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015A07-7632-4418-B817-0C964EF2188C}" v="37" dt="2024-07-12T12:16:03.2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108" d="100"/>
          <a:sy n="108" d="100"/>
        </p:scale>
        <p:origin x="60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C40AEC-AC3F-408C-B05F-63F5329F6AD1}" type="datetimeFigureOut">
              <a:rPr lang="en-GB" smtClean="0"/>
              <a:t>20/08/2024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65F8FD-A61C-47E4-83BD-3E50FE7F0F93}" type="slidenum">
              <a:rPr lang="en-GB" smtClean="0"/>
              <a:t>‹#›</a:t>
            </a:fld>
            <a:endParaRPr lang="en-GB"/>
          </a:p>
        </p:txBody>
      </p:sp>
    </p:spTree>
    <p:extLst>
      <p:ext uri="{BB962C8B-B14F-4D97-AF65-F5344CB8AC3E}">
        <p14:creationId xmlns:p14="http://schemas.microsoft.com/office/powerpoint/2010/main" val="384097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65F8FD-A61C-47E4-83BD-3E50FE7F0F93}" type="slidenum">
              <a:rPr lang="en-GB" smtClean="0"/>
              <a:t>1</a:t>
            </a:fld>
            <a:endParaRPr lang="en-GB"/>
          </a:p>
        </p:txBody>
      </p:sp>
    </p:spTree>
    <p:extLst>
      <p:ext uri="{BB962C8B-B14F-4D97-AF65-F5344CB8AC3E}">
        <p14:creationId xmlns:p14="http://schemas.microsoft.com/office/powerpoint/2010/main" val="625933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FC063-914F-F0A1-31BF-71BEB851AD0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F98EE0-7EC0-15DD-5CDF-C3CC91C6CF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0139A27-0A06-3478-BA62-E7136F11D002}"/>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5" name="Footer Placeholder 4">
            <a:extLst>
              <a:ext uri="{FF2B5EF4-FFF2-40B4-BE49-F238E27FC236}">
                <a16:creationId xmlns:a16="http://schemas.microsoft.com/office/drawing/2014/main" id="{84AD8AB7-B825-4A88-C396-7CBC294790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9D7ED03-F95D-A7B3-3CDB-E8E87354C639}"/>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3744991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9929A-F731-29A7-5DE5-2CC6BB39A4A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A25AA45-A0EA-5D8D-2374-D1F1C2C7DB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2FB48A-1122-1F25-6986-5CE2414C6330}"/>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5" name="Footer Placeholder 4">
            <a:extLst>
              <a:ext uri="{FF2B5EF4-FFF2-40B4-BE49-F238E27FC236}">
                <a16:creationId xmlns:a16="http://schemas.microsoft.com/office/drawing/2014/main" id="{F501B585-8C31-DA2B-DCC4-F24A5E6B0F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C3B13E-D7C0-18A9-A28B-6811B8E8A9E8}"/>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3085799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D2D051-5DDC-85A9-ECBF-B2B9D8FB506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CB4DE5-CE13-522C-19AD-E53F2D3DE2B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0ABCFE-23DD-58A3-F20D-30628D852EAE}"/>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5" name="Footer Placeholder 4">
            <a:extLst>
              <a:ext uri="{FF2B5EF4-FFF2-40B4-BE49-F238E27FC236}">
                <a16:creationId xmlns:a16="http://schemas.microsoft.com/office/drawing/2014/main" id="{2B9FD88E-2325-E988-291F-B8F584E567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0A6E34-F0E1-13A7-D49E-77A2FD6923C1}"/>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890122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9F0A5-73CF-F9DC-5867-E244CA59235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6B910AC-CE9F-24E1-F38A-EE97BD8C49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1C26FF-23BE-0184-4613-325B2E3A12AD}"/>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5" name="Footer Placeholder 4">
            <a:extLst>
              <a:ext uri="{FF2B5EF4-FFF2-40B4-BE49-F238E27FC236}">
                <a16:creationId xmlns:a16="http://schemas.microsoft.com/office/drawing/2014/main" id="{683D2E65-375D-86E3-5533-F8E1823CDB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C4CFBD-2EC7-A2E2-EF02-55202E3694B0}"/>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2753971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8A8C0-AC75-843C-9329-3E754F99980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98141B-CE88-1A26-88A6-C4FFE0AB4FC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91EE2F-122C-F65B-7D45-E62614CD0738}"/>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5" name="Footer Placeholder 4">
            <a:extLst>
              <a:ext uri="{FF2B5EF4-FFF2-40B4-BE49-F238E27FC236}">
                <a16:creationId xmlns:a16="http://schemas.microsoft.com/office/drawing/2014/main" id="{98D6A424-330A-2250-F12D-1F9138A705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94AE902-3A7F-6DDE-F69D-515DF22988E0}"/>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2440176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ECBCA-62CB-7E93-BBA4-45CC32FF8B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03C74A-5B97-EFC8-0F52-85ABFE6845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645AA17-2CBC-E0F6-F49A-B5720BB04AE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95EE8A6-42C9-F939-1DD3-CB87BD1D150A}"/>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6" name="Footer Placeholder 5">
            <a:extLst>
              <a:ext uri="{FF2B5EF4-FFF2-40B4-BE49-F238E27FC236}">
                <a16:creationId xmlns:a16="http://schemas.microsoft.com/office/drawing/2014/main" id="{70E40CAB-7E60-8C2D-5B36-E8959C0569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E939B01-1C2F-EACB-19D1-3BF71D207077}"/>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3975917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FA70C-E35B-50E5-6688-1E7E5195FEB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9CC4190-8298-4176-1DC4-E9C6BA089F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872CD3-4FAD-8DF9-76BD-D090FBD0BA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F70A11A-A69E-72DD-5083-3280D71979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7E5F47-4CD0-A05F-6E05-1A72A6B39D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089ACF0-ED84-E86D-B7B4-09C7D6DCC922}"/>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8" name="Footer Placeholder 7">
            <a:extLst>
              <a:ext uri="{FF2B5EF4-FFF2-40B4-BE49-F238E27FC236}">
                <a16:creationId xmlns:a16="http://schemas.microsoft.com/office/drawing/2014/main" id="{E65541A2-749D-7BC6-C7F5-98B3299DB26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F337577-B5BF-8962-DF31-E00C819023F4}"/>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2938040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7F19E-16AE-7A1E-C6CB-6A3E833BA2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42E6CBB-6387-D586-1DA9-BB6B25F3EA3E}"/>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4" name="Footer Placeholder 3">
            <a:extLst>
              <a:ext uri="{FF2B5EF4-FFF2-40B4-BE49-F238E27FC236}">
                <a16:creationId xmlns:a16="http://schemas.microsoft.com/office/drawing/2014/main" id="{114E4E7D-DA06-70BA-FAD2-F30FC746A4C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6A71B6B-FF97-B081-146C-76E242B6DB6A}"/>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3210605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7E206F-48F1-3E80-8DFD-135D8C0B5CEB}"/>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3" name="Footer Placeholder 2">
            <a:extLst>
              <a:ext uri="{FF2B5EF4-FFF2-40B4-BE49-F238E27FC236}">
                <a16:creationId xmlns:a16="http://schemas.microsoft.com/office/drawing/2014/main" id="{5008D1C9-43A1-AE9A-B1DB-7B756239AF2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C0745FD-FD5F-B010-C0F2-CD1E12892FCE}"/>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1547483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6FA3F-D08F-A337-A28B-1CE93FCB74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30F321B-8287-BDB0-4700-2C61E392B9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BCBBA55-5F00-9E41-A279-2D016808D4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676551-B156-BFCE-EB4B-73097FDB860E}"/>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6" name="Footer Placeholder 5">
            <a:extLst>
              <a:ext uri="{FF2B5EF4-FFF2-40B4-BE49-F238E27FC236}">
                <a16:creationId xmlns:a16="http://schemas.microsoft.com/office/drawing/2014/main" id="{0F4A0ED1-DD12-9A67-F09C-75C26BFB1CF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19F79C-195F-973A-6645-4191F26BD830}"/>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2683962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C37A4-C0EB-542D-4C30-3A4D6512AB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90CA5C4-15DE-D021-E48B-C4EB2671A5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568DA21-3C6B-C18D-AEC6-D0911A76BF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CA738A-C00B-84A5-D256-EFA80B4997B4}"/>
              </a:ext>
            </a:extLst>
          </p:cNvPr>
          <p:cNvSpPr>
            <a:spLocks noGrp="1"/>
          </p:cNvSpPr>
          <p:nvPr>
            <p:ph type="dt" sz="half" idx="10"/>
          </p:nvPr>
        </p:nvSpPr>
        <p:spPr/>
        <p:txBody>
          <a:bodyPr/>
          <a:lstStyle/>
          <a:p>
            <a:fld id="{8FC0EC2A-DD1A-45AD-9317-3CAC7C1060EC}" type="datetimeFigureOut">
              <a:rPr lang="en-GB" smtClean="0"/>
              <a:t>20/08/2024</a:t>
            </a:fld>
            <a:endParaRPr lang="en-GB"/>
          </a:p>
        </p:txBody>
      </p:sp>
      <p:sp>
        <p:nvSpPr>
          <p:cNvPr id="6" name="Footer Placeholder 5">
            <a:extLst>
              <a:ext uri="{FF2B5EF4-FFF2-40B4-BE49-F238E27FC236}">
                <a16:creationId xmlns:a16="http://schemas.microsoft.com/office/drawing/2014/main" id="{492FA0B9-519A-BF4F-1238-231E4A0AE1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7F15BC-6915-96D4-7680-69F77E777E4A}"/>
              </a:ext>
            </a:extLst>
          </p:cNvPr>
          <p:cNvSpPr>
            <a:spLocks noGrp="1"/>
          </p:cNvSpPr>
          <p:nvPr>
            <p:ph type="sldNum" sz="quarter" idx="12"/>
          </p:nvPr>
        </p:nvSpPr>
        <p:spPr/>
        <p:txBody>
          <a:bodyPr/>
          <a:lstStyle/>
          <a:p>
            <a:fld id="{ED1FB5BA-5190-482B-B6DA-E1454A123D9E}" type="slidenum">
              <a:rPr lang="en-GB" smtClean="0"/>
              <a:t>‹#›</a:t>
            </a:fld>
            <a:endParaRPr lang="en-GB"/>
          </a:p>
        </p:txBody>
      </p:sp>
    </p:spTree>
    <p:extLst>
      <p:ext uri="{BB962C8B-B14F-4D97-AF65-F5344CB8AC3E}">
        <p14:creationId xmlns:p14="http://schemas.microsoft.com/office/powerpoint/2010/main" val="4213083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F948DF-E0D3-0E20-E633-835F6951D7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1EF7F0A-843D-4AD4-4451-F90A06A4F5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6B3658-F326-66C7-6094-F477CEC444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FC0EC2A-DD1A-45AD-9317-3CAC7C1060EC}" type="datetimeFigureOut">
              <a:rPr lang="en-GB" smtClean="0"/>
              <a:t>20/08/2024</a:t>
            </a:fld>
            <a:endParaRPr lang="en-GB"/>
          </a:p>
        </p:txBody>
      </p:sp>
      <p:sp>
        <p:nvSpPr>
          <p:cNvPr id="5" name="Footer Placeholder 4">
            <a:extLst>
              <a:ext uri="{FF2B5EF4-FFF2-40B4-BE49-F238E27FC236}">
                <a16:creationId xmlns:a16="http://schemas.microsoft.com/office/drawing/2014/main" id="{F9C9749D-10A7-DBE3-E0B6-349A126B59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0A063A2-E5CB-4D1F-EC3F-ACAC15E52A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D1FB5BA-5190-482B-B6DA-E1454A123D9E}" type="slidenum">
              <a:rPr lang="en-GB" smtClean="0"/>
              <a:t>‹#›</a:t>
            </a:fld>
            <a:endParaRPr lang="en-GB"/>
          </a:p>
        </p:txBody>
      </p:sp>
    </p:spTree>
    <p:extLst>
      <p:ext uri="{BB962C8B-B14F-4D97-AF65-F5344CB8AC3E}">
        <p14:creationId xmlns:p14="http://schemas.microsoft.com/office/powerpoint/2010/main" val="2279283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ssets.publishing.service.gov.uk/media/62d1643e8fa8f50bfbefa55c/Searching__Screening_and_Confiscation_guidance_July_2022.pd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s://www.merseyside.police.uk/partners/partner-services/community-partner-intelligence/community-partnership-intelligence/" TargetMode="External"/><Relationship Id="rId4" Type="http://schemas.openxmlformats.org/officeDocument/2006/relationships/hyperlink" Target="https://www.merseyside.police.uk/partners/partner-services/ocr/report-a-crime-or-incident/"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nasuwt.org.uk/advice/in-the-classroom/children-and-young-people/serious-violence-duty.html" TargetMode="External"/><Relationship Id="rId2" Type="http://schemas.openxmlformats.org/officeDocument/2006/relationships/hyperlink" Target="https://www.merseysidepcc.info/media/0xlhboqx/final-a4-svd-strategy-condensed.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EC58FA-B9BD-2397-3619-5ABBF86EF562}"/>
              </a:ext>
            </a:extLst>
          </p:cNvPr>
          <p:cNvSpPr txBox="1"/>
          <p:nvPr/>
        </p:nvSpPr>
        <p:spPr>
          <a:xfrm>
            <a:off x="4188676" y="-1"/>
            <a:ext cx="6585341" cy="369332"/>
          </a:xfrm>
          <a:prstGeom prst="rect">
            <a:avLst/>
          </a:prstGeom>
          <a:noFill/>
        </p:spPr>
        <p:txBody>
          <a:bodyPr wrap="square" rtlCol="0">
            <a:spAutoFit/>
          </a:bodyPr>
          <a:lstStyle/>
          <a:p>
            <a:r>
              <a:rPr lang="en-GB" sz="1800" b="1" u="sng" kern="100" dirty="0">
                <a:effectLst/>
                <a:latin typeface="Calibri" panose="020F0502020204030204" pitchFamily="34" charset="0"/>
                <a:ea typeface="Calibri" panose="020F0502020204030204" pitchFamily="34" charset="0"/>
                <a:cs typeface="Calibri" panose="020F0502020204030204" pitchFamily="34" charset="0"/>
              </a:rPr>
              <a:t>Weapons guidance for schools</a:t>
            </a:r>
            <a:endParaRPr lang="en-GB" dirty="0"/>
          </a:p>
        </p:txBody>
      </p:sp>
      <p:sp>
        <p:nvSpPr>
          <p:cNvPr id="5" name="Rectangle 4">
            <a:extLst>
              <a:ext uri="{FF2B5EF4-FFF2-40B4-BE49-F238E27FC236}">
                <a16:creationId xmlns:a16="http://schemas.microsoft.com/office/drawing/2014/main" id="{93014F5B-9734-9C91-7F00-DD1C80577036}"/>
              </a:ext>
            </a:extLst>
          </p:cNvPr>
          <p:cNvSpPr/>
          <p:nvPr/>
        </p:nvSpPr>
        <p:spPr>
          <a:xfrm>
            <a:off x="131197" y="912412"/>
            <a:ext cx="3872285" cy="5878002"/>
          </a:xfrm>
          <a:prstGeom prst="rect">
            <a:avLst/>
          </a:prstGeom>
          <a:solidFill>
            <a:schemeClr val="bg1"/>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1200" b="0" i="0" u="none" strike="noStrike" baseline="0" dirty="0">
              <a:solidFill>
                <a:srgbClr val="000000"/>
              </a:solidFill>
              <a:latin typeface="Calibri" panose="020F0502020204030204" pitchFamily="34" charset="0"/>
            </a:endParaRPr>
          </a:p>
        </p:txBody>
      </p:sp>
      <p:sp>
        <p:nvSpPr>
          <p:cNvPr id="6" name="Rectangle 5">
            <a:extLst>
              <a:ext uri="{FF2B5EF4-FFF2-40B4-BE49-F238E27FC236}">
                <a16:creationId xmlns:a16="http://schemas.microsoft.com/office/drawing/2014/main" id="{0B84C693-EDD1-F466-EA1C-F31F98F1865C}"/>
              </a:ext>
            </a:extLst>
          </p:cNvPr>
          <p:cNvSpPr/>
          <p:nvPr/>
        </p:nvSpPr>
        <p:spPr>
          <a:xfrm>
            <a:off x="4206903" y="911418"/>
            <a:ext cx="3872285" cy="5879990"/>
          </a:xfrm>
          <a:prstGeom prst="rect">
            <a:avLst/>
          </a:prstGeom>
          <a:solidFill>
            <a:schemeClr val="bg1"/>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solidFill>
                  <a:srgbClr val="FFFFFF"/>
                </a:solidFill>
                <a:effectLst/>
                <a:latin typeface="Calibri" panose="020F0502020204030204" pitchFamily="34" charset="0"/>
                <a:ea typeface="Calibri" panose="020F0502020204030204" pitchFamily="34" charset="0"/>
              </a:rPr>
              <a:t>If it is safe to do so,</a:t>
            </a:r>
            <a:endParaRPr lang="en-GB" sz="1800" dirty="0">
              <a:solidFill>
                <a:srgbClr val="000000"/>
              </a:solidFill>
              <a:effectLst/>
              <a:latin typeface="Times New Roman" panose="02020603050405020304" pitchFamily="18" charset="0"/>
              <a:ea typeface="Calibri" panose="020F0502020204030204" pitchFamily="34" charset="0"/>
            </a:endParaRPr>
          </a:p>
          <a:p>
            <a:pPr algn="ctr"/>
            <a:r>
              <a:rPr lang="en-GB" sz="1800" dirty="0">
                <a:solidFill>
                  <a:srgbClr val="FFFFFF"/>
                </a:solidFill>
                <a:effectLst/>
                <a:latin typeface="Calibri" panose="020F0502020204030204" pitchFamily="34" charset="0"/>
                <a:ea typeface="Calibri" panose="020F0502020204030204" pitchFamily="34" charset="0"/>
              </a:rPr>
              <a:t>as per recovering the weapon.</a:t>
            </a:r>
            <a:endParaRPr lang="en-GB" sz="1800" dirty="0">
              <a:solidFill>
                <a:srgbClr val="000000"/>
              </a:solidFill>
              <a:effectLst/>
              <a:latin typeface="Times New Roman" panose="02020603050405020304" pitchFamily="18" charset="0"/>
              <a:ea typeface="Calibri" panose="020F0502020204030204" pitchFamily="34" charset="0"/>
            </a:endParaRPr>
          </a:p>
        </p:txBody>
      </p:sp>
      <p:sp>
        <p:nvSpPr>
          <p:cNvPr id="7" name="Rectangle 6">
            <a:extLst>
              <a:ext uri="{FF2B5EF4-FFF2-40B4-BE49-F238E27FC236}">
                <a16:creationId xmlns:a16="http://schemas.microsoft.com/office/drawing/2014/main" id="{E87CBFDC-428F-AA02-07BA-139629274D2D}"/>
              </a:ext>
            </a:extLst>
          </p:cNvPr>
          <p:cNvSpPr/>
          <p:nvPr/>
        </p:nvSpPr>
        <p:spPr>
          <a:xfrm>
            <a:off x="8230925" y="910424"/>
            <a:ext cx="3872285" cy="5879990"/>
          </a:xfrm>
          <a:prstGeom prst="rect">
            <a:avLst/>
          </a:prstGeom>
          <a:solidFill>
            <a:schemeClr val="bg1"/>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800" b="1" u="sng" kern="100">
                <a:latin typeface="Calibri" panose="020F0502020204030204" pitchFamily="34" charset="0"/>
                <a:ea typeface="Calibri" panose="020F0502020204030204" pitchFamily="34" charset="0"/>
                <a:cs typeface="Times New Roman" panose="02020603050405020304" pitchFamily="18" charset="0"/>
              </a:rPr>
              <a:t>Information around a young person, having access to weapons, social media, hearsay etc… </a:t>
            </a:r>
            <a:endParaRPr lang="en-GB" sz="1800" b="1" u="sng"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4BF1C7A6-396D-6783-4F38-DB71FA3803E8}"/>
              </a:ext>
            </a:extLst>
          </p:cNvPr>
          <p:cNvSpPr txBox="1"/>
          <p:nvPr/>
        </p:nvSpPr>
        <p:spPr>
          <a:xfrm>
            <a:off x="1417983" y="-17490"/>
            <a:ext cx="10627027" cy="830997"/>
          </a:xfrm>
          <a:prstGeom prst="rect">
            <a:avLst/>
          </a:prstGeom>
          <a:noFill/>
        </p:spPr>
        <p:txBody>
          <a:bodyPr wrap="square" rtlCol="0">
            <a:spAutoFit/>
          </a:bodyPr>
          <a:lstStyle/>
          <a:p>
            <a:pPr algn="l"/>
            <a:endParaRPr lang="en-GB" sz="1200" b="0" i="0" u="none" strike="noStrike" baseline="0" dirty="0">
              <a:solidFill>
                <a:srgbClr val="000000"/>
              </a:solidFill>
              <a:latin typeface="Calibri" panose="020F0502020204030204" pitchFamily="34" charset="0"/>
            </a:endParaRPr>
          </a:p>
          <a:p>
            <a:r>
              <a:rPr lang="en-GB" sz="1200" b="1" i="0" u="none" strike="noStrike" baseline="0" dirty="0">
                <a:solidFill>
                  <a:srgbClr val="FF0000"/>
                </a:solidFill>
                <a:latin typeface="Calibri" panose="020F0502020204030204" pitchFamily="34" charset="0"/>
              </a:rPr>
              <a:t> </a:t>
            </a:r>
            <a:r>
              <a:rPr lang="en-GB" sz="1200" b="1" i="1" u="none" strike="noStrike" baseline="0" dirty="0">
                <a:solidFill>
                  <a:srgbClr val="FF0000"/>
                </a:solidFill>
                <a:latin typeface="Calibri" panose="020F0502020204030204" pitchFamily="34" charset="0"/>
              </a:rPr>
              <a:t>Ring 999 if… </a:t>
            </a:r>
          </a:p>
          <a:p>
            <a:r>
              <a:rPr lang="en-GB" sz="1200" b="1" i="0" u="none" strike="noStrike" baseline="0" dirty="0">
                <a:solidFill>
                  <a:srgbClr val="FF0000"/>
                </a:solidFill>
                <a:latin typeface="Calibri" panose="020F0502020204030204" pitchFamily="34" charset="0"/>
              </a:rPr>
              <a:t>If at any point there is danger to life/use threat of violence/ serious injury/ serious damage to property. DO NOT PUT YOURSELF AT RISK. If the young person is still in possession of the weapon, follow your school procedure until Police arrive. </a:t>
            </a:r>
            <a:endParaRPr lang="en-GB" sz="1200" b="1" dirty="0">
              <a:solidFill>
                <a:srgbClr val="FF0000"/>
              </a:solidFill>
            </a:endParaRPr>
          </a:p>
        </p:txBody>
      </p:sp>
      <p:sp>
        <p:nvSpPr>
          <p:cNvPr id="9" name="TextBox 8">
            <a:extLst>
              <a:ext uri="{FF2B5EF4-FFF2-40B4-BE49-F238E27FC236}">
                <a16:creationId xmlns:a16="http://schemas.microsoft.com/office/drawing/2014/main" id="{C2845C37-C2A1-C99E-18C7-9027B2CCD9BE}"/>
              </a:ext>
            </a:extLst>
          </p:cNvPr>
          <p:cNvSpPr txBox="1"/>
          <p:nvPr/>
        </p:nvSpPr>
        <p:spPr>
          <a:xfrm>
            <a:off x="198119" y="1037645"/>
            <a:ext cx="3690069" cy="1446550"/>
          </a:xfrm>
          <a:prstGeom prst="rect">
            <a:avLst/>
          </a:prstGeom>
          <a:noFill/>
        </p:spPr>
        <p:txBody>
          <a:bodyPr wrap="square" rtlCol="0">
            <a:spAutoFit/>
          </a:bodyPr>
          <a:lstStyle/>
          <a:p>
            <a:r>
              <a:rPr lang="en-GB" sz="1400" b="1" u="sng" kern="100" dirty="0">
                <a:effectLst/>
                <a:latin typeface="Calibri" panose="020F0502020204030204" pitchFamily="34" charset="0"/>
                <a:ea typeface="Calibri" panose="020F0502020204030204" pitchFamily="34" charset="0"/>
                <a:cs typeface="Times New Roman" panose="02020603050405020304" pitchFamily="18" charset="0"/>
              </a:rPr>
              <a:t>Weapon found (unattended not in possession)</a:t>
            </a:r>
          </a:p>
          <a:p>
            <a:endParaRPr lang="en-GB" sz="1400" kern="1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400" kern="100" dirty="0">
              <a:latin typeface="Calibri" panose="020F0502020204030204" pitchFamily="34" charset="0"/>
              <a:ea typeface="Calibri" panose="020F0502020204030204" pitchFamily="34" charset="0"/>
              <a:cs typeface="Times New Roman" panose="02020603050405020304" pitchFamily="18" charset="0"/>
            </a:endParaRPr>
          </a:p>
          <a:p>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0" name="TextBox 9">
            <a:extLst>
              <a:ext uri="{FF2B5EF4-FFF2-40B4-BE49-F238E27FC236}">
                <a16:creationId xmlns:a16="http://schemas.microsoft.com/office/drawing/2014/main" id="{03641627-CF8A-769B-FE03-4C897F946364}"/>
              </a:ext>
            </a:extLst>
          </p:cNvPr>
          <p:cNvSpPr txBox="1"/>
          <p:nvPr/>
        </p:nvSpPr>
        <p:spPr>
          <a:xfrm>
            <a:off x="4587902" y="1037644"/>
            <a:ext cx="3872285" cy="584775"/>
          </a:xfrm>
          <a:prstGeom prst="rect">
            <a:avLst/>
          </a:prstGeom>
          <a:noFill/>
        </p:spPr>
        <p:txBody>
          <a:bodyPr wrap="square" rtlCol="0">
            <a:spAutoFit/>
          </a:bodyPr>
          <a:lstStyle/>
          <a:p>
            <a:r>
              <a:rPr lang="en-GB" sz="1400" b="1" u="sng" kern="100" dirty="0">
                <a:latin typeface="Calibri" panose="020F0502020204030204" pitchFamily="34" charset="0"/>
                <a:ea typeface="Calibri" panose="020F0502020204030204" pitchFamily="34" charset="0"/>
                <a:cs typeface="Times New Roman" panose="02020603050405020304" pitchFamily="18" charset="0"/>
              </a:rPr>
              <a:t>Young person in possession of a weapon</a:t>
            </a:r>
            <a:endParaRPr lang="en-GB" sz="1400" b="1" u="sng"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1" name="TextBox 10">
            <a:extLst>
              <a:ext uri="{FF2B5EF4-FFF2-40B4-BE49-F238E27FC236}">
                <a16:creationId xmlns:a16="http://schemas.microsoft.com/office/drawing/2014/main" id="{8D5A7C1A-4C33-57B3-BAF8-5E8D800C2CA4}"/>
              </a:ext>
            </a:extLst>
          </p:cNvPr>
          <p:cNvSpPr txBox="1"/>
          <p:nvPr/>
        </p:nvSpPr>
        <p:spPr>
          <a:xfrm>
            <a:off x="8460187" y="1037644"/>
            <a:ext cx="3799398" cy="800219"/>
          </a:xfrm>
          <a:prstGeom prst="rect">
            <a:avLst/>
          </a:prstGeom>
          <a:noFill/>
        </p:spPr>
        <p:txBody>
          <a:bodyPr wrap="square" rtlCol="0">
            <a:spAutoFit/>
          </a:bodyPr>
          <a:lstStyle/>
          <a:p>
            <a:r>
              <a:rPr lang="en-GB" sz="1400" b="1" u="sng" kern="100" dirty="0">
                <a:latin typeface="Calibri" panose="020F0502020204030204" pitchFamily="34" charset="0"/>
                <a:ea typeface="Calibri" panose="020F0502020204030204" pitchFamily="34" charset="0"/>
                <a:cs typeface="Times New Roman" panose="02020603050405020304" pitchFamily="18" charset="0"/>
              </a:rPr>
              <a:t>Information around a young person, having access to weapons, social media, hearsay etc… </a:t>
            </a:r>
            <a:endParaRPr lang="en-GB" sz="1400" b="1" u="sng"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2" name="Flowchart: Off-page Connector 11">
            <a:extLst>
              <a:ext uri="{FF2B5EF4-FFF2-40B4-BE49-F238E27FC236}">
                <a16:creationId xmlns:a16="http://schemas.microsoft.com/office/drawing/2014/main" id="{9223D4D3-EFAA-4722-87E7-2129ECE3455C}"/>
              </a:ext>
            </a:extLst>
          </p:cNvPr>
          <p:cNvSpPr/>
          <p:nvPr/>
        </p:nvSpPr>
        <p:spPr>
          <a:xfrm>
            <a:off x="516834" y="1464736"/>
            <a:ext cx="2886325" cy="1019460"/>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83959CA0-A3C5-2D35-D7B2-519C1E8F358A}"/>
              </a:ext>
            </a:extLst>
          </p:cNvPr>
          <p:cNvSpPr txBox="1"/>
          <p:nvPr/>
        </p:nvSpPr>
        <p:spPr>
          <a:xfrm>
            <a:off x="612251" y="1542553"/>
            <a:ext cx="2790908" cy="1046440"/>
          </a:xfrm>
          <a:prstGeom prst="rect">
            <a:avLst/>
          </a:prstGeom>
          <a:noFill/>
        </p:spPr>
        <p:txBody>
          <a:bodyPr wrap="square" rtlCol="0">
            <a:spAutoFit/>
          </a:bodyPr>
          <a:lstStyle/>
          <a:p>
            <a:pPr marL="285750" indent="-285750">
              <a:buFont typeface="Arial" panose="020B0604020202020204" pitchFamily="34" charset="0"/>
              <a:buChar char="•"/>
            </a:pPr>
            <a:r>
              <a:rPr lang="en-GB" sz="1100" kern="100" dirty="0">
                <a:effectLst/>
                <a:latin typeface="Calibri" panose="020F0502020204030204" pitchFamily="34" charset="0"/>
                <a:ea typeface="Calibri" panose="020F0502020204030204" pitchFamily="34" charset="0"/>
                <a:cs typeface="Times New Roman" panose="02020603050405020304" pitchFamily="18" charset="0"/>
              </a:rPr>
              <a:t>Recover weapon and secure in a safe location</a:t>
            </a:r>
          </a:p>
          <a:p>
            <a:pPr marL="285750" indent="-285750">
              <a:buFont typeface="Arial" panose="020B0604020202020204" pitchFamily="34" charset="0"/>
              <a:buChar char="•"/>
            </a:pPr>
            <a:r>
              <a:rPr lang="en-GB" sz="1100" kern="100" dirty="0">
                <a:latin typeface="Calibri" panose="020F0502020204030204" pitchFamily="34" charset="0"/>
                <a:ea typeface="Calibri" panose="020F0502020204030204" pitchFamily="34" charset="0"/>
                <a:cs typeface="Times New Roman" panose="02020603050405020304" pitchFamily="18" charset="0"/>
              </a:rPr>
              <a:t>Capture image and retain for school records/potential sharing with Police.</a:t>
            </a:r>
          </a:p>
          <a:p>
            <a:endParaRPr lang="en-GB" dirty="0"/>
          </a:p>
        </p:txBody>
      </p:sp>
      <p:sp>
        <p:nvSpPr>
          <p:cNvPr id="15" name="TextBox 14">
            <a:extLst>
              <a:ext uri="{FF2B5EF4-FFF2-40B4-BE49-F238E27FC236}">
                <a16:creationId xmlns:a16="http://schemas.microsoft.com/office/drawing/2014/main" id="{EEDC8FEC-8070-BE69-C547-5ABBD1344217}"/>
              </a:ext>
            </a:extLst>
          </p:cNvPr>
          <p:cNvSpPr txBox="1"/>
          <p:nvPr/>
        </p:nvSpPr>
        <p:spPr>
          <a:xfrm>
            <a:off x="572495" y="2728367"/>
            <a:ext cx="3244132" cy="461665"/>
          </a:xfrm>
          <a:prstGeom prst="rect">
            <a:avLst/>
          </a:prstGeom>
          <a:noFill/>
        </p:spPr>
        <p:txBody>
          <a:bodyPr wrap="square" rtlCol="0">
            <a:spAutoFit/>
          </a:bodyPr>
          <a:lstStyle/>
          <a:p>
            <a:r>
              <a:rPr lang="en-GB" sz="1200" b="1" i="1" strike="noStrike" baseline="0" dirty="0">
                <a:solidFill>
                  <a:srgbClr val="000000"/>
                </a:solidFill>
                <a:latin typeface="Calibri" panose="020F0502020204030204" pitchFamily="34" charset="0"/>
              </a:rPr>
              <a:t>Does information exist linking the weapon to a young person/child? </a:t>
            </a:r>
            <a:endParaRPr lang="en-GB" sz="1200" b="1" dirty="0"/>
          </a:p>
        </p:txBody>
      </p:sp>
      <p:sp>
        <p:nvSpPr>
          <p:cNvPr id="16" name="Arrow: Down 15">
            <a:extLst>
              <a:ext uri="{FF2B5EF4-FFF2-40B4-BE49-F238E27FC236}">
                <a16:creationId xmlns:a16="http://schemas.microsoft.com/office/drawing/2014/main" id="{C4EA6D13-8AA1-9951-CC77-F68FC2D560B0}"/>
              </a:ext>
            </a:extLst>
          </p:cNvPr>
          <p:cNvSpPr/>
          <p:nvPr/>
        </p:nvSpPr>
        <p:spPr>
          <a:xfrm>
            <a:off x="981653" y="3371683"/>
            <a:ext cx="349857" cy="75493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Down 16">
            <a:extLst>
              <a:ext uri="{FF2B5EF4-FFF2-40B4-BE49-F238E27FC236}">
                <a16:creationId xmlns:a16="http://schemas.microsoft.com/office/drawing/2014/main" id="{9940FBD9-78C1-92B4-DF8F-17F666A34036}"/>
              </a:ext>
            </a:extLst>
          </p:cNvPr>
          <p:cNvSpPr/>
          <p:nvPr/>
        </p:nvSpPr>
        <p:spPr>
          <a:xfrm>
            <a:off x="2714732" y="3329406"/>
            <a:ext cx="349857" cy="76295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owchart: Off-page Connector 19">
            <a:extLst>
              <a:ext uri="{FF2B5EF4-FFF2-40B4-BE49-F238E27FC236}">
                <a16:creationId xmlns:a16="http://schemas.microsoft.com/office/drawing/2014/main" id="{A4CDDF7E-BEC3-3812-832C-9F370493D2FE}"/>
              </a:ext>
            </a:extLst>
          </p:cNvPr>
          <p:cNvSpPr/>
          <p:nvPr/>
        </p:nvSpPr>
        <p:spPr>
          <a:xfrm>
            <a:off x="4676364" y="1585618"/>
            <a:ext cx="3236182" cy="960309"/>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2D5BDC83-0F00-6A57-122C-8CC854114DF9}"/>
              </a:ext>
            </a:extLst>
          </p:cNvPr>
          <p:cNvSpPr txBox="1"/>
          <p:nvPr/>
        </p:nvSpPr>
        <p:spPr>
          <a:xfrm>
            <a:off x="4821475" y="1346299"/>
            <a:ext cx="2878373" cy="1046440"/>
          </a:xfrm>
          <a:prstGeom prst="rect">
            <a:avLst/>
          </a:prstGeom>
          <a:noFill/>
        </p:spPr>
        <p:txBody>
          <a:bodyPr wrap="square" rtlCol="0">
            <a:spAutoFit/>
          </a:bodyPr>
          <a:lstStyle/>
          <a:p>
            <a:pPr algn="ctr"/>
            <a:endParaRPr lang="en-GB" sz="1800" b="0" i="0" u="none" strike="noStrike" baseline="0" dirty="0">
              <a:solidFill>
                <a:srgbClr val="000000"/>
              </a:solidFill>
              <a:latin typeface="Calibri" panose="020F0502020204030204" pitchFamily="34" charset="0"/>
            </a:endParaRPr>
          </a:p>
          <a:p>
            <a:pPr marL="171450" indent="-171450" algn="ctr">
              <a:buFont typeface="Arial" panose="020B0604020202020204" pitchFamily="34" charset="0"/>
              <a:buChar char="•"/>
            </a:pPr>
            <a:r>
              <a:rPr lang="en-GB" sz="1100" b="0" i="0" u="none" strike="noStrike" baseline="0" dirty="0">
                <a:solidFill>
                  <a:srgbClr val="000000"/>
                </a:solidFill>
                <a:latin typeface="Calibri" panose="020F0502020204030204" pitchFamily="34" charset="0"/>
              </a:rPr>
              <a:t>Document disclosure using own school policy </a:t>
            </a:r>
          </a:p>
          <a:p>
            <a:pPr marL="171450" indent="-171450" algn="ctr">
              <a:buFont typeface="Arial" panose="020B0604020202020204" pitchFamily="34" charset="0"/>
              <a:buChar char="•"/>
            </a:pPr>
            <a:r>
              <a:rPr lang="en-GB" sz="1100" b="0" i="0" u="none" strike="noStrike" baseline="0" dirty="0">
                <a:solidFill>
                  <a:srgbClr val="000000"/>
                </a:solidFill>
                <a:latin typeface="Calibri" panose="020F0502020204030204" pitchFamily="34" charset="0"/>
              </a:rPr>
              <a:t>Consider safety for yourself, children and staff within the school premises. </a:t>
            </a:r>
            <a:endParaRPr lang="en-GB" sz="1100" dirty="0"/>
          </a:p>
        </p:txBody>
      </p:sp>
      <p:sp>
        <p:nvSpPr>
          <p:cNvPr id="22" name="Flowchart: Off-page Connector 21">
            <a:extLst>
              <a:ext uri="{FF2B5EF4-FFF2-40B4-BE49-F238E27FC236}">
                <a16:creationId xmlns:a16="http://schemas.microsoft.com/office/drawing/2014/main" id="{34F8DD60-7850-54A9-F58A-AF427FD67122}"/>
              </a:ext>
            </a:extLst>
          </p:cNvPr>
          <p:cNvSpPr/>
          <p:nvPr/>
        </p:nvSpPr>
        <p:spPr>
          <a:xfrm>
            <a:off x="4540193" y="2670938"/>
            <a:ext cx="3363401" cy="1019460"/>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0" i="0" u="none" strike="noStrike" baseline="0" dirty="0">
                <a:solidFill>
                  <a:srgbClr val="000000"/>
                </a:solidFill>
                <a:latin typeface="Calibri" panose="020F0502020204030204" pitchFamily="34" charset="0"/>
                <a:cs typeface="Calibri" panose="020F0502020204030204" pitchFamily="34" charset="0"/>
              </a:rPr>
              <a:t>If it is safe to do so and the environment is calm, as per the </a:t>
            </a:r>
            <a:r>
              <a:rPr lang="en-GB" sz="1100" dirty="0">
                <a:latin typeface="Calibri" panose="020F0502020204030204" pitchFamily="34" charset="0"/>
                <a:cs typeface="Calibri" panose="020F0502020204030204" pitchFamily="34" charset="0"/>
                <a:hlinkClick r:id="rId3"/>
              </a:rPr>
              <a:t>Searching, Screening and Confiscation (publishing.service.gov.uk)</a:t>
            </a:r>
            <a:r>
              <a:rPr lang="en-GB" sz="1100" dirty="0">
                <a:latin typeface="Calibri" panose="020F0502020204030204" pitchFamily="34" charset="0"/>
                <a:cs typeface="Calibri" panose="020F0502020204030204" pitchFamily="34" charset="0"/>
              </a:rPr>
              <a:t> </a:t>
            </a:r>
            <a:r>
              <a:rPr lang="en-GB" sz="1100" dirty="0">
                <a:solidFill>
                  <a:schemeClr val="tx1"/>
                </a:solidFill>
                <a:latin typeface="Calibri" panose="020F0502020204030204" pitchFamily="34" charset="0"/>
                <a:cs typeface="Calibri" panose="020F0502020204030204" pitchFamily="34" charset="0"/>
              </a:rPr>
              <a:t>school to </a:t>
            </a:r>
            <a:r>
              <a:rPr lang="en-GB" sz="1100" b="0" i="0" u="none" strike="noStrike" baseline="0" dirty="0">
                <a:solidFill>
                  <a:srgbClr val="000000"/>
                </a:solidFill>
                <a:latin typeface="Calibri" panose="020F0502020204030204" pitchFamily="34" charset="0"/>
                <a:cs typeface="Calibri" panose="020F0502020204030204" pitchFamily="34" charset="0"/>
              </a:rPr>
              <a:t>consider searching the pupil and recovering the weapon. </a:t>
            </a:r>
            <a:endParaRPr lang="en-GB" sz="1100" dirty="0">
              <a:latin typeface="Calibri" panose="020F0502020204030204" pitchFamily="34" charset="0"/>
              <a:cs typeface="Calibri" panose="020F0502020204030204" pitchFamily="34" charset="0"/>
            </a:endParaRPr>
          </a:p>
        </p:txBody>
      </p:sp>
      <p:sp>
        <p:nvSpPr>
          <p:cNvPr id="23" name="Flowchart: Off-page Connector 22">
            <a:extLst>
              <a:ext uri="{FF2B5EF4-FFF2-40B4-BE49-F238E27FC236}">
                <a16:creationId xmlns:a16="http://schemas.microsoft.com/office/drawing/2014/main" id="{187DF39D-5E0C-F150-7962-5C7A0AA31147}"/>
              </a:ext>
            </a:extLst>
          </p:cNvPr>
          <p:cNvSpPr/>
          <p:nvPr/>
        </p:nvSpPr>
        <p:spPr>
          <a:xfrm>
            <a:off x="4444035" y="3873486"/>
            <a:ext cx="3468511" cy="913955"/>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EFF07932-098F-E406-B098-24FEE7BDBC20}"/>
              </a:ext>
            </a:extLst>
          </p:cNvPr>
          <p:cNvSpPr txBox="1"/>
          <p:nvPr/>
        </p:nvSpPr>
        <p:spPr>
          <a:xfrm>
            <a:off x="4756864" y="3339603"/>
            <a:ext cx="2878373" cy="1261884"/>
          </a:xfrm>
          <a:prstGeom prst="rect">
            <a:avLst/>
          </a:prstGeom>
          <a:noFill/>
        </p:spPr>
        <p:txBody>
          <a:bodyPr wrap="square" rtlCol="0">
            <a:spAutoFit/>
          </a:bodyPr>
          <a:lstStyle/>
          <a:p>
            <a:pPr algn="l"/>
            <a:endParaRPr lang="en-GB" sz="1100" dirty="0"/>
          </a:p>
          <a:p>
            <a:pPr algn="l"/>
            <a:endParaRPr lang="en-GB" sz="1100" dirty="0"/>
          </a:p>
          <a:p>
            <a:pPr algn="ctr"/>
            <a:endParaRPr lang="en-GB" sz="1100" b="0" i="0" u="none" strike="noStrike" baseline="0" dirty="0">
              <a:solidFill>
                <a:srgbClr val="000000"/>
              </a:solidFill>
              <a:latin typeface="Calibri" panose="020F0502020204030204" pitchFamily="34" charset="0"/>
            </a:endParaRPr>
          </a:p>
          <a:p>
            <a:pPr algn="ctr"/>
            <a:r>
              <a:rPr lang="en-GB" sz="1100" b="0" i="0" u="none" strike="noStrike" baseline="0" dirty="0">
                <a:solidFill>
                  <a:srgbClr val="000000"/>
                </a:solidFill>
                <a:latin typeface="Calibri" panose="020F0502020204030204" pitchFamily="34" charset="0"/>
              </a:rPr>
              <a:t> When the weapon has been recovered, you MUST </a:t>
            </a:r>
            <a:r>
              <a:rPr lang="en-GB" sz="1100" b="1" i="0" u="none" strike="noStrike" baseline="0" dirty="0">
                <a:solidFill>
                  <a:srgbClr val="000000"/>
                </a:solidFill>
                <a:latin typeface="Calibri" panose="020F0502020204030204" pitchFamily="34" charset="0"/>
              </a:rPr>
              <a:t>report </a:t>
            </a:r>
            <a:r>
              <a:rPr lang="en-GB" sz="1100" b="0" i="0" u="none" strike="noStrike" baseline="0" dirty="0">
                <a:solidFill>
                  <a:srgbClr val="000000"/>
                </a:solidFill>
                <a:latin typeface="Calibri" panose="020F0502020204030204" pitchFamily="34" charset="0"/>
              </a:rPr>
              <a:t>as soon as reasonably possible, to police via 101 or online report. </a:t>
            </a:r>
            <a:r>
              <a:rPr lang="en-GB" sz="1050" dirty="0">
                <a:latin typeface="Calibri" panose="020F0502020204030204" pitchFamily="34" charset="0"/>
                <a:cs typeface="Calibri" panose="020F0502020204030204" pitchFamily="34" charset="0"/>
                <a:hlinkClick r:id="rId4"/>
              </a:rPr>
              <a:t>Report a crime or incident | Merseyside Police</a:t>
            </a:r>
            <a:endParaRPr lang="en-GB" sz="800" dirty="0">
              <a:latin typeface="Calibri" panose="020F0502020204030204" pitchFamily="34" charset="0"/>
              <a:cs typeface="Calibri" panose="020F0502020204030204" pitchFamily="34" charset="0"/>
            </a:endParaRPr>
          </a:p>
        </p:txBody>
      </p:sp>
      <p:sp>
        <p:nvSpPr>
          <p:cNvPr id="25" name="Flowchart: Off-page Connector 24">
            <a:extLst>
              <a:ext uri="{FF2B5EF4-FFF2-40B4-BE49-F238E27FC236}">
                <a16:creationId xmlns:a16="http://schemas.microsoft.com/office/drawing/2014/main" id="{67E5FD07-A198-4B07-47DB-77E4D08EC09B}"/>
              </a:ext>
            </a:extLst>
          </p:cNvPr>
          <p:cNvSpPr/>
          <p:nvPr/>
        </p:nvSpPr>
        <p:spPr>
          <a:xfrm>
            <a:off x="4444036" y="4970529"/>
            <a:ext cx="3468510" cy="594109"/>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a:extLst>
              <a:ext uri="{FF2B5EF4-FFF2-40B4-BE49-F238E27FC236}">
                <a16:creationId xmlns:a16="http://schemas.microsoft.com/office/drawing/2014/main" id="{9E6A1623-970E-9A25-C5FA-B414A3940EF6}"/>
              </a:ext>
            </a:extLst>
          </p:cNvPr>
          <p:cNvSpPr txBox="1"/>
          <p:nvPr/>
        </p:nvSpPr>
        <p:spPr>
          <a:xfrm>
            <a:off x="4723073" y="5058507"/>
            <a:ext cx="2878373" cy="261610"/>
          </a:xfrm>
          <a:prstGeom prst="rect">
            <a:avLst/>
          </a:prstGeom>
          <a:noFill/>
        </p:spPr>
        <p:txBody>
          <a:bodyPr wrap="square" rtlCol="0">
            <a:spAutoFit/>
          </a:bodyPr>
          <a:lstStyle/>
          <a:p>
            <a:pPr algn="l"/>
            <a:r>
              <a:rPr lang="en-GB" sz="1100" b="0" i="0" u="none" strike="noStrike" baseline="0" dirty="0">
                <a:solidFill>
                  <a:srgbClr val="000000"/>
                </a:solidFill>
                <a:latin typeface="Calibri" panose="020F0502020204030204" pitchFamily="34" charset="0"/>
              </a:rPr>
              <a:t>Separate and secure weapon in a safe location</a:t>
            </a:r>
            <a:endParaRPr lang="en-GB" sz="800" dirty="0"/>
          </a:p>
        </p:txBody>
      </p:sp>
      <p:sp>
        <p:nvSpPr>
          <p:cNvPr id="28" name="Flowchart: Off-page Connector 27">
            <a:extLst>
              <a:ext uri="{FF2B5EF4-FFF2-40B4-BE49-F238E27FC236}">
                <a16:creationId xmlns:a16="http://schemas.microsoft.com/office/drawing/2014/main" id="{C0D08E9D-A3E3-47CF-0EE4-1D81C6C66F47}"/>
              </a:ext>
            </a:extLst>
          </p:cNvPr>
          <p:cNvSpPr/>
          <p:nvPr/>
        </p:nvSpPr>
        <p:spPr>
          <a:xfrm>
            <a:off x="4320930" y="5751078"/>
            <a:ext cx="3723139" cy="715609"/>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GB" sz="1100" dirty="0">
                <a:solidFill>
                  <a:schemeClr val="tx1"/>
                </a:solidFill>
                <a:latin typeface="Calibri" panose="020F0502020204030204" pitchFamily="34" charset="0"/>
                <a:cs typeface="Calibri" panose="020F0502020204030204" pitchFamily="34" charset="0"/>
              </a:rPr>
              <a:t>Safeguard the young person/people as per school policy</a:t>
            </a:r>
          </a:p>
          <a:p>
            <a:pPr marL="285750" indent="-285750" algn="ctr">
              <a:buFont typeface="Arial" panose="020B0604020202020204" pitchFamily="34" charset="0"/>
              <a:buChar char="•"/>
            </a:pPr>
            <a:r>
              <a:rPr lang="en-GB" sz="1100" dirty="0">
                <a:solidFill>
                  <a:schemeClr val="tx1"/>
                </a:solidFill>
                <a:latin typeface="Calibri" panose="020F0502020204030204" pitchFamily="34" charset="0"/>
                <a:cs typeface="Calibri" panose="020F0502020204030204" pitchFamily="34" charset="0"/>
              </a:rPr>
              <a:t>Contact parent/guardian</a:t>
            </a:r>
          </a:p>
        </p:txBody>
      </p:sp>
      <p:sp>
        <p:nvSpPr>
          <p:cNvPr id="29" name="Flowchart: Off-page Connector 28">
            <a:extLst>
              <a:ext uri="{FF2B5EF4-FFF2-40B4-BE49-F238E27FC236}">
                <a16:creationId xmlns:a16="http://schemas.microsoft.com/office/drawing/2014/main" id="{49CD4327-5C42-7683-195A-E42D8A6BF56F}"/>
              </a:ext>
            </a:extLst>
          </p:cNvPr>
          <p:cNvSpPr/>
          <p:nvPr/>
        </p:nvSpPr>
        <p:spPr>
          <a:xfrm>
            <a:off x="8621200" y="1662511"/>
            <a:ext cx="3306091" cy="444586"/>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lang="en-GB" sz="1800" b="0" i="0" u="none" strike="noStrike" baseline="0" dirty="0">
              <a:solidFill>
                <a:srgbClr val="000000"/>
              </a:solidFill>
            </a:endParaRPr>
          </a:p>
          <a:p>
            <a:pPr algn="ctr"/>
            <a:r>
              <a:rPr lang="en-GB" sz="1100" b="0" i="0" u="none" strike="noStrike" baseline="0" dirty="0">
                <a:solidFill>
                  <a:srgbClr val="000000"/>
                </a:solidFill>
                <a:latin typeface="Calibri" panose="020F0502020204030204" pitchFamily="34" charset="0"/>
                <a:cs typeface="Calibri" panose="020F0502020204030204" pitchFamily="34" charset="0"/>
              </a:rPr>
              <a:t>Document disclosure/information through school policy </a:t>
            </a:r>
          </a:p>
          <a:p>
            <a:pPr algn="ctr"/>
            <a:endParaRPr lang="en-GB" dirty="0"/>
          </a:p>
        </p:txBody>
      </p:sp>
      <p:sp>
        <p:nvSpPr>
          <p:cNvPr id="30" name="Flowchart: Off-page Connector 29">
            <a:extLst>
              <a:ext uri="{FF2B5EF4-FFF2-40B4-BE49-F238E27FC236}">
                <a16:creationId xmlns:a16="http://schemas.microsoft.com/office/drawing/2014/main" id="{C334EFE0-B1A1-D187-EF78-FAAA6CBC13E6}"/>
              </a:ext>
            </a:extLst>
          </p:cNvPr>
          <p:cNvSpPr/>
          <p:nvPr/>
        </p:nvSpPr>
        <p:spPr>
          <a:xfrm>
            <a:off x="8661121" y="2200396"/>
            <a:ext cx="3306091" cy="388597"/>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lang="en-GB" sz="1800" b="0" i="0" u="none" strike="noStrike" baseline="0" dirty="0">
              <a:solidFill>
                <a:srgbClr val="000000"/>
              </a:solidFill>
            </a:endParaRPr>
          </a:p>
          <a:p>
            <a:pPr algn="ctr"/>
            <a:r>
              <a:rPr lang="en-GB" sz="1100" b="0" i="0" u="none" strike="noStrike" baseline="0" dirty="0">
                <a:solidFill>
                  <a:srgbClr val="000000"/>
                </a:solidFill>
                <a:latin typeface="Calibri" panose="020F0502020204030204" pitchFamily="34" charset="0"/>
                <a:cs typeface="Calibri" panose="020F0502020204030204" pitchFamily="34" charset="0"/>
              </a:rPr>
              <a:t>Safeguard the young person/people</a:t>
            </a:r>
          </a:p>
          <a:p>
            <a:pPr algn="ctr"/>
            <a:endParaRPr lang="en-GB" dirty="0"/>
          </a:p>
        </p:txBody>
      </p:sp>
      <p:sp>
        <p:nvSpPr>
          <p:cNvPr id="31" name="Flowchart: Off-page Connector 30">
            <a:extLst>
              <a:ext uri="{FF2B5EF4-FFF2-40B4-BE49-F238E27FC236}">
                <a16:creationId xmlns:a16="http://schemas.microsoft.com/office/drawing/2014/main" id="{64085F0D-D60A-9717-71D7-1739E2F47B5C}"/>
              </a:ext>
            </a:extLst>
          </p:cNvPr>
          <p:cNvSpPr/>
          <p:nvPr/>
        </p:nvSpPr>
        <p:spPr>
          <a:xfrm>
            <a:off x="8669070" y="2700247"/>
            <a:ext cx="3298142" cy="659271"/>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0" i="0" u="none" strike="noStrike" baseline="0" dirty="0">
              <a:solidFill>
                <a:srgbClr val="000000"/>
              </a:solidFill>
              <a:latin typeface="Calibri" panose="020F0502020204030204" pitchFamily="34" charset="0"/>
              <a:cs typeface="Calibri" panose="020F0502020204030204" pitchFamily="34" charset="0"/>
            </a:endParaRPr>
          </a:p>
          <a:p>
            <a:pPr algn="ctr"/>
            <a:endParaRPr lang="en-GB" sz="1100" b="0" i="0" u="none" strike="noStrike" baseline="0" dirty="0">
              <a:solidFill>
                <a:srgbClr val="000000"/>
              </a:solidFill>
              <a:latin typeface="Calibri" panose="020F0502020204030204" pitchFamily="34" charset="0"/>
              <a:cs typeface="Calibri" panose="020F0502020204030204" pitchFamily="34" charset="0"/>
            </a:endParaRPr>
          </a:p>
          <a:p>
            <a:pPr algn="ctr"/>
            <a:r>
              <a:rPr lang="en-GB" sz="1100" b="0" i="0" u="none" strike="noStrike" baseline="0" dirty="0">
                <a:solidFill>
                  <a:srgbClr val="000000"/>
                </a:solidFill>
                <a:latin typeface="Calibri" panose="020F0502020204030204" pitchFamily="34" charset="0"/>
                <a:cs typeface="Calibri" panose="020F0502020204030204" pitchFamily="34" charset="0"/>
              </a:rPr>
              <a:t>Consider risk management plan for wider school safety </a:t>
            </a:r>
          </a:p>
          <a:p>
            <a:pPr algn="ctr"/>
            <a:endParaRPr lang="en-GB" dirty="0"/>
          </a:p>
        </p:txBody>
      </p:sp>
      <p:sp>
        <p:nvSpPr>
          <p:cNvPr id="32" name="Flowchart: Off-page Connector 31">
            <a:extLst>
              <a:ext uri="{FF2B5EF4-FFF2-40B4-BE49-F238E27FC236}">
                <a16:creationId xmlns:a16="http://schemas.microsoft.com/office/drawing/2014/main" id="{375E23CA-428D-1EFB-363C-9E7A7C7D2AF0}"/>
              </a:ext>
            </a:extLst>
          </p:cNvPr>
          <p:cNvSpPr/>
          <p:nvPr/>
        </p:nvSpPr>
        <p:spPr>
          <a:xfrm>
            <a:off x="8671478" y="3433093"/>
            <a:ext cx="3205533" cy="659272"/>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b="0" i="0" u="none" strike="noStrike" baseline="0" dirty="0">
              <a:solidFill>
                <a:srgbClr val="000000"/>
              </a:solidFill>
              <a:latin typeface="Calibri" panose="020F0502020204030204" pitchFamily="34" charset="0"/>
              <a:cs typeface="Calibri" panose="020F0502020204030204" pitchFamily="34" charset="0"/>
            </a:endParaRPr>
          </a:p>
          <a:p>
            <a:pPr algn="ctr"/>
            <a:endParaRPr lang="en-GB" sz="1100" dirty="0">
              <a:solidFill>
                <a:srgbClr val="000000"/>
              </a:solidFill>
              <a:latin typeface="Calibri" panose="020F0502020204030204" pitchFamily="34" charset="0"/>
              <a:cs typeface="Calibri" panose="020F0502020204030204" pitchFamily="34" charset="0"/>
            </a:endParaRPr>
          </a:p>
          <a:p>
            <a:pPr algn="ctr"/>
            <a:endParaRPr lang="en-GB" sz="1100" b="0" i="0" u="none" strike="noStrike" baseline="0" dirty="0">
              <a:solidFill>
                <a:srgbClr val="000000"/>
              </a:solidFill>
              <a:latin typeface="Calibri" panose="020F0502020204030204" pitchFamily="34" charset="0"/>
            </a:endParaRPr>
          </a:p>
          <a:p>
            <a:pPr algn="ctr"/>
            <a:endParaRPr lang="en-GB" sz="1100" dirty="0">
              <a:solidFill>
                <a:srgbClr val="000000"/>
              </a:solidFill>
              <a:latin typeface="Calibri" panose="020F0502020204030204" pitchFamily="34" charset="0"/>
            </a:endParaRPr>
          </a:p>
          <a:p>
            <a:pPr algn="ctr"/>
            <a:r>
              <a:rPr lang="en-GB" sz="1100" b="0" i="0" u="none" strike="noStrike" baseline="0" dirty="0">
                <a:solidFill>
                  <a:srgbClr val="000000"/>
                </a:solidFill>
                <a:latin typeface="Calibri" panose="020F0502020204030204" pitchFamily="34" charset="0"/>
              </a:rPr>
              <a:t>Report as intelligence to police </a:t>
            </a:r>
          </a:p>
          <a:p>
            <a:pPr algn="ctr"/>
            <a:r>
              <a:rPr lang="en-GB" sz="1100" dirty="0">
                <a:hlinkClick r:id="rId5"/>
              </a:rPr>
              <a:t>Community partnership intelligence | Merseyside Police</a:t>
            </a:r>
            <a:endParaRPr lang="en-GB" sz="1100" dirty="0"/>
          </a:p>
          <a:p>
            <a:pPr algn="ctr"/>
            <a:endParaRPr lang="en-GB" sz="1100" b="0" i="0" u="none" strike="noStrike" baseline="0" dirty="0">
              <a:solidFill>
                <a:srgbClr val="000000"/>
              </a:solidFill>
              <a:latin typeface="Calibri" panose="020F0502020204030204" pitchFamily="34" charset="0"/>
            </a:endParaRPr>
          </a:p>
          <a:p>
            <a:pPr algn="ctr"/>
            <a:endParaRPr lang="en-GB" dirty="0"/>
          </a:p>
        </p:txBody>
      </p:sp>
      <p:sp>
        <p:nvSpPr>
          <p:cNvPr id="33" name="Rectangle 32">
            <a:extLst>
              <a:ext uri="{FF2B5EF4-FFF2-40B4-BE49-F238E27FC236}">
                <a16:creationId xmlns:a16="http://schemas.microsoft.com/office/drawing/2014/main" id="{FE5F3276-DA18-A9F5-C00E-177B2E975FB5}"/>
              </a:ext>
            </a:extLst>
          </p:cNvPr>
          <p:cNvSpPr/>
          <p:nvPr/>
        </p:nvSpPr>
        <p:spPr>
          <a:xfrm>
            <a:off x="220862" y="4336426"/>
            <a:ext cx="1696720" cy="223134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E8E45682-6AA1-568D-2955-7545075317C9}"/>
              </a:ext>
            </a:extLst>
          </p:cNvPr>
          <p:cNvSpPr txBox="1"/>
          <p:nvPr/>
        </p:nvSpPr>
        <p:spPr>
          <a:xfrm>
            <a:off x="353169" y="4413277"/>
            <a:ext cx="1606827" cy="1631216"/>
          </a:xfrm>
          <a:prstGeom prst="rect">
            <a:avLst/>
          </a:prstGeom>
          <a:noFill/>
        </p:spPr>
        <p:txBody>
          <a:bodyPr wrap="square" rtlCol="0">
            <a:spAutoFit/>
          </a:bodyPr>
          <a:lstStyle/>
          <a:p>
            <a:r>
              <a:rPr lang="en-GB" dirty="0"/>
              <a:t>YES</a:t>
            </a:r>
          </a:p>
          <a:p>
            <a:pPr algn="l"/>
            <a:endParaRPr lang="en-GB" sz="1600" b="0" i="0" u="none" strike="noStrike" baseline="0" dirty="0">
              <a:solidFill>
                <a:srgbClr val="000000"/>
              </a:solidFill>
              <a:latin typeface="Calibri" panose="020F0502020204030204" pitchFamily="34" charset="0"/>
            </a:endParaRPr>
          </a:p>
          <a:p>
            <a:r>
              <a:rPr lang="en-GB" sz="1100" dirty="0">
                <a:solidFill>
                  <a:srgbClr val="000000"/>
                </a:solidFill>
                <a:latin typeface="Calibri" panose="020F0502020204030204" pitchFamily="34" charset="0"/>
              </a:rPr>
              <a:t>S</a:t>
            </a:r>
            <a:r>
              <a:rPr lang="en-GB" sz="1100" b="0" i="0" u="none" strike="noStrike" baseline="0" dirty="0">
                <a:solidFill>
                  <a:srgbClr val="000000"/>
                </a:solidFill>
                <a:latin typeface="Calibri" panose="020F0502020204030204" pitchFamily="34" charset="0"/>
              </a:rPr>
              <a:t>afeguard using your own policy and report to Merseyside Police </a:t>
            </a:r>
            <a:r>
              <a:rPr lang="en-GB" sz="1100" dirty="0">
                <a:hlinkClick r:id="rId4"/>
              </a:rPr>
              <a:t>Report a crime or incident | Merseyside Police</a:t>
            </a:r>
            <a:endParaRPr lang="en-GB" sz="1100" b="0" i="0" u="none" strike="noStrike" baseline="0" dirty="0">
              <a:solidFill>
                <a:srgbClr val="000000"/>
              </a:solidFill>
              <a:latin typeface="Calibri" panose="020F0502020204030204" pitchFamily="34" charset="0"/>
            </a:endParaRPr>
          </a:p>
        </p:txBody>
      </p:sp>
      <p:sp>
        <p:nvSpPr>
          <p:cNvPr id="35" name="Rectangle 34">
            <a:extLst>
              <a:ext uri="{FF2B5EF4-FFF2-40B4-BE49-F238E27FC236}">
                <a16:creationId xmlns:a16="http://schemas.microsoft.com/office/drawing/2014/main" id="{C7EC07A6-A875-B16B-B4AE-8917FBAFD238}"/>
              </a:ext>
            </a:extLst>
          </p:cNvPr>
          <p:cNvSpPr/>
          <p:nvPr/>
        </p:nvSpPr>
        <p:spPr>
          <a:xfrm>
            <a:off x="2133377" y="4345549"/>
            <a:ext cx="1696720" cy="222222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14C34890-2DB3-D60C-FC64-B4E8DBFDC0CD}"/>
              </a:ext>
            </a:extLst>
          </p:cNvPr>
          <p:cNvSpPr txBox="1"/>
          <p:nvPr/>
        </p:nvSpPr>
        <p:spPr>
          <a:xfrm>
            <a:off x="2131255" y="4345549"/>
            <a:ext cx="1685372" cy="2131353"/>
          </a:xfrm>
          <a:prstGeom prst="rect">
            <a:avLst/>
          </a:prstGeom>
          <a:noFill/>
        </p:spPr>
        <p:txBody>
          <a:bodyPr wrap="square" rtlCol="0">
            <a:spAutoFit/>
          </a:bodyPr>
          <a:lstStyle/>
          <a:p>
            <a:r>
              <a:rPr lang="en-GB" sz="1600" dirty="0"/>
              <a:t>NO</a:t>
            </a:r>
          </a:p>
          <a:p>
            <a:endParaRPr lang="en-GB" sz="1600" dirty="0"/>
          </a:p>
          <a:p>
            <a:r>
              <a:rPr lang="en-GB" sz="1050" dirty="0">
                <a:solidFill>
                  <a:srgbClr val="000000"/>
                </a:solidFill>
                <a:latin typeface="Calibri" panose="020F0502020204030204" pitchFamily="34" charset="0"/>
              </a:rPr>
              <a:t>R</a:t>
            </a:r>
            <a:r>
              <a:rPr lang="en-GB" sz="1050" b="0" i="0" u="none" strike="noStrike" baseline="0" dirty="0">
                <a:solidFill>
                  <a:srgbClr val="000000"/>
                </a:solidFill>
                <a:latin typeface="Calibri" panose="020F0502020204030204" pitchFamily="34" charset="0"/>
              </a:rPr>
              <a:t>eport as intelligence.</a:t>
            </a:r>
            <a:endParaRPr lang="en-GB" sz="1600" b="0" i="0" u="none" strike="noStrike" baseline="0" dirty="0">
              <a:solidFill>
                <a:srgbClr val="000000"/>
              </a:solidFill>
              <a:latin typeface="Calibri" panose="020F0502020204030204" pitchFamily="34" charset="0"/>
            </a:endParaRPr>
          </a:p>
          <a:p>
            <a:r>
              <a:rPr lang="en-GB" sz="900" dirty="0">
                <a:hlinkClick r:id="rId5"/>
              </a:rPr>
              <a:t>Community partnership intelligence | Merseyside Police</a:t>
            </a:r>
            <a:endParaRPr lang="en-GB" sz="900" dirty="0"/>
          </a:p>
          <a:p>
            <a:endParaRPr lang="en-GB" sz="1050" dirty="0">
              <a:solidFill>
                <a:srgbClr val="000000"/>
              </a:solidFill>
              <a:latin typeface="Calibri" panose="020F0502020204030204" pitchFamily="34" charset="0"/>
            </a:endParaRPr>
          </a:p>
          <a:p>
            <a:r>
              <a:rPr lang="en-GB" sz="1050" b="0" i="0" u="none" strike="noStrike" baseline="0" dirty="0">
                <a:solidFill>
                  <a:srgbClr val="000000"/>
                </a:solidFill>
                <a:latin typeface="Calibri" panose="020F0502020204030204" pitchFamily="34" charset="0"/>
              </a:rPr>
              <a:t> If you can safely dispose of the weapon do so. If you can’t safely dispose of the weapon, contact Merseyside Police. </a:t>
            </a:r>
          </a:p>
        </p:txBody>
      </p:sp>
      <p:sp>
        <p:nvSpPr>
          <p:cNvPr id="36" name="TextBox 35">
            <a:extLst>
              <a:ext uri="{FF2B5EF4-FFF2-40B4-BE49-F238E27FC236}">
                <a16:creationId xmlns:a16="http://schemas.microsoft.com/office/drawing/2014/main" id="{274C78B4-C318-E191-2857-8B5DD3C4E28E}"/>
              </a:ext>
            </a:extLst>
          </p:cNvPr>
          <p:cNvSpPr txBox="1"/>
          <p:nvPr/>
        </p:nvSpPr>
        <p:spPr>
          <a:xfrm>
            <a:off x="8360214" y="4309852"/>
            <a:ext cx="3799398" cy="584775"/>
          </a:xfrm>
          <a:prstGeom prst="rect">
            <a:avLst/>
          </a:prstGeom>
          <a:noFill/>
        </p:spPr>
        <p:txBody>
          <a:bodyPr wrap="square" rtlCol="0">
            <a:spAutoFit/>
          </a:bodyPr>
          <a:lstStyle/>
          <a:p>
            <a:r>
              <a:rPr lang="en-GB" sz="1400" b="1" u="sng" kern="100" dirty="0">
                <a:latin typeface="Calibri" panose="020F0502020204030204" pitchFamily="34" charset="0"/>
                <a:ea typeface="Calibri" panose="020F0502020204030204" pitchFamily="34" charset="0"/>
                <a:cs typeface="Times New Roman" panose="02020603050405020304" pitchFamily="18" charset="0"/>
              </a:rPr>
              <a:t>If a young person is using a weapon to self harm</a:t>
            </a:r>
            <a:endParaRPr lang="en-GB" sz="1400" b="1" u="sng"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cxnSp>
        <p:nvCxnSpPr>
          <p:cNvPr id="38" name="Straight Connector 37">
            <a:extLst>
              <a:ext uri="{FF2B5EF4-FFF2-40B4-BE49-F238E27FC236}">
                <a16:creationId xmlns:a16="http://schemas.microsoft.com/office/drawing/2014/main" id="{6D71D793-63D8-E79D-09CC-717212F3C920}"/>
              </a:ext>
            </a:extLst>
          </p:cNvPr>
          <p:cNvCxnSpPr>
            <a:cxnSpLocks/>
          </p:cNvCxnSpPr>
          <p:nvPr/>
        </p:nvCxnSpPr>
        <p:spPr>
          <a:xfrm>
            <a:off x="8289124" y="4201607"/>
            <a:ext cx="375588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0" name="Flowchart: Off-page Connector 39">
            <a:extLst>
              <a:ext uri="{FF2B5EF4-FFF2-40B4-BE49-F238E27FC236}">
                <a16:creationId xmlns:a16="http://schemas.microsoft.com/office/drawing/2014/main" id="{265B8E47-76B8-B0CA-3A14-97E465756A10}"/>
              </a:ext>
            </a:extLst>
          </p:cNvPr>
          <p:cNvSpPr/>
          <p:nvPr/>
        </p:nvSpPr>
        <p:spPr>
          <a:xfrm>
            <a:off x="8671478" y="4706198"/>
            <a:ext cx="3205533" cy="434437"/>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in the act of self-harming, call 999</a:t>
            </a:r>
            <a:endParaRPr lang="en-GB" sz="1100" dirty="0">
              <a:solidFill>
                <a:schemeClr val="tx1"/>
              </a:solidFill>
            </a:endParaRPr>
          </a:p>
        </p:txBody>
      </p:sp>
      <p:sp>
        <p:nvSpPr>
          <p:cNvPr id="41" name="Flowchart: Off-page Connector 40">
            <a:extLst>
              <a:ext uri="{FF2B5EF4-FFF2-40B4-BE49-F238E27FC236}">
                <a16:creationId xmlns:a16="http://schemas.microsoft.com/office/drawing/2014/main" id="{E61B544A-EA9C-7D13-BA12-56E339F6C578}"/>
              </a:ext>
            </a:extLst>
          </p:cNvPr>
          <p:cNvSpPr/>
          <p:nvPr/>
        </p:nvSpPr>
        <p:spPr>
          <a:xfrm>
            <a:off x="8721758" y="5303601"/>
            <a:ext cx="3205533" cy="1287949"/>
          </a:xfrm>
          <a:prstGeom prst="flowChartOffpageConnec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934720" algn="l"/>
              </a:tabLst>
            </a:pPr>
            <a:r>
              <a:rPr lang="en-GB" sz="11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not in the act, however you have information to suggest that the young person may have thoughts of using a weapon, for self harm, follow safeguarding procedures that are internal to the school.</a:t>
            </a:r>
          </a:p>
        </p:txBody>
      </p:sp>
      <p:pic>
        <p:nvPicPr>
          <p:cNvPr id="1026" name="Picture 2" descr="Merseyside Police crest">
            <a:extLst>
              <a:ext uri="{FF2B5EF4-FFF2-40B4-BE49-F238E27FC236}">
                <a16:creationId xmlns:a16="http://schemas.microsoft.com/office/drawing/2014/main" id="{B4B8EA49-AD87-330F-5B69-BA920AE486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1716" y="-2754"/>
            <a:ext cx="1119951" cy="578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6866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56216C9-E6BD-F59C-59CC-3E2EE36B06CE}"/>
              </a:ext>
            </a:extLst>
          </p:cNvPr>
          <p:cNvSpPr txBox="1"/>
          <p:nvPr/>
        </p:nvSpPr>
        <p:spPr>
          <a:xfrm>
            <a:off x="326005" y="112514"/>
            <a:ext cx="11807686" cy="6801029"/>
          </a:xfrm>
          <a:prstGeom prst="rect">
            <a:avLst/>
          </a:prstGeom>
          <a:noFill/>
        </p:spPr>
        <p:txBody>
          <a:bodyPr wrap="square" rtlCol="0">
            <a:spAutoFit/>
          </a:bodyPr>
          <a:lstStyle/>
          <a:p>
            <a:pPr marL="228600" algn="ctr">
              <a:lnSpc>
                <a:spcPct val="107000"/>
              </a:lnSpc>
              <a:spcAft>
                <a:spcPts val="800"/>
              </a:spcAft>
              <a:tabLst>
                <a:tab pos="934720" algn="l"/>
              </a:tabLst>
            </a:pPr>
            <a:r>
              <a:rPr lang="en-GB" sz="1200" b="1" u="sng" kern="100" dirty="0">
                <a:effectLst/>
                <a:latin typeface="Calibri" panose="020F0502020204030204" pitchFamily="34" charset="0"/>
                <a:ea typeface="Calibri" panose="020F0502020204030204" pitchFamily="34" charset="0"/>
                <a:cs typeface="Times New Roman" panose="02020603050405020304" pitchFamily="18" charset="0"/>
              </a:rPr>
              <a:t>Additional information </a:t>
            </a:r>
          </a:p>
          <a:p>
            <a:pPr algn="l"/>
            <a:r>
              <a:rPr lang="en-GB" sz="1100" b="1" u="sng" dirty="0">
                <a:latin typeface="Calibri" panose="020F0502020204030204" pitchFamily="34" charset="0"/>
                <a:cs typeface="Calibri" panose="020F0502020204030204" pitchFamily="34" charset="0"/>
              </a:rPr>
              <a:t>Serious Violence duty</a:t>
            </a:r>
          </a:p>
          <a:p>
            <a:pPr algn="l"/>
            <a:r>
              <a:rPr lang="en-GB" sz="1100" b="0" i="0" u="none" strike="noStrike" baseline="0" dirty="0">
                <a:latin typeface="Calibri" panose="020F0502020204030204" pitchFamily="34" charset="0"/>
                <a:cs typeface="Calibri" panose="020F0502020204030204" pitchFamily="34" charset="0"/>
              </a:rPr>
              <a:t>This places a Duty on public bodies including schools, to collaborate and plan to prevent and reduce serious violence, ensuring relevant services work together to share data and knowledge, and target interventions to prevent serious violence altogether.</a:t>
            </a:r>
          </a:p>
          <a:p>
            <a:pPr algn="l"/>
            <a:endParaRPr lang="en-GB" sz="1100" kern="100" dirty="0">
              <a:latin typeface="Calibri" panose="020F0502020204030204" pitchFamily="34" charset="0"/>
              <a:ea typeface="Calibri" panose="020F0502020204030204" pitchFamily="34" charset="0"/>
              <a:cs typeface="Calibri" panose="020F0502020204030204" pitchFamily="34" charset="0"/>
            </a:endParaRPr>
          </a:p>
          <a:p>
            <a:pPr algn="l"/>
            <a:r>
              <a:rPr lang="en-GB" sz="1100" b="1" u="sng" kern="100" dirty="0">
                <a:latin typeface="Calibri" panose="020F0502020204030204" pitchFamily="34" charset="0"/>
                <a:ea typeface="Calibri" panose="020F0502020204030204" pitchFamily="34" charset="0"/>
                <a:cs typeface="Calibri" panose="020F0502020204030204" pitchFamily="34" charset="0"/>
              </a:rPr>
              <a:t>For further information please see the following – </a:t>
            </a:r>
          </a:p>
          <a:p>
            <a:pPr algn="l"/>
            <a:r>
              <a:rPr lang="en-GB" sz="1100" dirty="0">
                <a:latin typeface="Calibri" panose="020F0502020204030204" pitchFamily="34" charset="0"/>
                <a:cs typeface="Calibri" panose="020F0502020204030204" pitchFamily="34" charset="0"/>
                <a:hlinkClick r:id="rId2"/>
              </a:rPr>
              <a:t>final-a4-svd-strategy-condensed.pdf (merseysidepcc.info)</a:t>
            </a:r>
            <a:endParaRPr lang="en-GB" sz="1100" b="1" u="sng" kern="100" dirty="0">
              <a:latin typeface="Calibri" panose="020F0502020204030204" pitchFamily="34" charset="0"/>
              <a:cs typeface="Calibri" panose="020F0502020204030204" pitchFamily="34" charset="0"/>
            </a:endParaRPr>
          </a:p>
          <a:p>
            <a:r>
              <a:rPr lang="en-GB" sz="1100" dirty="0">
                <a:latin typeface="Calibri" panose="020F0502020204030204" pitchFamily="34" charset="0"/>
                <a:cs typeface="Calibri" panose="020F0502020204030204" pitchFamily="34" charset="0"/>
                <a:hlinkClick r:id="rId3"/>
              </a:rPr>
              <a:t>NASUWT | Serious Violence Duty</a:t>
            </a:r>
            <a:endParaRPr lang="en-GB" sz="1100" kern="100" dirty="0">
              <a:effectLst/>
              <a:latin typeface="Calibri" panose="020F0502020204030204" pitchFamily="34" charset="0"/>
              <a:ea typeface="Calibri" panose="020F0502020204030204" pitchFamily="34" charset="0"/>
              <a:cs typeface="Calibri" panose="020F0502020204030204" pitchFamily="34" charset="0"/>
            </a:endParaRPr>
          </a:p>
          <a:p>
            <a:pPr marL="228600">
              <a:lnSpc>
                <a:spcPct val="107000"/>
              </a:lnSpc>
              <a:spcAft>
                <a:spcPts val="800"/>
              </a:spcAft>
              <a:tabLst>
                <a:tab pos="934720" algn="l"/>
              </a:tabLst>
            </a:pPr>
            <a:endParaRPr lang="en-GB" sz="1100" b="1" u="sng" kern="100" dirty="0">
              <a:latin typeface="Calibri" panose="020F0502020204030204" pitchFamily="34" charset="0"/>
              <a:ea typeface="Calibri" panose="020F0502020204030204" pitchFamily="34" charset="0"/>
              <a:cs typeface="Calibri" panose="020F0502020204030204" pitchFamily="34" charset="0"/>
            </a:endParaRPr>
          </a:p>
          <a:p>
            <a:pPr marL="228600">
              <a:lnSpc>
                <a:spcPct val="107000"/>
              </a:lnSpc>
              <a:spcAft>
                <a:spcPts val="800"/>
              </a:spcAft>
              <a:tabLst>
                <a:tab pos="934720" algn="l"/>
              </a:tabLst>
            </a:pPr>
            <a:r>
              <a:rPr lang="en-GB" sz="1100" b="1" u="sng" kern="100" dirty="0">
                <a:effectLst/>
                <a:latin typeface="Calibri" panose="020F0502020204030204" pitchFamily="34" charset="0"/>
                <a:ea typeface="Calibri" panose="020F0502020204030204" pitchFamily="34" charset="0"/>
                <a:cs typeface="Calibri" panose="020F0502020204030204" pitchFamily="34" charset="0"/>
              </a:rPr>
              <a:t>What is classed as a weapon?</a:t>
            </a:r>
            <a:endParaRPr lang="en-GB" sz="1100" kern="100" dirty="0">
              <a:effectLst/>
              <a:latin typeface="Calibri" panose="020F0502020204030204" pitchFamily="34" charset="0"/>
              <a:ea typeface="Calibri" panose="020F0502020204030204" pitchFamily="34" charset="0"/>
              <a:cs typeface="Calibri" panose="020F0502020204030204" pitchFamily="34" charset="0"/>
            </a:endParaRPr>
          </a:p>
          <a:p>
            <a:pPr marL="228600">
              <a:lnSpc>
                <a:spcPct val="107000"/>
              </a:lnSpc>
              <a:spcAft>
                <a:spcPts val="800"/>
              </a:spcAft>
              <a:tabLst>
                <a:tab pos="934720" algn="l"/>
              </a:tabLst>
            </a:pPr>
            <a:r>
              <a:rPr lang="en-GB" sz="1100" b="1" kern="100" dirty="0">
                <a:effectLst/>
                <a:latin typeface="Calibri" panose="020F0502020204030204" pitchFamily="34" charset="0"/>
                <a:ea typeface="Calibri" panose="020F0502020204030204" pitchFamily="34" charset="0"/>
                <a:cs typeface="Calibri" panose="020F0502020204030204" pitchFamily="34" charset="0"/>
              </a:rPr>
              <a:t>Made</a:t>
            </a:r>
            <a:r>
              <a:rPr lang="en-GB" sz="1100" kern="100" dirty="0">
                <a:effectLst/>
                <a:latin typeface="Calibri" panose="020F0502020204030204" pitchFamily="34" charset="0"/>
                <a:ea typeface="Calibri" panose="020F0502020204030204" pitchFamily="34" charset="0"/>
                <a:cs typeface="Calibri" panose="020F0502020204030204" pitchFamily="34" charset="0"/>
              </a:rPr>
              <a:t> – Manufactured for causing harm, i.e. a knuckleduster</a:t>
            </a:r>
          </a:p>
          <a:p>
            <a:pPr marL="228600">
              <a:lnSpc>
                <a:spcPct val="107000"/>
              </a:lnSpc>
              <a:spcAft>
                <a:spcPts val="800"/>
              </a:spcAft>
              <a:tabLst>
                <a:tab pos="934720" algn="l"/>
              </a:tabLst>
            </a:pPr>
            <a:r>
              <a:rPr lang="en-GB" sz="1100" b="1" kern="100" dirty="0">
                <a:effectLst/>
                <a:latin typeface="Calibri" panose="020F0502020204030204" pitchFamily="34" charset="0"/>
                <a:ea typeface="Calibri" panose="020F0502020204030204" pitchFamily="34" charset="0"/>
                <a:cs typeface="Calibri" panose="020F0502020204030204" pitchFamily="34" charset="0"/>
              </a:rPr>
              <a:t>Adapted </a:t>
            </a:r>
            <a:r>
              <a:rPr lang="en-GB" sz="1100" kern="100" dirty="0">
                <a:effectLst/>
                <a:latin typeface="Calibri" panose="020F0502020204030204" pitchFamily="34" charset="0"/>
                <a:ea typeface="Calibri" panose="020F0502020204030204" pitchFamily="34" charset="0"/>
                <a:cs typeface="Calibri" panose="020F0502020204030204" pitchFamily="34" charset="0"/>
              </a:rPr>
              <a:t>– Items that are adapted or altered to cause harm in some way (</a:t>
            </a:r>
            <a:r>
              <a:rPr lang="en-GB" sz="1100" i="1" kern="100" dirty="0">
                <a:effectLst/>
                <a:latin typeface="Calibri" panose="020F0502020204030204" pitchFamily="34" charset="0"/>
                <a:ea typeface="Calibri" panose="020F0502020204030204" pitchFamily="34" charset="0"/>
                <a:cs typeface="Calibri" panose="020F0502020204030204" pitchFamily="34" charset="0"/>
              </a:rPr>
              <a:t>for example a ruler could be used if it is sharpened</a:t>
            </a:r>
            <a:r>
              <a:rPr lang="en-GB" sz="1100" kern="100" dirty="0">
                <a:effectLst/>
                <a:latin typeface="Calibri" panose="020F0502020204030204" pitchFamily="34" charset="0"/>
                <a:ea typeface="Calibri" panose="020F0502020204030204" pitchFamily="34" charset="0"/>
                <a:cs typeface="Calibri" panose="020F0502020204030204" pitchFamily="34" charset="0"/>
              </a:rPr>
              <a:t>).</a:t>
            </a:r>
          </a:p>
          <a:p>
            <a:pPr marL="228600">
              <a:lnSpc>
                <a:spcPct val="107000"/>
              </a:lnSpc>
              <a:spcAft>
                <a:spcPts val="800"/>
              </a:spcAft>
              <a:tabLst>
                <a:tab pos="934720" algn="l"/>
              </a:tabLst>
            </a:pPr>
            <a:r>
              <a:rPr lang="en-GB" sz="1100" b="1" kern="100" dirty="0">
                <a:effectLst/>
                <a:latin typeface="Calibri" panose="020F0502020204030204" pitchFamily="34" charset="0"/>
                <a:ea typeface="Calibri" panose="020F0502020204030204" pitchFamily="34" charset="0"/>
                <a:cs typeface="Calibri" panose="020F0502020204030204" pitchFamily="34" charset="0"/>
              </a:rPr>
              <a:t>Intended </a:t>
            </a:r>
            <a:r>
              <a:rPr lang="en-GB" sz="1100" kern="100" dirty="0">
                <a:effectLst/>
                <a:latin typeface="Calibri" panose="020F0502020204030204" pitchFamily="34" charset="0"/>
                <a:ea typeface="Calibri" panose="020F0502020204030204" pitchFamily="34" charset="0"/>
                <a:cs typeface="Calibri" panose="020F0502020204030204" pitchFamily="34" charset="0"/>
              </a:rPr>
              <a:t>– An offensive weapon is anything made or adapted to cause injury, or intended to be used as a weapon, including disguised weapons.</a:t>
            </a:r>
          </a:p>
          <a:p>
            <a:pPr marL="228600">
              <a:lnSpc>
                <a:spcPct val="107000"/>
              </a:lnSpc>
              <a:spcAft>
                <a:spcPts val="800"/>
              </a:spcAft>
              <a:tabLst>
                <a:tab pos="934720" algn="l"/>
              </a:tabLst>
            </a:pPr>
            <a:endParaRPr lang="en-GB" sz="1100" kern="100" dirty="0">
              <a:latin typeface="Calibri" panose="020F0502020204030204" pitchFamily="34" charset="0"/>
              <a:ea typeface="Calibri" panose="020F0502020204030204" pitchFamily="34" charset="0"/>
              <a:cs typeface="Calibri" panose="020F0502020204030204" pitchFamily="34" charset="0"/>
            </a:endParaRPr>
          </a:p>
          <a:p>
            <a:r>
              <a:rPr lang="en-GB" sz="1100" b="1" i="0" u="sng" strike="noStrike" baseline="0" dirty="0">
                <a:solidFill>
                  <a:srgbClr val="000000"/>
                </a:solidFill>
                <a:latin typeface="Calibri" panose="020F0502020204030204" pitchFamily="34" charset="0"/>
                <a:cs typeface="Calibri" panose="020F0502020204030204" pitchFamily="34" charset="0"/>
              </a:rPr>
              <a:t>Proactive collaboration between Merseyside Police and schools can lead to: </a:t>
            </a:r>
          </a:p>
          <a:p>
            <a:endParaRPr lang="en-GB" sz="1100" b="0" i="0" u="sng" strike="noStrike" baseline="0" dirty="0">
              <a:solidFill>
                <a:srgbClr val="000000"/>
              </a:solidFill>
              <a:latin typeface="Calibri" panose="020F0502020204030204" pitchFamily="34" charset="0"/>
              <a:cs typeface="Calibri" panose="020F0502020204030204" pitchFamily="34" charset="0"/>
            </a:endParaRPr>
          </a:p>
          <a:p>
            <a:r>
              <a:rPr lang="en-GB" sz="1100" b="0" i="0" u="none" strike="noStrike" baseline="0" dirty="0">
                <a:solidFill>
                  <a:srgbClr val="000000"/>
                </a:solidFill>
                <a:latin typeface="Calibri" panose="020F0502020204030204" pitchFamily="34" charset="0"/>
                <a:cs typeface="Calibri" panose="020F0502020204030204" pitchFamily="34" charset="0"/>
              </a:rPr>
              <a:t>Better intervention strategies for the young people </a:t>
            </a:r>
          </a:p>
          <a:p>
            <a:r>
              <a:rPr lang="en-GB" sz="1100" b="0" i="0" u="none" strike="noStrike" baseline="0" dirty="0">
                <a:solidFill>
                  <a:srgbClr val="000000"/>
                </a:solidFill>
                <a:latin typeface="Calibri" panose="020F0502020204030204" pitchFamily="34" charset="0"/>
                <a:cs typeface="Calibri" panose="020F0502020204030204" pitchFamily="34" charset="0"/>
              </a:rPr>
              <a:t>Maintaining safety in schools by preventing weapon related issues </a:t>
            </a:r>
          </a:p>
          <a:p>
            <a:pPr marL="228600">
              <a:lnSpc>
                <a:spcPct val="107000"/>
              </a:lnSpc>
              <a:spcAft>
                <a:spcPts val="800"/>
              </a:spcAft>
              <a:tabLst>
                <a:tab pos="934720" algn="l"/>
              </a:tabLst>
            </a:pPr>
            <a:endParaRPr lang="en-GB" sz="1100" kern="100" dirty="0">
              <a:latin typeface="Calibri" panose="020F0502020204030204" pitchFamily="34" charset="0"/>
              <a:ea typeface="Calibri" panose="020F0502020204030204" pitchFamily="34" charset="0"/>
              <a:cs typeface="Calibri" panose="020F0502020204030204" pitchFamily="34" charset="0"/>
            </a:endParaRPr>
          </a:p>
          <a:p>
            <a:r>
              <a:rPr lang="en-GB" sz="1100" b="1" u="sng"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Operation inclusion </a:t>
            </a:r>
            <a:endParaRPr lang="en-GB"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Operation Inclusion is a Deferred Prosecution Scheme for youths championed by Merseyside’s Violence Reduction Partnership (MVRP) and developed in partnership with Merseyside Police and the 5 Youth Justice Services In Merseyside - Liverpool, St Helen’s, Wirral, Sefton &amp; Knowsley. </a:t>
            </a:r>
            <a:endParaRPr lang="en-GB" sz="1100" kern="1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GB" sz="1100" b="1"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aims of Operation inclusion </a:t>
            </a:r>
            <a:endParaRPr lang="en-GB" sz="1100" kern="1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 Reduce the risks that lead to and are associated with children carrying knives and weapons. </a:t>
            </a:r>
            <a:endParaRPr lang="en-GB" sz="1100" kern="1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GB" sz="1100"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 Provide focussed support to improve family relationships, school attendance and achievement, alongside improving children’s and parent/carers’ knowledge of knife crime. </a:t>
            </a:r>
            <a:endParaRPr lang="en-GB" sz="1100" kern="1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tabLst>
                <a:tab pos="934720" algn="l"/>
              </a:tabLst>
            </a:pPr>
            <a:r>
              <a:rPr lang="en-GB" sz="1100"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 Prevent any unnecessary criminalisation of children (especially with consideration given to children who are over-represented in the criminal justice system such as children from ethnic minority backgrounds, looked after children and those with special education needs).</a:t>
            </a:r>
            <a:endParaRPr lang="en-GB" sz="1100" kern="100" dirty="0">
              <a:effectLst/>
              <a:latin typeface="Calibri" panose="020F0502020204030204" pitchFamily="34" charset="0"/>
              <a:ea typeface="Calibri" panose="020F0502020204030204" pitchFamily="34" charset="0"/>
              <a:cs typeface="Calibri" panose="020F0502020204030204" pitchFamily="34" charset="0"/>
            </a:endParaRPr>
          </a:p>
          <a:p>
            <a:pPr marL="228600">
              <a:lnSpc>
                <a:spcPct val="107000"/>
              </a:lnSpc>
              <a:spcAft>
                <a:spcPts val="800"/>
              </a:spcAft>
              <a:tabLst>
                <a:tab pos="934720" algn="l"/>
              </a:tabLst>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cxnSp>
        <p:nvCxnSpPr>
          <p:cNvPr id="7" name="Straight Connector 6">
            <a:extLst>
              <a:ext uri="{FF2B5EF4-FFF2-40B4-BE49-F238E27FC236}">
                <a16:creationId xmlns:a16="http://schemas.microsoft.com/office/drawing/2014/main" id="{A2FBB4DB-E9CB-98AE-8451-DAA0C6DB55B4}"/>
              </a:ext>
            </a:extLst>
          </p:cNvPr>
          <p:cNvCxnSpPr>
            <a:cxnSpLocks/>
          </p:cNvCxnSpPr>
          <p:nvPr/>
        </p:nvCxnSpPr>
        <p:spPr>
          <a:xfrm>
            <a:off x="0" y="1756815"/>
            <a:ext cx="1219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A2CA183B-2586-5CC3-7AFA-9336DC5DA775}"/>
              </a:ext>
            </a:extLst>
          </p:cNvPr>
          <p:cNvCxnSpPr>
            <a:cxnSpLocks/>
          </p:cNvCxnSpPr>
          <p:nvPr/>
        </p:nvCxnSpPr>
        <p:spPr>
          <a:xfrm>
            <a:off x="0" y="3072951"/>
            <a:ext cx="1219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81F8BAF1-3732-1C09-A6CF-DE39F7C30BE0}"/>
              </a:ext>
            </a:extLst>
          </p:cNvPr>
          <p:cNvCxnSpPr>
            <a:cxnSpLocks/>
          </p:cNvCxnSpPr>
          <p:nvPr/>
        </p:nvCxnSpPr>
        <p:spPr>
          <a:xfrm>
            <a:off x="63388" y="6243680"/>
            <a:ext cx="1212861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49076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136</TotalTime>
  <Words>724</Words>
  <Application>Microsoft Office PowerPoint</Application>
  <PresentationFormat>Widescreen</PresentationFormat>
  <Paragraphs>77</Paragraphs>
  <Slides>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Aptos</vt:lpstr>
      <vt:lpstr>Aptos Display</vt:lpstr>
      <vt:lpstr>Arial</vt:lpstr>
      <vt:lpstr>Calibri</vt:lpstr>
      <vt:lpstr>Times New Roman</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Smith Faye Ann</dc:creator>
  <cp:lastModifiedBy>Broudie Daniel Andrew</cp:lastModifiedBy>
  <cp:revision>2</cp:revision>
  <dcterms:created xsi:type="dcterms:W3CDTF">2024-07-12T10:31:50Z</dcterms:created>
  <dcterms:modified xsi:type="dcterms:W3CDTF">2024-08-20T07:21:20Z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e7215e5-6892-44c5-bd87-118363e84c39_Enabled">
    <vt:lpwstr>true</vt:lpwstr>
  </property>
  <property fmtid="{D5CDD505-2E9C-101B-9397-08002B2CF9AE}" pid="3" name="MSIP_Label_fe7215e5-6892-44c5-bd87-118363e84c39_SetDate">
    <vt:lpwstr>2024-07-12T10:38:17Z</vt:lpwstr>
  </property>
  <property fmtid="{D5CDD505-2E9C-101B-9397-08002B2CF9AE}" pid="4" name="MSIP_Label_fe7215e5-6892-44c5-bd87-118363e84c39_Method">
    <vt:lpwstr>Standard</vt:lpwstr>
  </property>
  <property fmtid="{D5CDD505-2E9C-101B-9397-08002B2CF9AE}" pid="5" name="MSIP_Label_fe7215e5-6892-44c5-bd87-118363e84c39_Name">
    <vt:lpwstr>OFFICIAL</vt:lpwstr>
  </property>
  <property fmtid="{D5CDD505-2E9C-101B-9397-08002B2CF9AE}" pid="6" name="MSIP_Label_fe7215e5-6892-44c5-bd87-118363e84c39_SiteId">
    <vt:lpwstr>f3955ea2-4c5d-4e27-ab8d-f6f577fa122d</vt:lpwstr>
  </property>
  <property fmtid="{D5CDD505-2E9C-101B-9397-08002B2CF9AE}" pid="7" name="MSIP_Label_fe7215e5-6892-44c5-bd87-118363e84c39_ActionId">
    <vt:lpwstr>a1fbbb75-c89b-4860-b4be-55ffcf75d485</vt:lpwstr>
  </property>
  <property fmtid="{D5CDD505-2E9C-101B-9397-08002B2CF9AE}" pid="8" name="MSIP_Label_fe7215e5-6892-44c5-bd87-118363e84c39_ContentBits">
    <vt:lpwstr>0</vt:lpwstr>
  </property>
</Properties>
</file>