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60" r:id="rId4"/>
    <p:sldId id="265" r:id="rId5"/>
    <p:sldId id="259" r:id="rId6"/>
    <p:sldId id="261" r:id="rId7"/>
    <p:sldId id="264" r:id="rId8"/>
    <p:sldId id="262" r:id="rId9"/>
    <p:sldId id="263" r:id="rId10"/>
    <p:sldId id="266" r:id="rId11"/>
    <p:sldId id="267" r:id="rId12"/>
    <p:sldId id="269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C34614-A3F3-417F-B34C-9F54462A07BA}" v="62" dt="2024-05-24T15:22:34.1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31" autoAdjust="0"/>
    <p:restoredTop sz="88182" autoAdjust="0"/>
  </p:normalViewPr>
  <p:slideViewPr>
    <p:cSldViewPr snapToGrid="0">
      <p:cViewPr varScale="1">
        <p:scale>
          <a:sx n="91" d="100"/>
          <a:sy n="91" d="100"/>
        </p:scale>
        <p:origin x="1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1F93F-7679-485F-ADF0-39F32F64BED9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6DD2A-6676-4232-A85F-5EF9ACBC6F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66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375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466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505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1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Thankyou for taking the time to learn about this important issue. </a:t>
            </a:r>
          </a:p>
          <a:p>
            <a:endParaRPr lang="en-GB" dirty="0"/>
          </a:p>
          <a:p>
            <a:r>
              <a:rPr lang="en-GB" dirty="0"/>
              <a:t>Contact details for our local substance misuse service are listed here, along with our integrated front door for safeguarding advice.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847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session has been developed in response the growing prevalence of Ketamine within our community over the last 12-18 months.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7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860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047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734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734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620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Users of Ketamine may view this is their primary reason for consumption.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913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6DD2A-6676-4232-A85F-5EF9ACBC6F2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445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FCA2E-35D1-E05A-03D7-E5EAF38E3D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657C19-6F91-045F-A54C-9028AC1F7F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F04E4-3555-469F-161C-DDB3C29A9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118F3-2984-4C1F-8A48-ACB2AE7AD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539EB-E717-54F7-91BA-69279DFC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054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492A6-CE1F-40FC-CEBB-BDFBE3E49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2F4E86-C098-D54A-50E2-EEC05F8DB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47259-53EF-8C70-0DF4-2D9A7089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7FD42-0BA3-9CB3-F135-4B350B82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4B0D3-179F-D881-EB59-A7DB711D9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14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E4A82F-44DB-AB24-4B76-6870AED0C8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B41317-A6F3-9EB8-E7A6-5018913CB7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490C7-15CB-62D0-EC11-49749A034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9AE59-2588-A039-20E0-2899AF651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84B76-8CC5-A5E1-5002-5EE69018D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94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95268-CA48-98C7-E4EF-315A3E799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B570F-0DA5-F3E6-6196-D7833AB38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6E055-7F64-0F36-5ECB-8488E685E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DD6B8-26F9-2280-2695-43B2F56D9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F74F6-5B24-02C6-79F0-6362B23E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543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6FFA7-3F2A-35B5-D8D6-1A9E1F316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499569-DF50-05B0-1D6F-5D6BA8662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5A878-B75C-CE20-D070-5285D38C8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DCC9C-F9C7-A6C8-2EFB-2BFF36109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0725F-58FB-DFE9-2237-1C7514B7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7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B3C8C-F2FF-7F2B-42AD-D8BED216E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021B9-2BCE-A6F3-937C-AD651A3704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8D154D-E11E-2FB8-245F-328A03F782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2DD829-F216-63B0-0EB3-01807BA02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FECA7-50F0-FF92-7F10-694DA4488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3B569B-A73A-546C-7857-5111C86BF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058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2B481-7658-DCA5-06FB-47E165986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0102E7-2F7D-DF4A-8223-53E0D644C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5FA2-E220-B569-6438-A889B6B8B9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B8FF45-5944-8D3B-F303-34052AE03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F0D9FC-A730-D4E8-3CD4-03805BB82B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9EDB34-D091-29AA-B781-C289A3B31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9B5AA1-8B28-1480-C428-9D195D5CE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1ED19C-E8AC-59E0-D49A-84C351F03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55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A277E-37E1-5768-B067-AD1A84E5C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35D80D-5E04-F2FA-0240-44F525B71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823370-E730-1C33-4735-6AF0E72C6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DAE1B2-0918-21FB-99E1-C5D5725A2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125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A193ED-54A9-B4AD-1263-6D974FCD5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E6F945-A46C-C281-4678-507707D0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26852-758C-9CC0-380A-E0F36FF9F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80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FF4AD-678A-FD70-781D-888AE339F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8359B-6DC1-30CD-FA9B-562A23133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EDD75-2547-C6EE-E60D-BFBDEAAD8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210539-79C2-7B64-3A3C-D3FC7E2B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AEF4A-3313-7744-CD88-372300097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38FBB-794A-BAD4-F365-3CA520B64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27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94BFF-78F9-4E95-A2C8-6A0A74557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FDB112-13C6-8EF9-078E-2D752F9F04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6F4CB4-6786-0F16-7993-65B24107A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ABA55-4DA5-A824-3808-D20683859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6A6610-34FF-26E5-4128-798E72BC1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E58A9F-9DCE-3B04-E6B1-776CB57A0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06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0B57F4-202C-CD9D-1AA9-53D9D7610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5ACA1-41EF-1212-6BA0-A7549330F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67162-338A-2504-FD37-21B6439AE3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49411-F7BA-4793-AEAB-DA0441154B81}" type="datetimeFigureOut">
              <a:rPr lang="en-GB" smtClean="0"/>
              <a:t>24/05/2024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34DB6-0966-C5E7-E86E-0904CDFF27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390F7-F644-DC1F-1EC8-45C8B17A84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E02C6-8EFE-4B01-B78C-CA3D5BFC68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4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irralsafeguarding.co.uk/Ketamine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ww.changegrowlive.org/wirral-ways" TargetMode="Externa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hyperlink" Target="mailto:wirral.services@cgl.org.uk" TargetMode="External"/><Relationship Id="rId5" Type="http://schemas.openxmlformats.org/officeDocument/2006/relationships/hyperlink" Target="mailto:response@wirral.gov.uk" TargetMode="Externa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AB6008-7810-63F2-1F8A-712DBE1F6B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4902" y="735106"/>
            <a:ext cx="10393686" cy="2928470"/>
          </a:xfrm>
        </p:spPr>
        <p:txBody>
          <a:bodyPr anchor="b">
            <a:normAutofit/>
          </a:bodyPr>
          <a:lstStyle/>
          <a:p>
            <a:pPr algn="l"/>
            <a:r>
              <a:rPr lang="en-GB" sz="4800" dirty="0">
                <a:solidFill>
                  <a:srgbClr val="FFFFFF"/>
                </a:solidFill>
              </a:rPr>
              <a:t>Ketamine Awareness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6CEB15-F418-4C36-DCD8-281CE77B4F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4901" y="4740463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en-GB" sz="3600" dirty="0"/>
              <a:t>Narrated PowerPoint Presentation</a:t>
            </a:r>
          </a:p>
          <a:p>
            <a:pPr algn="l"/>
            <a:r>
              <a:rPr lang="en-GB" sz="3600" dirty="0"/>
              <a:t>May 2024</a:t>
            </a:r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E7C02C57-3870-2296-2891-4625EFA52C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906" y="4686300"/>
            <a:ext cx="3332332" cy="2032000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FAF33D25-E3A7-196F-7159-BC889B617D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9884637" y="106759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00485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12"/>
    </mc:Choice>
    <mc:Fallback xmlns="">
      <p:transition spd="slow" advTm="72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0D5976-537E-C458-9253-75A4CF908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911" y="294538"/>
            <a:ext cx="10342640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Ketamine Bladder Syndrome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901F4-25FF-210D-2A18-7BE021CBC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827" y="2354893"/>
            <a:ext cx="9514821" cy="3646662"/>
          </a:xfrm>
        </p:spPr>
        <p:txBody>
          <a:bodyPr anchor="ctr">
            <a:normAutofit fontScale="92500" lnSpcReduction="20000"/>
          </a:bodyPr>
          <a:lstStyle/>
          <a:p>
            <a:pPr algn="just"/>
            <a:r>
              <a:rPr lang="en-GB" sz="2400" b="0" i="0" dirty="0">
                <a:effectLst/>
              </a:rPr>
              <a:t>Ketamine can cause serious bladder problems, with the urgent and frequent need to pee.</a:t>
            </a:r>
          </a:p>
          <a:p>
            <a:pPr algn="just"/>
            <a:r>
              <a:rPr lang="en-GB" sz="2400" b="0" i="0" dirty="0">
                <a:effectLst/>
              </a:rPr>
              <a:t>This can be very painful, and the pee can be blood-stained. </a:t>
            </a:r>
          </a:p>
          <a:p>
            <a:pPr algn="just"/>
            <a:r>
              <a:rPr lang="en-GB" sz="2400" b="0" i="0" dirty="0">
                <a:effectLst/>
              </a:rPr>
              <a:t>Although stopping using ketamine can help, sometimes the damage can be so serious that the bladder needs surgical repair or even removal.</a:t>
            </a:r>
          </a:p>
          <a:p>
            <a:pPr algn="just"/>
            <a:r>
              <a:rPr lang="en-GB" sz="2400" b="0" i="0" dirty="0">
                <a:effectLst/>
              </a:rPr>
              <a:t>Can </a:t>
            </a:r>
            <a:r>
              <a:rPr lang="en-GB" sz="2400" dirty="0"/>
              <a:t>lead to incontinence.</a:t>
            </a:r>
          </a:p>
          <a:p>
            <a:pPr algn="just"/>
            <a:r>
              <a:rPr lang="en-GB" sz="2400" b="0" i="0" dirty="0">
                <a:effectLst/>
              </a:rPr>
              <a:t>Abdominal pain, sometimes called ‘K cramps’, have been reported by people who have taken ketamine for a long time.</a:t>
            </a:r>
          </a:p>
          <a:p>
            <a:pPr algn="just"/>
            <a:r>
              <a:rPr lang="en-GB" sz="2400" b="0" i="0" dirty="0">
                <a:effectLst/>
              </a:rPr>
              <a:t>Evidence of liver damage due to regular, heavy ketamine use is emerging. </a:t>
            </a:r>
          </a:p>
          <a:p>
            <a:pPr algn="just"/>
            <a:r>
              <a:rPr lang="en-GB" sz="2400" dirty="0"/>
              <a:t>Recently a young person in Wirral has undergone bladder surgery due to prolonged use of ketamine.</a:t>
            </a: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2977E5EE-0A5B-F971-CE2E-0A93000C71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1B83F018-6F9A-1530-6D01-0DA8223330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9858666" y="-172255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8733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061"/>
    </mc:Choice>
    <mc:Fallback xmlns="">
      <p:transition spd="slow" advTm="610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855C47-E501-D6F4-20F1-ACA01758B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Clinical trials for treatment of depression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6C11B-01B9-E186-2E22-65057D802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365" y="2491409"/>
            <a:ext cx="10393266" cy="3510146"/>
          </a:xfrm>
        </p:spPr>
        <p:txBody>
          <a:bodyPr anchor="ctr">
            <a:normAutofit lnSpcReduction="100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dirty="0"/>
              <a:t>M</a:t>
            </a:r>
            <a:r>
              <a:rPr lang="en-GB" b="0" i="0" dirty="0">
                <a:effectLst/>
              </a:rPr>
              <a:t>edical grade ketamine is now being researched as a potential treatment for severe depression, but it is too early to know the results of this research.</a:t>
            </a:r>
          </a:p>
          <a:p>
            <a:pPr algn="just"/>
            <a:r>
              <a:rPr lang="en-GB" dirty="0"/>
              <a:t>NHS Licensed nasal spray</a:t>
            </a:r>
          </a:p>
          <a:p>
            <a:pPr algn="just"/>
            <a:r>
              <a:rPr lang="en-GB" dirty="0"/>
              <a:t>Not routinely used</a:t>
            </a:r>
          </a:p>
          <a:p>
            <a:pPr algn="just"/>
            <a:r>
              <a:rPr lang="en-GB" dirty="0"/>
              <a:t>For people diagnosed with depression who have not responded to other treatments</a:t>
            </a:r>
          </a:p>
          <a:p>
            <a:pPr algn="just"/>
            <a:r>
              <a:rPr lang="en-GB" dirty="0"/>
              <a:t>Self-pay treatment service</a:t>
            </a:r>
          </a:p>
          <a:p>
            <a:pPr algn="just"/>
            <a:endParaRPr lang="en-GB" dirty="0"/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BC9D0AEF-5B33-88C9-F739-5DBBD71729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pic>
        <p:nvPicPr>
          <p:cNvPr id="23" name="Audio 22">
            <a:hlinkClick r:id="" action="ppaction://media"/>
            <a:extLst>
              <a:ext uri="{FF2B5EF4-FFF2-40B4-BE49-F238E27FC236}">
                <a16:creationId xmlns:a16="http://schemas.microsoft.com/office/drawing/2014/main" id="{78D87368-AA05-35EA-5130-84E8460E7E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10066931" y="-286756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04724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805"/>
    </mc:Choice>
    <mc:Fallback xmlns="">
      <p:transition spd="slow" advTm="66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C832C1-73E6-A415-2F87-EC63A1B75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891" y="294538"/>
            <a:ext cx="10363660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Wirral Ketamine Campaign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FED3B-55F2-89C4-09D7-A1757F722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095" y="4182784"/>
            <a:ext cx="9238593" cy="1870989"/>
          </a:xfrm>
        </p:spPr>
        <p:txBody>
          <a:bodyPr anchor="ctr"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Launch Mid June 2024</a:t>
            </a:r>
          </a:p>
          <a:p>
            <a:r>
              <a:rPr lang="en-GB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All schools will receive</a:t>
            </a:r>
            <a:r>
              <a:rPr lang="en-GB" dirty="0">
                <a:ea typeface="Calibri" panose="020F0502020204030204" pitchFamily="34" charset="0"/>
                <a:cs typeface="Calibri" panose="020F0502020204030204" pitchFamily="34" charset="0"/>
              </a:rPr>
              <a:t> a</a:t>
            </a:r>
            <a:r>
              <a:rPr lang="en-GB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letter to parents </a:t>
            </a:r>
            <a:r>
              <a:rPr lang="en-GB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GB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PSHE 30 min Lesson Plan &amp; Staff Training.</a:t>
            </a:r>
            <a:endParaRPr lang="en-GB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en-GB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 dirty="0"/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5EBFD349-AA4B-D69B-E940-69A3AF94CD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A6DEA4-541D-32F7-D5B3-379483A2E2B7}"/>
              </a:ext>
            </a:extLst>
          </p:cNvPr>
          <p:cNvSpPr txBox="1"/>
          <p:nvPr/>
        </p:nvSpPr>
        <p:spPr>
          <a:xfrm>
            <a:off x="1152396" y="1885280"/>
            <a:ext cx="9549992" cy="1341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GB" sz="2400" u="sng" dirty="0"/>
              <a:t>Combatting Drugs Partnership </a:t>
            </a:r>
            <a:r>
              <a:rPr lang="en-GB" sz="24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Wirral is a nationally mandated partnership which aims to break drug supply chains, deliver a world-class treatment and recovery system, and achieve a shift in the demand for drugs.</a:t>
            </a:r>
            <a:endParaRPr lang="en-GB" sz="2400" u="sng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E88C68C4-001F-F572-BE2C-5748AD97951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10020031" y="-217328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131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86"/>
    </mc:Choice>
    <mc:Fallback xmlns="">
      <p:transition spd="slow" advTm="362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E946AB-46E4-E7BA-7BAC-34AE22446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421" y="294538"/>
            <a:ext cx="10332129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End of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611E6-E18C-D16B-5247-5CDE8413A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982" y="1623285"/>
            <a:ext cx="9724031" cy="4116276"/>
          </a:xfrm>
        </p:spPr>
        <p:txBody>
          <a:bodyPr anchor="ctr">
            <a:normAutofit fontScale="85000" lnSpcReduction="20000"/>
          </a:bodyPr>
          <a:lstStyle/>
          <a:p>
            <a:pPr marL="0" indent="0">
              <a:buNone/>
            </a:pPr>
            <a:endParaRPr lang="en-GB" sz="100" dirty="0"/>
          </a:p>
          <a:p>
            <a:pPr marL="0" indent="0" algn="ctr">
              <a:buNone/>
            </a:pPr>
            <a:endParaRPr lang="en-GB" sz="3600" u="sng" dirty="0"/>
          </a:p>
          <a:p>
            <a:pPr marL="0" indent="0" algn="ctr">
              <a:buNone/>
            </a:pPr>
            <a:r>
              <a:rPr lang="en-GB" sz="3600" u="sng" dirty="0"/>
              <a:t>Local support services</a:t>
            </a:r>
          </a:p>
          <a:p>
            <a:pPr marL="0" indent="0" algn="ctr">
              <a:buNone/>
            </a:pPr>
            <a:endParaRPr lang="en-GB" sz="100" u="sng" dirty="0"/>
          </a:p>
          <a:p>
            <a:pPr marL="0" indent="0" algn="ctr">
              <a:buNone/>
            </a:pPr>
            <a:r>
              <a:rPr lang="en-GB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Response Drug &amp; Alcohol Service;</a:t>
            </a:r>
            <a:r>
              <a: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 confidential service for 13-19 year olds. Parents can contact on 0151 666 4123 or via </a:t>
            </a:r>
            <a:r>
              <a:rPr lang="en-GB" sz="24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response@wirral.gov.uk</a:t>
            </a:r>
            <a:r>
              <a: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endParaRPr lang="en-GB" sz="24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Wirral Ways Change Grow Live;</a:t>
            </a:r>
            <a:r>
              <a: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is a drug service for adults. Contact 0151 665 1335, </a:t>
            </a:r>
            <a:r>
              <a:rPr lang="en-GB" sz="24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wirral.services@cgl.org.uk</a:t>
            </a:r>
            <a:r>
              <a: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 </a:t>
            </a:r>
            <a:r>
              <a:rPr lang="en-GB" sz="24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http://www.changegrowlive.org/wirral-ways</a:t>
            </a:r>
            <a:endParaRPr lang="en-GB" sz="2400" u="sng" dirty="0">
              <a:solidFill>
                <a:srgbClr val="0000FF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400" b="1" u="sng" dirty="0">
              <a:solidFill>
                <a:srgbClr val="0000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Integrated Front Door; 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advice and guidance on safeguarding queries 0151 606 2008</a:t>
            </a:r>
          </a:p>
          <a:p>
            <a:pPr marL="0" indent="0" algn="ctr">
              <a:buNone/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www.wirralsafeguarding.co.uk/ketamine</a:t>
            </a:r>
            <a:r>
              <a:rPr lang="en-GB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n-GB" sz="2000" dirty="0"/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67936A0F-2735-2E35-D6B1-F651698A4F0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BD8FEA4C-A396-E396-CF5B-C087810043C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rcRect l="-118750" t="-118750" r="-118750" b="-118750"/>
          <a:stretch>
            <a:fillRect/>
          </a:stretch>
        </p:blipFill>
        <p:spPr>
          <a:xfrm>
            <a:off x="10151526" y="-217328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24007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41"/>
    </mc:Choice>
    <mc:Fallback xmlns="">
      <p:transition spd="slow" advTm="163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8562D4-3E4A-447B-7FDE-3EE07E4CB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1" y="279400"/>
            <a:ext cx="10556349" cy="1048807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Aims of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CD537-8F44-E57D-A974-44AF7A8CA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049" y="3104332"/>
            <a:ext cx="10384430" cy="1597434"/>
          </a:xfrm>
        </p:spPr>
        <p:txBody>
          <a:bodyPr anchor="ctr">
            <a:noAutofit/>
          </a:bodyPr>
          <a:lstStyle/>
          <a:p>
            <a:r>
              <a:rPr lang="en-GB" sz="3200" dirty="0"/>
              <a:t>Understand what Ketamine is </a:t>
            </a:r>
          </a:p>
          <a:p>
            <a:r>
              <a:rPr lang="en-GB" sz="3200" dirty="0"/>
              <a:t>Discuss prevalence in our community</a:t>
            </a:r>
          </a:p>
          <a:p>
            <a:r>
              <a:rPr lang="en-GB" sz="3200" dirty="0"/>
              <a:t>Effects and Risks</a:t>
            </a:r>
          </a:p>
          <a:p>
            <a:r>
              <a:rPr lang="en-GB" sz="3200" dirty="0"/>
              <a:t>Wirral Response to risks</a:t>
            </a:r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D24EBF82-00F3-0CF6-BB89-BBF0F1590F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66" y="4981166"/>
            <a:ext cx="2619675" cy="1597434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D94CD9A6-32CD-882B-E4B9-837B9567344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9965358" y="-180566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58849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02"/>
    </mc:Choice>
    <mc:Fallback xmlns="">
      <p:transition spd="slow" advTm="222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8F9FE0-F070-220F-F2BE-E18A77896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279" y="294538"/>
            <a:ext cx="10340271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What is Ketamine?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80B63-7900-DF41-D282-9378F3AA2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699" y="2318196"/>
            <a:ext cx="6057901" cy="3683358"/>
          </a:xfrm>
        </p:spPr>
        <p:txBody>
          <a:bodyPr anchor="ctr">
            <a:normAutofit lnSpcReduction="10000"/>
          </a:bodyPr>
          <a:lstStyle/>
          <a:p>
            <a:pPr algn="just"/>
            <a:r>
              <a:rPr lang="en-GB" kern="1400" dirty="0">
                <a:ln>
                  <a:noFill/>
                </a:ln>
                <a:effectLst/>
                <a:cs typeface="Arial" panose="020B0604020202020204" pitchFamily="34" charset="0"/>
              </a:rPr>
              <a:t>Ketamine is an anaesthetic and analgesic (pain killer)</a:t>
            </a:r>
          </a:p>
          <a:p>
            <a:pPr algn="just"/>
            <a:r>
              <a:rPr lang="en-GB" kern="1400" dirty="0">
                <a:cs typeface="Arial" panose="020B0604020202020204" pitchFamily="34" charset="0"/>
              </a:rPr>
              <a:t>Used recreationally for </a:t>
            </a:r>
            <a:r>
              <a:rPr lang="en-GB" kern="1400" dirty="0">
                <a:ln>
                  <a:noFill/>
                </a:ln>
                <a:effectLst/>
                <a:cs typeface="Arial" panose="020B0604020202020204" pitchFamily="34" charset="0"/>
              </a:rPr>
              <a:t>its dissociative and psychedelic properties</a:t>
            </a:r>
          </a:p>
          <a:p>
            <a:pPr algn="just"/>
            <a:r>
              <a:rPr lang="en-GB" kern="1400" dirty="0">
                <a:ln>
                  <a:noFill/>
                </a:ln>
                <a:effectLst/>
                <a:cs typeface="Arial" panose="020B0604020202020204" pitchFamily="34" charset="0"/>
              </a:rPr>
              <a:t>Often sold as a white (or off-white/light brown) powder of tiny crystals, with a similar appearance to that of Cocaine</a:t>
            </a:r>
          </a:p>
          <a:p>
            <a:pPr algn="just"/>
            <a:r>
              <a:rPr lang="en-GB" kern="1400" dirty="0">
                <a:ln>
                  <a:noFill/>
                </a:ln>
                <a:effectLst/>
                <a:cs typeface="Arial" panose="020B0604020202020204" pitchFamily="34" charset="0"/>
              </a:rPr>
              <a:t>Taken by </a:t>
            </a:r>
            <a:r>
              <a:rPr lang="en-GB" kern="1400" dirty="0">
                <a:cs typeface="Arial" panose="020B0604020202020204" pitchFamily="34" charset="0"/>
              </a:rPr>
              <a:t>sniffing or orally</a:t>
            </a:r>
            <a:endParaRPr lang="en-GB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B1089782-FF37-3B3C-F484-0E78B70C3C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9" t="57703" r="60680" b="15199"/>
          <a:stretch/>
        </p:blipFill>
        <p:spPr bwMode="auto">
          <a:xfrm>
            <a:off x="7571267" y="2737101"/>
            <a:ext cx="3004933" cy="233438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B5D4F406-B2D7-CB3D-5C2D-3AD159FDFF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19" y="5340714"/>
            <a:ext cx="2167461" cy="1321681"/>
          </a:xfrm>
          <a:prstGeom prst="rect">
            <a:avLst/>
          </a:prstGeom>
        </p:spPr>
      </p:pic>
      <p:pic>
        <p:nvPicPr>
          <p:cNvPr id="32" name="Audio 31">
            <a:hlinkClick r:id="" action="ppaction://media"/>
            <a:extLst>
              <a:ext uri="{FF2B5EF4-FFF2-40B4-BE49-F238E27FC236}">
                <a16:creationId xmlns:a16="http://schemas.microsoft.com/office/drawing/2014/main" id="{71E95BB0-37F2-831D-1D25-4560AA1FB0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118750" t="-118750" r="-118750" b="-118750"/>
          <a:stretch>
            <a:fillRect/>
          </a:stretch>
        </p:blipFill>
        <p:spPr>
          <a:xfrm>
            <a:off x="9957711" y="-233330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87724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25"/>
    </mc:Choice>
    <mc:Fallback xmlns="">
      <p:transition spd="slow" advTm="607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44FD8D-CA2D-9EBA-F63A-949F9FC1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701" y="294538"/>
            <a:ext cx="10597849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What is Ketamine?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31391-2731-8026-4063-FF5640CEA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5094" y="2164783"/>
            <a:ext cx="5280410" cy="3683358"/>
          </a:xfrm>
        </p:spPr>
        <p:txBody>
          <a:bodyPr anchor="ctr">
            <a:normAutofit/>
          </a:bodyPr>
          <a:lstStyle/>
          <a:p>
            <a:pPr algn="just"/>
            <a:r>
              <a:rPr lang="en-GB" dirty="0"/>
              <a:t>Local street names include K, Ket, Kenny, Special K</a:t>
            </a:r>
          </a:p>
          <a:p>
            <a:pPr algn="just"/>
            <a:r>
              <a:rPr lang="en-GB" dirty="0"/>
              <a:t>Young people can access via social media</a:t>
            </a:r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C145BF1E-33F1-3C6C-B19A-A69ED9AAB5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AA290157-5050-E7FE-1DDE-F24DC50AE38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616" t="15706" r="20396" b="12997"/>
          <a:stretch/>
        </p:blipFill>
        <p:spPr bwMode="auto">
          <a:xfrm>
            <a:off x="504825" y="2164783"/>
            <a:ext cx="4803820" cy="36833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86A891D0-CB2F-8250-D3B1-1733737CA9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118750" t="-118750" r="-118750" b="-118750"/>
          <a:stretch>
            <a:fillRect/>
          </a:stretch>
        </p:blipFill>
        <p:spPr>
          <a:xfrm>
            <a:off x="9977000" y="-233330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77504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06"/>
    </mc:Choice>
    <mc:Fallback xmlns="">
      <p:transition spd="slow" advTm="495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8596AD-0350-BD18-12A8-BBF829C00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279" y="294538"/>
            <a:ext cx="10378272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Prevalence of Ketamine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F916D-9C01-8332-681A-9E6A2E4ED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278" y="2046891"/>
            <a:ext cx="9724031" cy="3683358"/>
          </a:xfrm>
        </p:spPr>
        <p:txBody>
          <a:bodyPr anchor="ctr">
            <a:normAutofit lnSpcReduction="10000"/>
          </a:bodyPr>
          <a:lstStyle/>
          <a:p>
            <a:pPr algn="just"/>
            <a:r>
              <a:rPr lang="en-GB" sz="2000" dirty="0"/>
              <a:t>A more noticeable presence of Ketamine in our community since 2022, with a significant increase of referrals into services over the last year naming Ketamine as the drug of choice</a:t>
            </a:r>
          </a:p>
          <a:p>
            <a:pPr algn="just"/>
            <a:r>
              <a:rPr lang="en-GB" sz="2000" dirty="0"/>
              <a:t>Predominantly produced in Asian countries, the increased popularity in Europe in recent years has drawn the attraction of local OCGs involved in Cocaine supply. </a:t>
            </a:r>
          </a:p>
          <a:p>
            <a:pPr algn="just"/>
            <a:r>
              <a:rPr lang="en-GB" sz="2000" kern="14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UK is also believed to be a key transit country in relation to the onward supply of Ketamine</a:t>
            </a:r>
            <a:endParaRPr lang="en-GB" sz="2000" dirty="0"/>
          </a:p>
          <a:p>
            <a:pPr algn="just"/>
            <a:r>
              <a:rPr lang="en-GB" sz="2000" kern="140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Recent reports state that recreational use of Ketamine may overtake that of Cocaine due to availability and price</a:t>
            </a:r>
          </a:p>
          <a:p>
            <a:pPr algn="just"/>
            <a:r>
              <a:rPr lang="en-GB" sz="2000" kern="1400" dirty="0">
                <a:solidFill>
                  <a:srgbClr val="000000"/>
                </a:solidFill>
                <a:cs typeface="Arial" panose="020B0604020202020204" pitchFamily="34" charset="0"/>
              </a:rPr>
              <a:t>Since 2015/16 there has been a </a:t>
            </a:r>
            <a:r>
              <a:rPr lang="en-GB" sz="2000" b="1" kern="1400" dirty="0">
                <a:solidFill>
                  <a:srgbClr val="000000"/>
                </a:solidFill>
                <a:cs typeface="Arial" panose="020B0604020202020204" pitchFamily="34" charset="0"/>
              </a:rPr>
              <a:t>1840% increase </a:t>
            </a:r>
            <a:r>
              <a:rPr lang="en-GB" sz="2000" kern="1400" dirty="0">
                <a:solidFill>
                  <a:srgbClr val="000000"/>
                </a:solidFill>
                <a:cs typeface="Arial" panose="020B0604020202020204" pitchFamily="34" charset="0"/>
              </a:rPr>
              <a:t>in Ketamine related offences within Merseyside from </a:t>
            </a:r>
            <a:r>
              <a:rPr lang="en-GB" sz="2000" u="sng" kern="1400" dirty="0">
                <a:solidFill>
                  <a:srgbClr val="000000"/>
                </a:solidFill>
                <a:cs typeface="Arial" panose="020B0604020202020204" pitchFamily="34" charset="0"/>
              </a:rPr>
              <a:t>10</a:t>
            </a:r>
            <a:r>
              <a:rPr lang="en-GB" sz="2000" kern="1400" dirty="0">
                <a:solidFill>
                  <a:srgbClr val="000000"/>
                </a:solidFill>
                <a:cs typeface="Arial" panose="020B0604020202020204" pitchFamily="34" charset="0"/>
              </a:rPr>
              <a:t> offences in 2015/16 to </a:t>
            </a:r>
            <a:r>
              <a:rPr lang="en-GB" sz="2000" u="sng" kern="1400" dirty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r>
              <a:rPr lang="en-GB" sz="2000" kern="1400" dirty="0">
                <a:solidFill>
                  <a:srgbClr val="000000"/>
                </a:solidFill>
                <a:cs typeface="Arial" panose="020B0604020202020204" pitchFamily="34" charset="0"/>
              </a:rPr>
              <a:t> offences in 2022/23.  Year on year, the number of Ketamine offences has increased.</a:t>
            </a:r>
            <a:endParaRPr lang="en-GB" sz="2000" dirty="0"/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A75F286B-26AE-AC2B-F347-11B514C61F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pic>
        <p:nvPicPr>
          <p:cNvPr id="17" name="Audio 16">
            <a:hlinkClick r:id="" action="ppaction://media"/>
            <a:extLst>
              <a:ext uri="{FF2B5EF4-FFF2-40B4-BE49-F238E27FC236}">
                <a16:creationId xmlns:a16="http://schemas.microsoft.com/office/drawing/2014/main" id="{35C0AEB1-69FF-4D06-E19A-D512693404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9826393" y="-235238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7672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602"/>
    </mc:Choice>
    <mc:Fallback xmlns="">
      <p:transition spd="slow" advTm="756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E6DEC4-8D0C-A6B8-D4DA-711F815DA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037" y="294538"/>
            <a:ext cx="10314513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Effects of Ketamine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E99B3-98C9-4196-BB14-8884FF9CF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759" y="2680569"/>
            <a:ext cx="9767871" cy="3320985"/>
          </a:xfrm>
        </p:spPr>
        <p:txBody>
          <a:bodyPr anchor="ctr">
            <a:normAutofit/>
          </a:bodyPr>
          <a:lstStyle/>
          <a:p>
            <a:r>
              <a:rPr lang="en-GB" dirty="0"/>
              <a:t>15-20 mins to work on average</a:t>
            </a:r>
          </a:p>
          <a:p>
            <a:r>
              <a:rPr lang="en-GB" dirty="0"/>
              <a:t>Effects last 30 mins – 1 hour</a:t>
            </a:r>
          </a:p>
          <a:p>
            <a:r>
              <a:rPr lang="en-GB" b="0" i="0" dirty="0">
                <a:effectLst/>
              </a:rPr>
              <a:t>Ketamine is a general anaesthetic, so it reduces sensations in the body. </a:t>
            </a:r>
          </a:p>
          <a:p>
            <a:r>
              <a:rPr lang="en-GB" b="0" i="0" dirty="0">
                <a:effectLst/>
              </a:rPr>
              <a:t>Ketamine can alter perception of time and space, in some cases </a:t>
            </a:r>
            <a:r>
              <a:rPr lang="en-GB" dirty="0"/>
              <a:t>causing hallucinations</a:t>
            </a:r>
            <a:r>
              <a:rPr lang="en-GB" b="0" i="0" dirty="0">
                <a:effectLst/>
              </a:rPr>
              <a:t> </a:t>
            </a:r>
          </a:p>
          <a:p>
            <a:r>
              <a:rPr lang="en-GB" dirty="0"/>
              <a:t>Ketamine can stop a person feeling pain</a:t>
            </a:r>
            <a:endParaRPr lang="en-GB" b="0" i="0" dirty="0">
              <a:effectLst/>
            </a:endParaRPr>
          </a:p>
          <a:p>
            <a:endParaRPr lang="en-GB" sz="1400" b="0" i="0" dirty="0">
              <a:solidFill>
                <a:srgbClr val="4A4A4A"/>
              </a:solidFill>
              <a:effectLst/>
              <a:latin typeface="Roboto" panose="02000000000000000000" pitchFamily="2" charset="0"/>
            </a:endParaRPr>
          </a:p>
          <a:p>
            <a:endParaRPr lang="en-GB" sz="2000" dirty="0"/>
          </a:p>
        </p:txBody>
      </p:sp>
      <p:pic>
        <p:nvPicPr>
          <p:cNvPr id="6" name="Picture 5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CAF32C58-D34A-F3EB-4D52-01F4BAF134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AAAC610B-081B-BDE6-DAAD-AA1B5DB4586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9869424" y="-17225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92014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07"/>
    </mc:Choice>
    <mc:Fallback xmlns="">
      <p:transition spd="slow" advTm="459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6B7381-380D-24B5-168D-CA9E048CB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Effects of Ketamine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0C5A4-0218-8893-AF6B-7DCFA35B9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pPr algn="just"/>
            <a:r>
              <a:rPr lang="en-GB" sz="2400" b="0" i="0" dirty="0">
                <a:effectLst/>
              </a:rPr>
              <a:t>It can make people seem slower, more relaxed and chilled out, but it can also stop people from being able to move properly and from making sense.</a:t>
            </a:r>
          </a:p>
          <a:p>
            <a:pPr marL="0" indent="0" algn="just">
              <a:buNone/>
            </a:pPr>
            <a:endParaRPr lang="en-GB" sz="800" b="0" i="0" dirty="0">
              <a:effectLst/>
            </a:endParaRPr>
          </a:p>
          <a:p>
            <a:pPr marL="0" indent="0" algn="just">
              <a:buNone/>
            </a:pPr>
            <a:r>
              <a:rPr lang="en-GB" sz="2400" b="1" u="sng" dirty="0"/>
              <a:t>K-Hole</a:t>
            </a:r>
          </a:p>
          <a:p>
            <a:pPr algn="just"/>
            <a:r>
              <a:rPr lang="en-GB" sz="2400" b="0" i="0" dirty="0">
                <a:effectLst/>
              </a:rPr>
              <a:t>This feels like your mind and body have separated and you can't to do anything about it – which can be a very scary experience.</a:t>
            </a:r>
          </a:p>
          <a:p>
            <a:pPr algn="just"/>
            <a:r>
              <a:rPr lang="en-GB" sz="2400" dirty="0"/>
              <a:t>I</a:t>
            </a:r>
            <a:r>
              <a:rPr lang="en-GB" sz="2400" b="0" i="0" dirty="0">
                <a:effectLst/>
              </a:rPr>
              <a:t>ncreased heart rate and blood pressure.</a:t>
            </a:r>
          </a:p>
          <a:p>
            <a:pPr algn="just"/>
            <a:r>
              <a:rPr lang="en-GB" sz="2400" dirty="0"/>
              <a:t>Feeling of confusion,</a:t>
            </a:r>
            <a:r>
              <a:rPr lang="en-GB" sz="2400" b="0" i="0" dirty="0">
                <a:effectLst/>
              </a:rPr>
              <a:t> becoming agitated, delirious and disconnected from reality.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5" name="Picture 4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C98ACF44-FE2F-E0B0-2869-C8F15DC9F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A607C015-9971-92E8-C589-57279D95B33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9923213" y="-217328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80857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49"/>
    </mc:Choice>
    <mc:Fallback xmlns="">
      <p:transition spd="slow" advTm="459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233BB4-562E-327B-4FB5-5EAED2FE2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733" y="294538"/>
            <a:ext cx="10494818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Why do young people take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FDEDC-A215-3B92-07F6-A5EAE94D3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733" y="2167885"/>
            <a:ext cx="9724031" cy="3683358"/>
          </a:xfrm>
        </p:spPr>
        <p:txBody>
          <a:bodyPr anchor="ctr">
            <a:normAutofit/>
          </a:bodyPr>
          <a:lstStyle/>
          <a:p>
            <a:pPr algn="just"/>
            <a:r>
              <a:rPr lang="en-GB" sz="2400" dirty="0"/>
              <a:t>Ketamine is Cheaper than other drugs- local young people report paying between £15-£30 for 1 gram</a:t>
            </a:r>
          </a:p>
          <a:p>
            <a:pPr algn="just"/>
            <a:r>
              <a:rPr lang="en-GB" sz="2400" dirty="0"/>
              <a:t>Availability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sz="2400" dirty="0"/>
              <a:t>Can produce feelings of </a:t>
            </a:r>
            <a:r>
              <a:rPr lang="en-GB" sz="2400" b="0" i="0" dirty="0">
                <a:effectLst/>
              </a:rPr>
              <a:t>dream-like and detached, chilled, relaxed and happy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sz="2400" dirty="0"/>
              <a:t>At low doses it can produce states similar to ecstasy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sz="2400" b="0" i="0" dirty="0">
                <a:effectLst/>
              </a:rPr>
              <a:t>Psychonauts - A</a:t>
            </a:r>
            <a:r>
              <a:rPr lang="en-GB" sz="2400" dirty="0"/>
              <a:t> term refers to those who have an interest in exploring and expanding their consciousness through use of psychoactive substances</a:t>
            </a:r>
            <a:endParaRPr lang="en-GB" sz="2400" b="0" i="0" dirty="0">
              <a:effectLst/>
            </a:endParaRPr>
          </a:p>
          <a:p>
            <a:endParaRPr lang="en-GB" sz="2000" dirty="0"/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2D8E06A8-BFDD-FEE9-3D9D-21ADD82498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4900" y="5361920"/>
            <a:ext cx="2230957" cy="136040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105D729D-D807-CBD3-24CB-364328EA90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9847909" y="-217328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2830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47"/>
    </mc:Choice>
    <mc:Fallback xmlns="">
      <p:transition spd="slow" advTm="432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E63AE6-4DE0-5B66-6C61-64887C39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673" y="294538"/>
            <a:ext cx="10275877" cy="103366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FFFFFF"/>
                </a:solidFill>
              </a:rPr>
              <a:t>Risks of using Ketamine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E207C-CE5D-A5A1-6488-6ED8B857F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53" y="2192055"/>
            <a:ext cx="10444277" cy="3809500"/>
          </a:xfrm>
        </p:spPr>
        <p:txBody>
          <a:bodyPr anchor="ctr">
            <a:normAutofit fontScale="92500" lnSpcReduction="10000"/>
          </a:bodyPr>
          <a:lstStyle/>
          <a:p>
            <a:pPr algn="just"/>
            <a:r>
              <a:rPr lang="en-GB" sz="2600" b="0" i="0" dirty="0">
                <a:effectLst/>
              </a:rPr>
              <a:t>Ketamine is a very powerful anaesthetic that can cause serious harm. Taking ketamine can be fatal, particularly if it is mixed with other drugs or alcohol</a:t>
            </a:r>
          </a:p>
          <a:p>
            <a:pPr algn="just"/>
            <a:r>
              <a:rPr lang="en-GB" sz="2600" dirty="0"/>
              <a:t>Nausea </a:t>
            </a:r>
          </a:p>
          <a:p>
            <a:pPr algn="just"/>
            <a:r>
              <a:rPr lang="en-GB" sz="2600" b="0" i="0" dirty="0">
                <a:effectLst/>
              </a:rPr>
              <a:t>Damage to short and long term memory</a:t>
            </a:r>
          </a:p>
          <a:p>
            <a:pPr algn="just"/>
            <a:r>
              <a:rPr lang="en-GB" sz="2600" dirty="0"/>
              <a:t>Flashbacks and problems with concentration</a:t>
            </a:r>
          </a:p>
          <a:p>
            <a:pPr algn="just"/>
            <a:r>
              <a:rPr lang="en-GB" sz="2600" b="0" i="0" dirty="0">
                <a:effectLst/>
              </a:rPr>
              <a:t>Regular use can </a:t>
            </a:r>
            <a:r>
              <a:rPr lang="en-GB" sz="2600" dirty="0"/>
              <a:t>cause depressing and occasionally psychotic symptoms such as hallucinations</a:t>
            </a:r>
            <a:endParaRPr lang="en-GB" sz="2600" b="0" i="0" dirty="0">
              <a:effectLst/>
            </a:endParaRPr>
          </a:p>
          <a:p>
            <a:pPr algn="just"/>
            <a:r>
              <a:rPr lang="en-GB" sz="2600" dirty="0"/>
              <a:t>P</a:t>
            </a:r>
            <a:r>
              <a:rPr lang="en-GB" sz="2600" b="0" i="0" dirty="0">
                <a:effectLst/>
              </a:rPr>
              <a:t>aralysis of muscles and the mind’s loss of touch with reality</a:t>
            </a:r>
          </a:p>
          <a:p>
            <a:pPr algn="just"/>
            <a:r>
              <a:rPr lang="en-GB" sz="2600" b="0" i="0" dirty="0">
                <a:effectLst/>
              </a:rPr>
              <a:t>Ketamine can cause serious bladder problems</a:t>
            </a:r>
          </a:p>
          <a:p>
            <a:endParaRPr lang="en-GB" sz="2000" dirty="0"/>
          </a:p>
        </p:txBody>
      </p:sp>
      <p:pic>
        <p:nvPicPr>
          <p:cNvPr id="4" name="Picture 3" descr="A colorful hand print with text&#10;&#10;Description automatically generated">
            <a:extLst>
              <a:ext uri="{FF2B5EF4-FFF2-40B4-BE49-F238E27FC236}">
                <a16:creationId xmlns:a16="http://schemas.microsoft.com/office/drawing/2014/main" id="{41E9C418-C88E-6B83-B8E6-08E8759F68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48" y="5458722"/>
            <a:ext cx="2072209" cy="1263598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7B1DD522-3D60-6910-0E6A-6FDB864BEC0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10066930" y="-217328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8016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27"/>
    </mc:Choice>
    <mc:Fallback xmlns="">
      <p:transition spd="slow" advTm="391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921</Words>
  <Application>Microsoft Office PowerPoint</Application>
  <PresentationFormat>Widescreen</PresentationFormat>
  <Paragraphs>97</Paragraphs>
  <Slides>13</Slides>
  <Notes>13</Notes>
  <HiddenSlides>0</HiddenSlides>
  <MMClips>13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Roboto</vt:lpstr>
      <vt:lpstr>Times New Roman</vt:lpstr>
      <vt:lpstr>Office Theme</vt:lpstr>
      <vt:lpstr>Ketamine Awareness</vt:lpstr>
      <vt:lpstr>Aims of session</vt:lpstr>
      <vt:lpstr>What is Ketamine?</vt:lpstr>
      <vt:lpstr>What is Ketamine?</vt:lpstr>
      <vt:lpstr>Prevalence of Ketamine</vt:lpstr>
      <vt:lpstr>Effects of Ketamine</vt:lpstr>
      <vt:lpstr>Effects of Ketamine</vt:lpstr>
      <vt:lpstr>Why do young people take it?</vt:lpstr>
      <vt:lpstr>Risks of using Ketamine</vt:lpstr>
      <vt:lpstr>Ketamine Bladder Syndrome</vt:lpstr>
      <vt:lpstr>Clinical trials for treatment of depression</vt:lpstr>
      <vt:lpstr>Wirral Ketamine Campaign</vt:lpstr>
      <vt:lpstr>End of presentation</vt:lpstr>
    </vt:vector>
  </TitlesOfParts>
  <Company>Wirral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Ketamine Awareness</dc:title>
  <dc:creator>Shaw, Anna</dc:creator>
  <cp:lastModifiedBy>Shaw, Anna</cp:lastModifiedBy>
  <cp:revision>4</cp:revision>
  <dcterms:created xsi:type="dcterms:W3CDTF">2024-05-22T09:35:09Z</dcterms:created>
  <dcterms:modified xsi:type="dcterms:W3CDTF">2024-05-24T15:23:12Z</dcterms:modified>
</cp:coreProperties>
</file>