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66" r:id="rId6"/>
    <p:sldId id="263" r:id="rId7"/>
    <p:sldId id="259" r:id="rId8"/>
    <p:sldId id="260" r:id="rId9"/>
    <p:sldId id="265" r:id="rId10"/>
    <p:sldId id="268" r:id="rId11"/>
    <p:sldId id="267" r:id="rId12"/>
    <p:sldId id="261"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AD6"/>
    <a:srgbClr val="0563C1"/>
    <a:srgbClr val="008FFA"/>
    <a:srgbClr val="0086EA"/>
    <a:srgbClr val="BED747"/>
    <a:srgbClr val="FFFF66"/>
    <a:srgbClr val="F25C54"/>
    <a:srgbClr val="F47670"/>
    <a:srgbClr val="F15149"/>
    <a:srgbClr val="B3EE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0" autoAdjust="0"/>
    <p:restoredTop sz="94660"/>
  </p:normalViewPr>
  <p:slideViewPr>
    <p:cSldViewPr snapToGrid="0" showGuides="1">
      <p:cViewPr varScale="1">
        <p:scale>
          <a:sx n="63" d="100"/>
          <a:sy n="63" d="100"/>
        </p:scale>
        <p:origin x="540" y="92"/>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1259C-8E66-41D5-A8F4-5D7DC1A400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1401E6A-B65D-41A1-8373-72362DED86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F86EEA0-36EC-4494-8CD0-EB0E081968CF}"/>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02F717F1-0400-4323-BEF8-2339E6B2B8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BB2658-A69D-4B01-A4C0-7772DECAF3C4}"/>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3349779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22B7C-15BE-409D-9499-8A266118C8A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66A58F-6DA5-4062-9B0A-2A70E124AF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D9AEC2-57F0-4D71-8C5B-74B535F2A1B1}"/>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0A3E7085-49EE-4E57-9B63-1E9D62354B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451AF6-C0DC-4A52-B85B-9DB202CD4ADA}"/>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993648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FBC507-6247-4A15-B703-EA9095FEB57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B9999C-1175-4673-98DA-9064460330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9E3360-0F38-4090-9569-0AD9C3421458}"/>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50418FB8-4C96-4A83-AEA3-B2834A0DF9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35D948-9948-41EB-A403-06F0DE6E1FA6}"/>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564830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45541-97CF-4682-8F86-7737D114EB5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DE1693-AAC1-4FE3-AA5A-C0E3C8F0D4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077949-ED8F-49C2-8575-751D535D1CBC}"/>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0B7D00A4-0EF0-41AB-9BB5-FE0415A5B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F77D41-D625-442E-A136-4D4738E2F592}"/>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314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2097A-31F9-421F-9750-6BF19579248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4848CA6-840B-44D3-B655-695C75427D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AD828A-E26F-4608-A0B2-B645FAB17DDF}"/>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D01BFF35-246D-4CD6-9EA3-1E09679453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5DE248-78DC-4597-8209-93132E1AD6A2}"/>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272474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0C5E-5141-4F9A-A04F-8C9FD5A6186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194102-92E6-461E-B67E-623A1A5AD05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0522D18-8DC1-45F3-B546-D14391B050A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E321391-6B16-4DC1-9F91-5ED10917A7A1}"/>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6" name="Footer Placeholder 5">
            <a:extLst>
              <a:ext uri="{FF2B5EF4-FFF2-40B4-BE49-F238E27FC236}">
                <a16:creationId xmlns:a16="http://schemas.microsoft.com/office/drawing/2014/main" id="{A39729B6-33E3-4134-8981-2107B25ABC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B848402-14DB-4506-A14F-74DB436372E9}"/>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3161528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5BBCE-E535-4468-A392-30D71D48511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195AF8-FEB0-4FB6-9DFB-CA54596182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9A4C6D-75C7-4562-9B8A-9333B5060B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4BB6464-0175-4AA0-A7C3-FFF6087C3B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F11E9F-B091-47FB-A3CC-496CE7D097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8BB7B91-AB53-4B08-B0E4-F623393A6589}"/>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8" name="Footer Placeholder 7">
            <a:extLst>
              <a:ext uri="{FF2B5EF4-FFF2-40B4-BE49-F238E27FC236}">
                <a16:creationId xmlns:a16="http://schemas.microsoft.com/office/drawing/2014/main" id="{A93A5518-6F9F-4333-8071-00815CD4C03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E042B-45DD-4544-B2DA-4CFFA333508A}"/>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894019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4D6D5-9097-4073-891B-92EED0F1838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A3245FC-E8AF-4088-BF2E-0DF49C2846E9}"/>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4" name="Footer Placeholder 3">
            <a:extLst>
              <a:ext uri="{FF2B5EF4-FFF2-40B4-BE49-F238E27FC236}">
                <a16:creationId xmlns:a16="http://schemas.microsoft.com/office/drawing/2014/main" id="{2E47FFBB-5486-4027-B9BF-F65D16D34CD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079BCB5-CB22-4B86-9B6C-39CDC3FCE8CE}"/>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3206443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168E93-9292-4D6D-8358-F4D8B2EBDE5C}"/>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3" name="Footer Placeholder 2">
            <a:extLst>
              <a:ext uri="{FF2B5EF4-FFF2-40B4-BE49-F238E27FC236}">
                <a16:creationId xmlns:a16="http://schemas.microsoft.com/office/drawing/2014/main" id="{9401AF3D-C75E-49E6-83A6-18E1115DEC2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8DFDD02-9954-4136-9C05-D53597E054CE}"/>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596000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50A86-9C98-47FC-A1D3-82D540AFB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E778878-2E8B-4744-9A70-7068B1A7FB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007AC48-4D87-4480-A83B-F93892BE85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9B6F33-3BE8-4DA5-813A-235F72EF31EB}"/>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6" name="Footer Placeholder 5">
            <a:extLst>
              <a:ext uri="{FF2B5EF4-FFF2-40B4-BE49-F238E27FC236}">
                <a16:creationId xmlns:a16="http://schemas.microsoft.com/office/drawing/2014/main" id="{8237C9DE-122A-4BE5-8572-EBB0AC4906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A2DB50-EB7E-410A-BC5E-7E16A939D934}"/>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903972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1D3C2-02A7-4B77-85F2-48C5E6AEE7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AE26D43-34C1-4CCF-AA48-73F546305F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D2D468-75EE-4C94-A410-8400A18DF0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15CDBA-1CAD-48DC-94AA-31F0A2F5FFB1}"/>
              </a:ext>
            </a:extLst>
          </p:cNvPr>
          <p:cNvSpPr>
            <a:spLocks noGrp="1"/>
          </p:cNvSpPr>
          <p:nvPr>
            <p:ph type="dt" sz="half" idx="10"/>
          </p:nvPr>
        </p:nvSpPr>
        <p:spPr/>
        <p:txBody>
          <a:bodyPr/>
          <a:lstStyle/>
          <a:p>
            <a:fld id="{60B8244C-53AB-4AC0-9A68-7CA2FBD4D60D}" type="datetimeFigureOut">
              <a:rPr lang="en-GB" smtClean="0"/>
              <a:t>05/03/2023</a:t>
            </a:fld>
            <a:endParaRPr lang="en-GB"/>
          </a:p>
        </p:txBody>
      </p:sp>
      <p:sp>
        <p:nvSpPr>
          <p:cNvPr id="6" name="Footer Placeholder 5">
            <a:extLst>
              <a:ext uri="{FF2B5EF4-FFF2-40B4-BE49-F238E27FC236}">
                <a16:creationId xmlns:a16="http://schemas.microsoft.com/office/drawing/2014/main" id="{4BB7CD52-23C3-4B05-A180-113B76F31E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4157359-A039-4C78-A03D-F8DC428BC66D}"/>
              </a:ext>
            </a:extLst>
          </p:cNvPr>
          <p:cNvSpPr>
            <a:spLocks noGrp="1"/>
          </p:cNvSpPr>
          <p:nvPr>
            <p:ph type="sldNum" sz="quarter" idx="12"/>
          </p:nvPr>
        </p:nvSpPr>
        <p:spPr/>
        <p:txBody>
          <a:bodyPr/>
          <a:lstStyle/>
          <a:p>
            <a:fld id="{817CAE6B-C835-4E45-AC71-BD99DCEA8886}" type="slidenum">
              <a:rPr lang="en-GB" smtClean="0"/>
              <a:t>‹#›</a:t>
            </a:fld>
            <a:endParaRPr lang="en-GB"/>
          </a:p>
        </p:txBody>
      </p:sp>
    </p:spTree>
    <p:extLst>
      <p:ext uri="{BB962C8B-B14F-4D97-AF65-F5344CB8AC3E}">
        <p14:creationId xmlns:p14="http://schemas.microsoft.com/office/powerpoint/2010/main" val="1026640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D4193C-DA42-49F5-9C98-DC2A8AC488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FFA56F-58D6-447E-A6EE-BB2664D5E4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28EEB7-FBFF-4481-A188-701287BEAA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8244C-53AB-4AC0-9A68-7CA2FBD4D60D}" type="datetimeFigureOut">
              <a:rPr lang="en-GB" smtClean="0"/>
              <a:t>05/03/2023</a:t>
            </a:fld>
            <a:endParaRPr lang="en-GB"/>
          </a:p>
        </p:txBody>
      </p:sp>
      <p:sp>
        <p:nvSpPr>
          <p:cNvPr id="5" name="Footer Placeholder 4">
            <a:extLst>
              <a:ext uri="{FF2B5EF4-FFF2-40B4-BE49-F238E27FC236}">
                <a16:creationId xmlns:a16="http://schemas.microsoft.com/office/drawing/2014/main" id="{9FD6F7D4-1980-4C5D-9DD8-8E5E24E6FA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6FB88D9-1A82-43A8-A16B-C3AEAC5AFE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7CAE6B-C835-4E45-AC71-BD99DCEA8886}" type="slidenum">
              <a:rPr lang="en-GB" smtClean="0"/>
              <a:t>‹#›</a:t>
            </a:fld>
            <a:endParaRPr lang="en-GB"/>
          </a:p>
        </p:txBody>
      </p:sp>
    </p:spTree>
    <p:extLst>
      <p:ext uri="{BB962C8B-B14F-4D97-AF65-F5344CB8AC3E}">
        <p14:creationId xmlns:p14="http://schemas.microsoft.com/office/powerpoint/2010/main" val="2408208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rralsafeguarding.co.uk/annual-report-2022/"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wirralsafeguarding.co.uk/wp-content/uploads/2023/01/Business-Plan-23-24.pdf"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wirralsafeguarding.co.uk/wp-content/uploads/2023/03/2022-WSCP-Annual-Report-On-A-Page.pdf" TargetMode="External"/><Relationship Id="rId7" Type="http://schemas.openxmlformats.org/officeDocument/2006/relationships/hyperlink" Target="https://www.wirralsafeguarding.co.uk/learning-from-audits/"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 Id="rId6" Type="http://schemas.openxmlformats.org/officeDocument/2006/relationships/hyperlink" Target="https://www.wirralsafeguarding.co.uk/training/" TargetMode="External"/><Relationship Id="rId5" Type="http://schemas.openxmlformats.org/officeDocument/2006/relationships/hyperlink" Target="https://www.wirralsafeguarding.co.uk/professionals/serious-case-reviews/" TargetMode="External"/><Relationship Id="rId4" Type="http://schemas.openxmlformats.org/officeDocument/2006/relationships/hyperlink" Target="https://www.wirralsafeguarding.co.uk/annual-report-2022-business-plan/"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wirralsafeguarding.co.uk/wp-content/uploads/2023/02/2022-WSCP-Annual-Report-On-A-Page.pdf"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wirralsafeguarding.co.uk/wp-content/uploads/2022/01/If-Wirral-Had-100-Children.pdf"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 Id="rId6" Type="http://schemas.openxmlformats.org/officeDocument/2006/relationships/hyperlink" Target="https://familytoolbox.co.uk/" TargetMode="External"/><Relationship Id="rId5" Type="http://schemas.openxmlformats.org/officeDocument/2006/relationships/hyperlink" Target="https://www.wirralsafeguarding.co.uk/annual-report-2021-childs-journey/" TargetMode="External"/><Relationship Id="rId4" Type="http://schemas.openxmlformats.org/officeDocument/2006/relationships/hyperlink" Target="https://www.wirralsafeguarding.co.uk/wp-content/uploads/2022/01/Disparity.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wirralsafeguarding.co.uk/wp-content/uploads/2023/01/Learning-from-Case-Reviews-Noah.pdf"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 Id="rId6" Type="http://schemas.openxmlformats.org/officeDocument/2006/relationships/hyperlink" Target="https://www.wirralsafeguarding.co.uk/pan-merseyside-masa-practice-learning-reviews-emerging-themes/" TargetMode="External"/><Relationship Id="rId5" Type="http://schemas.openxmlformats.org/officeDocument/2006/relationships/hyperlink" Target="http://www.wirralsafeguarding.co.uk/wp-content/uploads/2022/02/100-Days-Day-84.1-Matthew-Multi-agency-Learning-Report.pdf" TargetMode="External"/><Relationship Id="rId4" Type="http://schemas.openxmlformats.org/officeDocument/2006/relationships/hyperlink" Target="https://www.wirralsafeguarding.co.uk/wp-content/uploads/2023/01/Learning-from-Case-Reviews-Ollie.pdf"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wirralsafeguarding.co.uk/professionals/section-11-175-audit/"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 Id="rId5" Type="http://schemas.openxmlformats.org/officeDocument/2006/relationships/hyperlink" Target="https://www.wirralsafeguarding.co.uk/wp-content/uploads/2022/04/The-Big-Learn-July-2022-Report.pdf" TargetMode="External"/><Relationship Id="rId4" Type="http://schemas.openxmlformats.org/officeDocument/2006/relationships/hyperlink" Target="https://www.wirralsafeguarding.co.uk/annual-report-2022-key-activity/"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wirralsafeguarding.co.uk/annual-report-2022-multi-agency-working/"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 Id="rId4" Type="http://schemas.openxmlformats.org/officeDocument/2006/relationships/hyperlink" Target="https://files.ofsted.gov.uk/v1/file/50208286"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wirralsafeguarding.co.uk/wp-content/uploads/2023/01/WSCP-Business-Plan-Progress-Against-Priorities.pdf" TargetMode="External"/><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www.wirralsafeguarding.co.uk/annual-report-2022/"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D65F1D1A-5C10-B1E4-93FD-6DDDF46B428A}"/>
              </a:ext>
            </a:extLst>
          </p:cNvPr>
          <p:cNvGrpSpPr/>
          <p:nvPr/>
        </p:nvGrpSpPr>
        <p:grpSpPr>
          <a:xfrm>
            <a:off x="-2938" y="-146238"/>
            <a:ext cx="12192994" cy="7004238"/>
            <a:chOff x="-2938" y="-146238"/>
            <a:chExt cx="12192994" cy="7004238"/>
          </a:xfrm>
        </p:grpSpPr>
        <p:sp>
          <p:nvSpPr>
            <p:cNvPr id="4" name="Right Triangle 3">
              <a:extLst>
                <a:ext uri="{FF2B5EF4-FFF2-40B4-BE49-F238E27FC236}">
                  <a16:creationId xmlns:a16="http://schemas.microsoft.com/office/drawing/2014/main" id="{CDD9C415-5FB8-FE15-9864-91DB2FA43C74}"/>
                </a:ext>
              </a:extLst>
            </p:cNvPr>
            <p:cNvSpPr/>
            <p:nvPr/>
          </p:nvSpPr>
          <p:spPr>
            <a:xfrm flipH="1">
              <a:off x="-1944" y="-146238"/>
              <a:ext cx="12192000" cy="700183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ight Triangle 4">
              <a:extLst>
                <a:ext uri="{FF2B5EF4-FFF2-40B4-BE49-F238E27FC236}">
                  <a16:creationId xmlns:a16="http://schemas.microsoft.com/office/drawing/2014/main" id="{B75F7686-BF79-EF6E-4382-93436F41A8D6}"/>
                </a:ext>
              </a:extLst>
            </p:cNvPr>
            <p:cNvSpPr/>
            <p:nvPr/>
          </p:nvSpPr>
          <p:spPr>
            <a:xfrm rot="10800000" flipH="1">
              <a:off x="-2938" y="-14918"/>
              <a:ext cx="12192000" cy="6872918"/>
            </a:xfrm>
            <a:prstGeom prst="rtTriangle">
              <a:avLst/>
            </a:prstGeom>
            <a:solidFill>
              <a:srgbClr val="007A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 name="Picture 11">
            <a:extLst>
              <a:ext uri="{FF2B5EF4-FFF2-40B4-BE49-F238E27FC236}">
                <a16:creationId xmlns:a16="http://schemas.microsoft.com/office/drawing/2014/main" id="{EB16FB1C-66E7-42BE-9431-3CE21E478D81}"/>
              </a:ext>
            </a:extLst>
          </p:cNvPr>
          <p:cNvPicPr>
            <a:picLocks noChangeAspect="1"/>
          </p:cNvPicPr>
          <p:nvPr/>
        </p:nvPicPr>
        <p:blipFill rotWithShape="1">
          <a:blip r:embed="rId2">
            <a:extLst>
              <a:ext uri="{28A0092B-C50C-407E-A947-70E740481C1C}">
                <a14:useLocalDpi xmlns:a14="http://schemas.microsoft.com/office/drawing/2010/main" val="0"/>
              </a:ext>
            </a:extLst>
          </a:blip>
          <a:srcRect b="14711"/>
          <a:stretch/>
        </p:blipFill>
        <p:spPr bwMode="auto">
          <a:xfrm>
            <a:off x="269279" y="629366"/>
            <a:ext cx="5709862" cy="2272858"/>
          </a:xfrm>
          <a:prstGeom prst="rect">
            <a:avLst/>
          </a:prstGeom>
          <a:noFill/>
          <a:ln>
            <a:noFill/>
          </a:ln>
          <a:effectLst/>
        </p:spPr>
      </p:pic>
      <p:sp>
        <p:nvSpPr>
          <p:cNvPr id="14" name="TextBox 13">
            <a:extLst>
              <a:ext uri="{FF2B5EF4-FFF2-40B4-BE49-F238E27FC236}">
                <a16:creationId xmlns:a16="http://schemas.microsoft.com/office/drawing/2014/main" id="{E0B80026-219F-488B-9D35-7E19EBA3A761}"/>
              </a:ext>
            </a:extLst>
          </p:cNvPr>
          <p:cNvSpPr txBox="1"/>
          <p:nvPr/>
        </p:nvSpPr>
        <p:spPr>
          <a:xfrm>
            <a:off x="6844750" y="1056619"/>
            <a:ext cx="4495800" cy="1569660"/>
          </a:xfrm>
          <a:prstGeom prst="rect">
            <a:avLst/>
          </a:prstGeom>
          <a:noFill/>
        </p:spPr>
        <p:txBody>
          <a:bodyPr wrap="square">
            <a:spAutoFit/>
          </a:bodyPr>
          <a:lstStyle/>
          <a:p>
            <a:pPr algn="r"/>
            <a:r>
              <a:rPr lang="en-GB" sz="4800" b="1" dirty="0">
                <a:solidFill>
                  <a:srgbClr val="BED747"/>
                </a:solidFill>
                <a:latin typeface="Gill Sans MT" panose="020B0502020104020203" pitchFamily="34" charset="0"/>
              </a:rPr>
              <a:t>Annual Report</a:t>
            </a:r>
          </a:p>
          <a:p>
            <a:pPr algn="r"/>
            <a:r>
              <a:rPr lang="en-GB" sz="4800" b="1" dirty="0">
                <a:solidFill>
                  <a:srgbClr val="F5A5BA"/>
                </a:solidFill>
                <a:latin typeface="Gill Sans MT" panose="020B0502020104020203" pitchFamily="34" charset="0"/>
              </a:rPr>
              <a:t>2022</a:t>
            </a:r>
            <a:endParaRPr lang="en-GB" sz="4400" b="1" dirty="0">
              <a:solidFill>
                <a:srgbClr val="F5A5BA"/>
              </a:solidFill>
            </a:endParaRPr>
          </a:p>
        </p:txBody>
      </p:sp>
      <p:sp>
        <p:nvSpPr>
          <p:cNvPr id="16" name="TextBox 15">
            <a:extLst>
              <a:ext uri="{FF2B5EF4-FFF2-40B4-BE49-F238E27FC236}">
                <a16:creationId xmlns:a16="http://schemas.microsoft.com/office/drawing/2014/main" id="{55B31A26-596A-4716-BA41-6E793F4191DA}"/>
              </a:ext>
            </a:extLst>
          </p:cNvPr>
          <p:cNvSpPr txBox="1"/>
          <p:nvPr/>
        </p:nvSpPr>
        <p:spPr>
          <a:xfrm>
            <a:off x="367612" y="4857714"/>
            <a:ext cx="5559425" cy="369332"/>
          </a:xfrm>
          <a:prstGeom prst="rect">
            <a:avLst/>
          </a:prstGeom>
          <a:noFill/>
        </p:spPr>
        <p:txBody>
          <a:bodyPr wrap="square">
            <a:spAutoFit/>
          </a:bodyPr>
          <a:lstStyle/>
          <a:p>
            <a:r>
              <a:rPr lang="en-GB" sz="1800" dirty="0">
                <a:solidFill>
                  <a:schemeClr val="accent4">
                    <a:lumMod val="40000"/>
                    <a:lumOff val="60000"/>
                  </a:schemeClr>
                </a:solidFill>
                <a:latin typeface="Gill Sans MT" panose="020B0502020104020203" pitchFamily="34" charset="0"/>
                <a:hlinkClick r:id="rId3">
                  <a:extLst>
                    <a:ext uri="{A12FA001-AC4F-418D-AE19-62706E023703}">
                      <ahyp:hlinkClr xmlns:ahyp="http://schemas.microsoft.com/office/drawing/2018/hyperlinkcolor" val="tx"/>
                    </a:ext>
                  </a:extLst>
                </a:hlinkClick>
              </a:rPr>
              <a:t>https://www.wirralsafeguarding.co.uk/annual-report-2022/</a:t>
            </a:r>
            <a:endParaRPr lang="en-GB" dirty="0">
              <a:solidFill>
                <a:schemeClr val="accent4">
                  <a:lumMod val="40000"/>
                  <a:lumOff val="60000"/>
                </a:schemeClr>
              </a:solidFill>
            </a:endParaRPr>
          </a:p>
        </p:txBody>
      </p:sp>
      <p:sp>
        <p:nvSpPr>
          <p:cNvPr id="2" name="Right Triangle 1">
            <a:extLst>
              <a:ext uri="{FF2B5EF4-FFF2-40B4-BE49-F238E27FC236}">
                <a16:creationId xmlns:a16="http://schemas.microsoft.com/office/drawing/2014/main" id="{070C31BC-65A3-43A3-B3FB-525409E8CE89}"/>
              </a:ext>
            </a:extLst>
          </p:cNvPr>
          <p:cNvSpPr/>
          <p:nvPr/>
        </p:nvSpPr>
        <p:spPr>
          <a:xfrm rot="5400000">
            <a:off x="-110350" y="-122753"/>
            <a:ext cx="840827" cy="840827"/>
          </a:xfrm>
          <a:prstGeom prst="rtTriangle">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ight Triangle 7">
            <a:extLst>
              <a:ext uri="{FF2B5EF4-FFF2-40B4-BE49-F238E27FC236}">
                <a16:creationId xmlns:a16="http://schemas.microsoft.com/office/drawing/2014/main" id="{639B85BA-9A1B-4202-BEB7-15637CFB0CCD}"/>
              </a:ext>
            </a:extLst>
          </p:cNvPr>
          <p:cNvSpPr/>
          <p:nvPr/>
        </p:nvSpPr>
        <p:spPr>
          <a:xfrm rot="16200000">
            <a:off x="11566118" y="6130179"/>
            <a:ext cx="840827" cy="840827"/>
          </a:xfrm>
          <a:prstGeom prst="rtTriangle">
            <a:avLst/>
          </a:prstGeom>
          <a:solidFill>
            <a:srgbClr val="BED74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BED747"/>
              </a:highlight>
            </a:endParaRPr>
          </a:p>
        </p:txBody>
      </p:sp>
      <p:pic>
        <p:nvPicPr>
          <p:cNvPr id="1026" name="Picture 2" descr="What's On: What's On in Liverpool and Merseyside - Liverpool Echo">
            <a:extLst>
              <a:ext uri="{FF2B5EF4-FFF2-40B4-BE49-F238E27FC236}">
                <a16:creationId xmlns:a16="http://schemas.microsoft.com/office/drawing/2014/main" id="{BFBF7AB4-8CB3-7739-8493-E2945669CF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4800" y="3472493"/>
            <a:ext cx="4700805" cy="3130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083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59D8BD6-D512-3464-9369-F6EDCA965432}"/>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633ACC66-C6F3-63D2-D633-C091E3C274BE}"/>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98A24BC2-53BF-8518-1498-1B209599BEB5}"/>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264245DD-D2D7-7679-0E6F-16090D153882}"/>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307701"/>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Progress against Priorities</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3" y="1277441"/>
            <a:ext cx="11303006" cy="4154984"/>
          </a:xfrm>
          <a:prstGeom prst="rect">
            <a:avLst/>
          </a:prstGeom>
          <a:noFill/>
        </p:spPr>
        <p:txBody>
          <a:bodyPr wrap="square" rtlCol="0">
            <a:spAutoFit/>
          </a:bodyPr>
          <a:lstStyle/>
          <a:p>
            <a:pPr marL="342900" indent="-342900">
              <a:buFont typeface="Arial" panose="020B0604020202020204" pitchFamily="34" charset="0"/>
              <a:buChar char="•"/>
            </a:pPr>
            <a:r>
              <a:rPr lang="en-GB" sz="2400" b="1" u="sng" dirty="0">
                <a:latin typeface="Century Gothic" panose="020B0502020202020204" pitchFamily="34" charset="0"/>
              </a:rPr>
              <a:t>Breaking the Cycle </a:t>
            </a:r>
            <a:r>
              <a:rPr lang="en-GB" sz="2400" b="1" dirty="0">
                <a:latin typeface="Century Gothic" panose="020B0502020202020204" pitchFamily="34" charset="0"/>
              </a:rPr>
              <a:t>achievements:</a:t>
            </a:r>
          </a:p>
          <a:p>
            <a:pPr marL="342900" indent="-342900">
              <a:buFont typeface="Arial" panose="020B0604020202020204" pitchFamily="34" charset="0"/>
              <a:buChar char="•"/>
            </a:pPr>
            <a:r>
              <a:rPr lang="en-GB" sz="2400" b="1" dirty="0">
                <a:latin typeface="Century Gothic" panose="020B0502020202020204" pitchFamily="34" charset="0"/>
              </a:rPr>
              <a:t>Eight Breaking the Cycle programmes in place and delivering to children, young people and families; quality assurance processes in place; abuse and neglect training in place</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 </a:t>
            </a:r>
            <a:r>
              <a:rPr lang="en-GB" sz="2400" b="1" u="sng" dirty="0">
                <a:latin typeface="Century Gothic" panose="020B0502020202020204" pitchFamily="34" charset="0"/>
              </a:rPr>
              <a:t>To do</a:t>
            </a:r>
            <a:r>
              <a:rPr lang="en-GB" sz="2400" b="1" dirty="0">
                <a:latin typeface="Century Gothic" panose="020B0502020202020204" pitchFamily="34" charset="0"/>
              </a:rPr>
              <a:t>: Collection of evaluation evidence including from children, young people and families and professionals working on the programmes; publication of evaluation reports including recommendations for further development; identification and sharing of good practice; recruitment of dedicated training officer and development of training plan for practitioners</a:t>
            </a:r>
          </a:p>
          <a:p>
            <a:endParaRPr lang="en-GB" sz="1200" b="1" dirty="0">
              <a:latin typeface="Century Gothic" panose="020B0502020202020204" pitchFamily="34" charset="0"/>
            </a:endParaRPr>
          </a:p>
        </p:txBody>
      </p:sp>
    </p:spTree>
    <p:extLst>
      <p:ext uri="{BB962C8B-B14F-4D97-AF65-F5344CB8AC3E}">
        <p14:creationId xmlns:p14="http://schemas.microsoft.com/office/powerpoint/2010/main" val="234998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59D8BD6-D512-3464-9369-F6EDCA965432}"/>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633ACC66-C6F3-63D2-D633-C091E3C274BE}"/>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98A24BC2-53BF-8518-1498-1B209599BEB5}"/>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264245DD-D2D7-7679-0E6F-16090D153882}"/>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307701"/>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Progress against Priorities</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3" y="1277441"/>
            <a:ext cx="11115037" cy="4524315"/>
          </a:xfrm>
          <a:prstGeom prst="rect">
            <a:avLst/>
          </a:prstGeom>
          <a:noFill/>
        </p:spPr>
        <p:txBody>
          <a:bodyPr wrap="square" rtlCol="0">
            <a:spAutoFit/>
          </a:bodyPr>
          <a:lstStyle/>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rPr>
              <a:t>Tackling Violence Against Women and Girls (VAWG) </a:t>
            </a:r>
            <a:r>
              <a:rPr lang="en-GB" sz="2400" b="1" dirty="0">
                <a:latin typeface="Century Gothic" panose="020B0502020202020204" pitchFamily="34" charset="0"/>
              </a:rPr>
              <a:t>achievements:</a:t>
            </a:r>
          </a:p>
          <a:p>
            <a:pPr marL="342900" indent="-342900">
              <a:buFont typeface="Arial" panose="020B0604020202020204" pitchFamily="34" charset="0"/>
              <a:buChar char="•"/>
            </a:pPr>
            <a:r>
              <a:rPr lang="en-GB" sz="2400" b="1" dirty="0">
                <a:latin typeface="Century Gothic" panose="020B0502020202020204" pitchFamily="34" charset="0"/>
              </a:rPr>
              <a:t>VAWG multi-agency working group established; VAWG strategy co-produced with women and girls including input and design from local schools; four strategy priorities agreed -Prevention and Education,               - Support for Victims, - Reducing Harm, - Building Safer Communities; strategy published and launched in December 2022</a:t>
            </a:r>
          </a:p>
          <a:p>
            <a:endParaRPr lang="en-GB" sz="1200" b="1" u="sng"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rPr>
              <a:t>To do</a:t>
            </a:r>
            <a:r>
              <a:rPr lang="en-GB" sz="2400" b="1" dirty="0">
                <a:latin typeface="Century Gothic" panose="020B0502020202020204" pitchFamily="34" charset="0"/>
              </a:rPr>
              <a:t>: delivery of VAWG awareness briefings; establishment of steering group to develop and oversee implementation of strategy delivery plan; begin of delivery of year 1 priorities especially around awareness raising and educational input; development of resources; publication of case studies; planning for year 1 evaluation of impact</a:t>
            </a:r>
            <a:endParaRPr lang="en-GB" sz="3200" dirty="0">
              <a:latin typeface="Century Gothic" panose="020B0502020202020204" pitchFamily="34" charset="0"/>
            </a:endParaRPr>
          </a:p>
        </p:txBody>
      </p:sp>
    </p:spTree>
    <p:extLst>
      <p:ext uri="{BB962C8B-B14F-4D97-AF65-F5344CB8AC3E}">
        <p14:creationId xmlns:p14="http://schemas.microsoft.com/office/powerpoint/2010/main" val="184985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fade">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322E3C1-5482-F55C-E0C5-15AF8EEC05F4}"/>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321A0935-3027-711B-88B0-822D3F1B61EE}"/>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514886E2-5F3F-BA50-215A-6D556698C84A}"/>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345FF53D-7EA6-4DA8-1C56-85A152B71E88}"/>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354248"/>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Business Plan 23-24</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3" y="1189898"/>
            <a:ext cx="11125197" cy="5078313"/>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The </a:t>
            </a:r>
            <a:r>
              <a:rPr lang="en-GB" sz="2400" b="1" u="sng" dirty="0">
                <a:latin typeface="Century Gothic" panose="020B0502020202020204" pitchFamily="34" charset="0"/>
                <a:hlinkClick r:id="rId3"/>
              </a:rPr>
              <a:t>WSCP Business plan for 2032-2024</a:t>
            </a:r>
            <a:r>
              <a:rPr lang="en-GB" sz="2400" b="1" dirty="0">
                <a:latin typeface="Century Gothic" panose="020B0502020202020204" pitchFamily="34" charset="0"/>
                <a:hlinkClick r:id="rId3"/>
              </a:rPr>
              <a:t> </a:t>
            </a:r>
            <a:r>
              <a:rPr lang="en-GB" sz="2400" b="1" dirty="0">
                <a:latin typeface="Century Gothic" panose="020B0502020202020204" pitchFamily="34" charset="0"/>
              </a:rPr>
              <a:t>sets out the work plan for the four priority areas of:</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200" b="1" u="sng" dirty="0">
                <a:latin typeface="Century Gothic" panose="020B0502020202020204" pitchFamily="34" charset="0"/>
              </a:rPr>
              <a:t>Neglect </a:t>
            </a:r>
            <a:r>
              <a:rPr lang="en-GB" sz="2200" b="1" dirty="0">
                <a:latin typeface="Century Gothic" panose="020B0502020202020204" pitchFamily="34" charset="0"/>
              </a:rPr>
              <a:t>– Implementation of a strategy to tackle neglect. The WSCP has been developing a joint strategy with adults safeguarding, due for launch after Easter 23.</a:t>
            </a:r>
          </a:p>
          <a:p>
            <a:pPr marL="342900" indent="-342900">
              <a:buFont typeface="Arial" panose="020B0604020202020204" pitchFamily="34" charset="0"/>
              <a:buChar char="•"/>
            </a:pPr>
            <a:r>
              <a:rPr lang="en-GB" sz="2200" b="1" u="sng" dirty="0">
                <a:latin typeface="Century Gothic" panose="020B0502020202020204" pitchFamily="34" charset="0"/>
              </a:rPr>
              <a:t>Systemic Practice </a:t>
            </a:r>
            <a:r>
              <a:rPr lang="en-GB" sz="2200" b="1" dirty="0">
                <a:latin typeface="Century Gothic" panose="020B0502020202020204" pitchFamily="34" charset="0"/>
              </a:rPr>
              <a:t>– Embedding a systemic practice approach to working with children, young people and families. Systemic Practice is our new approach which seeks to help  professionals understand the family’s strengths and needs through their relationships</a:t>
            </a:r>
          </a:p>
          <a:p>
            <a:pPr marL="342900" indent="-342900">
              <a:buFont typeface="Arial" panose="020B0604020202020204" pitchFamily="34" charset="0"/>
              <a:buChar char="•"/>
            </a:pPr>
            <a:r>
              <a:rPr lang="en-GB" sz="2200" b="1" u="sng" dirty="0">
                <a:latin typeface="Century Gothic" panose="020B0502020202020204" pitchFamily="34" charset="0"/>
              </a:rPr>
              <a:t>Breaking the Cycle</a:t>
            </a:r>
            <a:r>
              <a:rPr lang="en-GB" sz="2200" b="1" dirty="0">
                <a:latin typeface="Century Gothic" panose="020B0502020202020204" pitchFamily="34" charset="0"/>
              </a:rPr>
              <a:t> – The WSCP will begin to evaluate the local impact of the Breaking the Cycle programme</a:t>
            </a:r>
          </a:p>
          <a:p>
            <a:pPr marL="342900" indent="-342900">
              <a:buFont typeface="Arial" panose="020B0604020202020204" pitchFamily="34" charset="0"/>
              <a:buChar char="•"/>
            </a:pPr>
            <a:r>
              <a:rPr lang="en-GB" sz="2200" b="1" u="sng" dirty="0">
                <a:latin typeface="Century Gothic" panose="020B0502020202020204" pitchFamily="34" charset="0"/>
              </a:rPr>
              <a:t>Safeguarding and Education </a:t>
            </a:r>
            <a:r>
              <a:rPr lang="en-GB" sz="2200" b="1" dirty="0">
                <a:latin typeface="Century Gothic" panose="020B0502020202020204" pitchFamily="34" charset="0"/>
              </a:rPr>
              <a:t>– Education will be established as our 4th partner and we will develop ways of strengthening our relationship will all education providers</a:t>
            </a:r>
          </a:p>
        </p:txBody>
      </p:sp>
    </p:spTree>
    <p:extLst>
      <p:ext uri="{BB962C8B-B14F-4D97-AF65-F5344CB8AC3E}">
        <p14:creationId xmlns:p14="http://schemas.microsoft.com/office/powerpoint/2010/main" val="413295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4" end="4"/>
                                            </p:txEl>
                                          </p:spTgt>
                                        </p:tgtEl>
                                        <p:attrNameLst>
                                          <p:attrName>style.visibility</p:attrName>
                                        </p:attrNameLst>
                                      </p:cBhvr>
                                      <p:to>
                                        <p:strVal val="visible"/>
                                      </p:to>
                                    </p:set>
                                    <p:animEffect transition="in" filter="fade">
                                      <p:cBhvr>
                                        <p:cTn id="22" dur="500"/>
                                        <p:tgtEl>
                                          <p:spTgt spid="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5" end="5"/>
                                            </p:txEl>
                                          </p:spTgt>
                                        </p:tgtEl>
                                        <p:attrNameLst>
                                          <p:attrName>style.visibility</p:attrName>
                                        </p:attrNameLst>
                                      </p:cBhvr>
                                      <p:to>
                                        <p:strVal val="visible"/>
                                      </p:to>
                                    </p:set>
                                    <p:animEffect transition="in" filter="fade">
                                      <p:cBhvr>
                                        <p:cTn id="27"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14C6C1B-DB24-7363-EB2B-F70C22B0D4A6}"/>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2BB132A7-ACFB-DAC0-AB16-85094C27EBD6}"/>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27C94706-0C9B-2D3D-1CF2-E80727EA4BFA}"/>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2"/>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B5443785-C679-8037-4189-FFD62C13EF59}"/>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508000"/>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Further Information</a:t>
            </a:r>
          </a:p>
        </p:txBody>
      </p:sp>
      <p:sp>
        <p:nvSpPr>
          <p:cNvPr id="11" name="TextBox 10">
            <a:extLst>
              <a:ext uri="{FF2B5EF4-FFF2-40B4-BE49-F238E27FC236}">
                <a16:creationId xmlns:a16="http://schemas.microsoft.com/office/drawing/2014/main" id="{D8B14356-6FFA-4358-988B-66D9F9C7C923}"/>
              </a:ext>
            </a:extLst>
          </p:cNvPr>
          <p:cNvSpPr txBox="1"/>
          <p:nvPr/>
        </p:nvSpPr>
        <p:spPr>
          <a:xfrm>
            <a:off x="824248" y="1508670"/>
            <a:ext cx="10631152" cy="4093428"/>
          </a:xfrm>
          <a:prstGeom prst="rect">
            <a:avLst/>
          </a:prstGeom>
          <a:noFill/>
        </p:spPr>
        <p:txBody>
          <a:bodyPr wrap="square" rtlCol="0">
            <a:spAutoFit/>
          </a:bodyPr>
          <a:lstStyle/>
          <a:p>
            <a:pPr marL="342900" indent="-342900">
              <a:buFont typeface="Arial" panose="020B0604020202020204" pitchFamily="34" charset="0"/>
              <a:buChar char="•"/>
            </a:pPr>
            <a:r>
              <a:rPr lang="en-GB" sz="2800" b="1" dirty="0">
                <a:latin typeface="Century Gothic" panose="020B0502020202020204" pitchFamily="34" charset="0"/>
                <a:hlinkClick r:id="rId2"/>
              </a:rPr>
              <a:t>WSCP Annual Report (online)</a:t>
            </a:r>
            <a:endParaRPr lang="en-GB" sz="28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800" b="1" dirty="0">
                <a:latin typeface="Century Gothic" panose="020B0502020202020204" pitchFamily="34" charset="0"/>
                <a:hlinkClick r:id="rId3"/>
              </a:rPr>
              <a:t>Annual Report on-a-page</a:t>
            </a:r>
            <a:endParaRPr lang="en-GB" sz="28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800" b="1" dirty="0">
                <a:latin typeface="Century Gothic" panose="020B0502020202020204" pitchFamily="34" charset="0"/>
                <a:hlinkClick r:id="rId4"/>
              </a:rPr>
              <a:t>WSCP Business Plan 2023-24</a:t>
            </a:r>
            <a:endParaRPr lang="en-GB" sz="28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800" b="1" dirty="0">
                <a:latin typeface="Century Gothic" panose="020B0502020202020204" pitchFamily="34" charset="0"/>
                <a:hlinkClick r:id="rId5"/>
              </a:rPr>
              <a:t>WSCP Case Reviews</a:t>
            </a:r>
            <a:endParaRPr lang="en-GB" sz="28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800" b="1" dirty="0">
                <a:latin typeface="Century Gothic" panose="020B0502020202020204" pitchFamily="34" charset="0"/>
                <a:hlinkClick r:id="rId6"/>
              </a:rPr>
              <a:t>WSCP Multi-agency Training</a:t>
            </a:r>
            <a:endParaRPr lang="en-GB" sz="28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800" b="1" dirty="0">
                <a:latin typeface="Century Gothic" panose="020B0502020202020204" pitchFamily="34" charset="0"/>
                <a:hlinkClick r:id="rId7"/>
              </a:rPr>
              <a:t>WSCP Learning from Audits</a:t>
            </a:r>
            <a:r>
              <a:rPr lang="en-GB" dirty="0"/>
              <a:t> </a:t>
            </a:r>
          </a:p>
          <a:p>
            <a:pPr marL="457200" indent="-457200">
              <a:buFont typeface="Arial" panose="020B0604020202020204" pitchFamily="34" charset="0"/>
              <a:buChar char="•"/>
            </a:pPr>
            <a:endParaRPr lang="en-GB" sz="3200" dirty="0">
              <a:latin typeface="Century Gothic" panose="020B0502020202020204" pitchFamily="34" charset="0"/>
            </a:endParaRPr>
          </a:p>
        </p:txBody>
      </p:sp>
    </p:spTree>
    <p:extLst>
      <p:ext uri="{BB962C8B-B14F-4D97-AF65-F5344CB8AC3E}">
        <p14:creationId xmlns:p14="http://schemas.microsoft.com/office/powerpoint/2010/main" val="55450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213B818-3D1C-3AE7-08AE-5A2395721042}"/>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2D0BE791-77B2-AC9C-68E2-73130945D612}"/>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3E0F04B8-F5FB-737D-DD67-260490983C0E}"/>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20A4F200-7C19-5001-396E-E0E42AE0FB49}"/>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244369"/>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Introduction</a:t>
            </a:r>
          </a:p>
        </p:txBody>
      </p:sp>
      <p:sp>
        <p:nvSpPr>
          <p:cNvPr id="11" name="TextBox 10">
            <a:extLst>
              <a:ext uri="{FF2B5EF4-FFF2-40B4-BE49-F238E27FC236}">
                <a16:creationId xmlns:a16="http://schemas.microsoft.com/office/drawing/2014/main" id="{D8B14356-6FFA-4358-988B-66D9F9C7C923}"/>
              </a:ext>
            </a:extLst>
          </p:cNvPr>
          <p:cNvSpPr txBox="1"/>
          <p:nvPr/>
        </p:nvSpPr>
        <p:spPr>
          <a:xfrm>
            <a:off x="444494" y="926779"/>
            <a:ext cx="10631152" cy="5355312"/>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Safeguarding partners are required to publish an annual report. The full report is available on the WSCP website: </a:t>
            </a:r>
            <a:r>
              <a:rPr lang="en-GB" sz="2400" b="1" u="sng" dirty="0">
                <a:latin typeface="Century Gothic" panose="020B0502020202020204" pitchFamily="34" charset="0"/>
                <a:hlinkClick r:id="rId2"/>
              </a:rPr>
              <a:t>Annual Report 2022 - Wirral Safeguarding Children Partnership</a:t>
            </a:r>
            <a:r>
              <a:rPr lang="en-GB" sz="2400" b="1" dirty="0">
                <a:latin typeface="Century Gothic" panose="020B0502020202020204" pitchFamily="34" charset="0"/>
              </a:rPr>
              <a:t>, along with an easy read </a:t>
            </a:r>
            <a:r>
              <a:rPr lang="en-GB" sz="2400" b="1" u="sng" dirty="0">
                <a:solidFill>
                  <a:srgbClr val="0563C1"/>
                </a:solidFill>
                <a:latin typeface="Century Gothic" panose="020B0502020202020204" pitchFamily="34" charset="0"/>
                <a:hlinkClick r:id="rId3"/>
              </a:rPr>
              <a:t>report on-a-page</a:t>
            </a:r>
            <a:endParaRPr lang="en-GB" sz="2400" b="1" dirty="0">
              <a:latin typeface="Century Gothic" panose="020B0502020202020204" pitchFamily="34" charset="0"/>
            </a:endParaRPr>
          </a:p>
          <a:p>
            <a:endParaRPr lang="en-GB" sz="10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The report aims to provide an assessment of multi-agency activity to safeguard children and includes a  summary of WSCP activity, including case reviews, auditing, data and the delivery of training across the  partnership, as well as progress against priorities</a:t>
            </a:r>
          </a:p>
          <a:p>
            <a:endParaRPr lang="en-GB" sz="10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Summary information is also provided about the structure and membership of the WSCP, our committees and our model of scrutiny.</a:t>
            </a:r>
          </a:p>
          <a:p>
            <a:endParaRPr lang="en-GB" sz="10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The report highlights how we communicate including the </a:t>
            </a:r>
            <a:r>
              <a:rPr lang="en-GB" sz="2400" b="1" dirty="0">
                <a:solidFill>
                  <a:schemeClr val="accent2">
                    <a:lumMod val="75000"/>
                  </a:schemeClr>
                </a:solidFill>
                <a:latin typeface="Century Gothic" panose="020B0502020202020204" pitchFamily="34" charset="0"/>
              </a:rPr>
              <a:t>42,000</a:t>
            </a:r>
            <a:r>
              <a:rPr lang="en-GB" sz="2400" b="1" dirty="0">
                <a:latin typeface="Century Gothic" panose="020B0502020202020204" pitchFamily="34" charset="0"/>
              </a:rPr>
              <a:t> views of our website!</a:t>
            </a:r>
            <a:endParaRPr lang="en-GB" sz="3200" dirty="0">
              <a:latin typeface="Century Gothic" panose="020B0502020202020204" pitchFamily="34" charset="0"/>
            </a:endParaRPr>
          </a:p>
        </p:txBody>
      </p:sp>
    </p:spTree>
    <p:extLst>
      <p:ext uri="{BB962C8B-B14F-4D97-AF65-F5344CB8AC3E}">
        <p14:creationId xmlns:p14="http://schemas.microsoft.com/office/powerpoint/2010/main" val="188016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6" end="6"/>
                                            </p:txEl>
                                          </p:spTgt>
                                        </p:tgtEl>
                                        <p:attrNameLst>
                                          <p:attrName>style.visibility</p:attrName>
                                        </p:attrNameLst>
                                      </p:cBhvr>
                                      <p:to>
                                        <p:strVal val="visible"/>
                                      </p:to>
                                    </p:set>
                                    <p:animEffect transition="in" filter="fade">
                                      <p:cBhvr>
                                        <p:cTn id="22" dur="500"/>
                                        <p:tgtEl>
                                          <p:spTgt spid="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3CBA5F0-4100-DF06-B7F7-E06822287CBC}"/>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4D0FC331-9C80-AC62-7251-FD46B91D8918}"/>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C7E3EDEE-92E1-87EC-1348-3916D9F60EB4}"/>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E22D128A-71AE-90FD-D93D-6BBD2976FC60}"/>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185416"/>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Journey of the Child</a:t>
            </a:r>
          </a:p>
        </p:txBody>
      </p:sp>
      <p:sp>
        <p:nvSpPr>
          <p:cNvPr id="11" name="TextBox 10">
            <a:extLst>
              <a:ext uri="{FF2B5EF4-FFF2-40B4-BE49-F238E27FC236}">
                <a16:creationId xmlns:a16="http://schemas.microsoft.com/office/drawing/2014/main" id="{D8B14356-6FFA-4358-988B-66D9F9C7C923}"/>
              </a:ext>
            </a:extLst>
          </p:cNvPr>
          <p:cNvSpPr txBox="1"/>
          <p:nvPr/>
        </p:nvSpPr>
        <p:spPr>
          <a:xfrm>
            <a:off x="490482" y="972641"/>
            <a:ext cx="11422117" cy="5262979"/>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The report provides a view of Wirral’s children profile with the </a:t>
            </a:r>
            <a:r>
              <a:rPr lang="en-GB" sz="2400" b="1" u="sng" dirty="0">
                <a:latin typeface="Century Gothic" panose="020B0502020202020204" pitchFamily="34" charset="0"/>
                <a:hlinkClick r:id="rId3"/>
              </a:rPr>
              <a:t>If Wirral had 100 children</a:t>
            </a:r>
            <a:r>
              <a:rPr lang="en-GB" sz="2400" b="1" dirty="0">
                <a:latin typeface="Century Gothic" panose="020B0502020202020204" pitchFamily="34" charset="0"/>
              </a:rPr>
              <a:t> graphic. It also presents an illustration of </a:t>
            </a:r>
            <a:r>
              <a:rPr lang="en-GB" sz="2400" b="1" u="sng" dirty="0">
                <a:latin typeface="Century Gothic" panose="020B0502020202020204" pitchFamily="34" charset="0"/>
                <a:hlinkClick r:id="rId4"/>
              </a:rPr>
              <a:t>Disparity in Wirral</a:t>
            </a:r>
            <a:r>
              <a:rPr lang="en-GB" sz="2400" b="1" dirty="0">
                <a:latin typeface="Century Gothic" panose="020B0502020202020204" pitchFamily="34" charset="0"/>
              </a:rPr>
              <a:t>, highlighting where the greatest need is</a:t>
            </a:r>
          </a:p>
          <a:p>
            <a:endParaRPr lang="en-GB" sz="1200"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hlinkClick r:id="rId5"/>
              </a:rPr>
              <a:t>Early Help and Prevention</a:t>
            </a:r>
            <a:r>
              <a:rPr lang="en-GB" sz="2400" b="1" dirty="0">
                <a:latin typeface="Century Gothic" panose="020B0502020202020204" pitchFamily="34" charset="0"/>
              </a:rPr>
              <a:t>—Early Help and Prevention—highlights the establishment of the Early help alliance as a ‘threshold free’ way for families to access support using the </a:t>
            </a:r>
            <a:r>
              <a:rPr lang="en-GB" sz="2400" b="1" dirty="0">
                <a:latin typeface="Century Gothic" panose="020B0502020202020204" pitchFamily="34" charset="0"/>
                <a:hlinkClick r:id="rId6"/>
              </a:rPr>
              <a:t>Family Toolbox</a:t>
            </a:r>
            <a:r>
              <a:rPr lang="en-GB" sz="2400" b="1" dirty="0">
                <a:latin typeface="Century Gothic" panose="020B0502020202020204" pitchFamily="34" charset="0"/>
              </a:rPr>
              <a:t>. To date over 6,000 people have been supported. This year has also seen the ‘breaking the cycle’ programme continue to achieve positive outcomes for families</a:t>
            </a:r>
          </a:p>
          <a:p>
            <a:endParaRPr lang="en-GB" sz="1200"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hlinkClick r:id="rId5"/>
              </a:rPr>
              <a:t>Children’s Social Care</a:t>
            </a:r>
            <a:r>
              <a:rPr lang="en-GB" sz="2400" b="1" dirty="0">
                <a:latin typeface="Century Gothic" panose="020B0502020202020204" pitchFamily="34" charset="0"/>
              </a:rPr>
              <a:t>—performance information shows there were over 9,000 contacts in 2022 with one-third converting to referrals. In December 2022 there were 380 children subject to a child protection plan, 2534 children in need and 795 children looked after. The most common reported issues are domestic abuse, neglect and physical abuse</a:t>
            </a:r>
            <a:endParaRPr lang="en-GB" sz="3200" dirty="0">
              <a:latin typeface="Century Gothic" panose="020B0502020202020204" pitchFamily="34" charset="0"/>
            </a:endParaRPr>
          </a:p>
        </p:txBody>
      </p:sp>
    </p:spTree>
    <p:extLst>
      <p:ext uri="{BB962C8B-B14F-4D97-AF65-F5344CB8AC3E}">
        <p14:creationId xmlns:p14="http://schemas.microsoft.com/office/powerpoint/2010/main" val="333221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B16AC2E-1BAC-A538-B920-927BD9BC691D}"/>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0BDEB7CB-78E1-3D27-C415-4BFA31BF9D9A}"/>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98D2EB47-15EA-FD54-CF21-6A31DDFC110F}"/>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Rectangle 6">
            <a:extLst>
              <a:ext uri="{FF2B5EF4-FFF2-40B4-BE49-F238E27FC236}">
                <a16:creationId xmlns:a16="http://schemas.microsoft.com/office/drawing/2014/main" id="{76967BFF-C312-4F11-9997-47A8C7A2ADA6}"/>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10" name="TextBox 9">
            <a:extLst>
              <a:ext uri="{FF2B5EF4-FFF2-40B4-BE49-F238E27FC236}">
                <a16:creationId xmlns:a16="http://schemas.microsoft.com/office/drawing/2014/main" id="{C6BAAB39-8C98-400C-8C68-885392BC6D56}"/>
              </a:ext>
            </a:extLst>
          </p:cNvPr>
          <p:cNvSpPr txBox="1"/>
          <p:nvPr/>
        </p:nvSpPr>
        <p:spPr>
          <a:xfrm>
            <a:off x="583843" y="294372"/>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Key Activity – Case Reviews</a:t>
            </a:r>
          </a:p>
        </p:txBody>
      </p:sp>
      <p:sp>
        <p:nvSpPr>
          <p:cNvPr id="11" name="TextBox 10">
            <a:extLst>
              <a:ext uri="{FF2B5EF4-FFF2-40B4-BE49-F238E27FC236}">
                <a16:creationId xmlns:a16="http://schemas.microsoft.com/office/drawing/2014/main" id="{D8B14356-6FFA-4358-988B-66D9F9C7C923}"/>
              </a:ext>
            </a:extLst>
          </p:cNvPr>
          <p:cNvSpPr txBox="1"/>
          <p:nvPr/>
        </p:nvSpPr>
        <p:spPr>
          <a:xfrm>
            <a:off x="583843" y="1195551"/>
            <a:ext cx="10998554" cy="4862870"/>
          </a:xfrm>
          <a:prstGeom prst="rect">
            <a:avLst/>
          </a:prstGeom>
          <a:noFill/>
        </p:spPr>
        <p:txBody>
          <a:bodyPr wrap="square" rtlCol="0">
            <a:spAutoFit/>
          </a:bodyPr>
          <a:lstStyle/>
          <a:p>
            <a:pPr marL="342900" indent="-342900">
              <a:buFont typeface="Arial" panose="020B0604020202020204" pitchFamily="34" charset="0"/>
              <a:buChar char="•"/>
            </a:pPr>
            <a:r>
              <a:rPr lang="en-GB" sz="2200" b="1" dirty="0">
                <a:latin typeface="Century Gothic" panose="020B0502020202020204" pitchFamily="34" charset="0"/>
              </a:rPr>
              <a:t>In 2022 the WSCP undertook the </a:t>
            </a:r>
            <a:r>
              <a:rPr lang="en-GB" sz="2200" b="1" dirty="0">
                <a:latin typeface="Century Gothic" panose="020B0502020202020204" pitchFamily="34" charset="0"/>
                <a:hlinkClick r:id="rId3"/>
              </a:rPr>
              <a:t>Child Noah </a:t>
            </a:r>
            <a:r>
              <a:rPr lang="en-GB" sz="2200" b="1" dirty="0">
                <a:latin typeface="Century Gothic" panose="020B0502020202020204" pitchFamily="34" charset="0"/>
              </a:rPr>
              <a:t>and </a:t>
            </a:r>
            <a:r>
              <a:rPr lang="en-GB" sz="2200" b="1" dirty="0">
                <a:latin typeface="Century Gothic" panose="020B0502020202020204" pitchFamily="34" charset="0"/>
                <a:hlinkClick r:id="rId4"/>
              </a:rPr>
              <a:t>Child Ollie </a:t>
            </a:r>
            <a:r>
              <a:rPr lang="en-GB" sz="2200" b="1" dirty="0">
                <a:latin typeface="Century Gothic" panose="020B0502020202020204" pitchFamily="34" charset="0"/>
              </a:rPr>
              <a:t>statutory Safeguarding Practice Reviews (due for publication March 2023). Noah tragically died at home, and although his death was not suspicious the case highlighted the complexities of working with families with multiple issues. Ollie died as a result of injuries sustained by co-sleeping. This case highlighted the importance of safe sleep messaging</a:t>
            </a:r>
          </a:p>
          <a:p>
            <a:pPr marL="342900" indent="-342900">
              <a:buFont typeface="Arial" panose="020B0604020202020204" pitchFamily="34" charset="0"/>
              <a:buChar char="•"/>
            </a:pPr>
            <a:endParaRPr lang="en-GB" sz="1200"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rPr>
              <a:t>The WSCP also published a local learning review of a young person – </a:t>
            </a:r>
            <a:r>
              <a:rPr lang="en-GB" sz="2200" b="1" dirty="0">
                <a:latin typeface="Century Gothic" panose="020B0502020202020204" pitchFamily="34" charset="0"/>
                <a:hlinkClick r:id="rId5"/>
              </a:rPr>
              <a:t>Matthew</a:t>
            </a:r>
            <a:r>
              <a:rPr lang="en-GB" sz="2200" b="1" dirty="0">
                <a:latin typeface="Century Gothic" panose="020B0502020202020204" pitchFamily="34" charset="0"/>
              </a:rPr>
              <a:t> – who tragically took his own life shortly after his 18th birthday. This case highlights the sometimes overlooked vulnerabilities of older teenagers. </a:t>
            </a:r>
          </a:p>
          <a:p>
            <a:endParaRPr lang="en-GB" sz="1200"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rPr>
              <a:t>The WSCP also contributed to the development of a </a:t>
            </a:r>
            <a:r>
              <a:rPr lang="en-GB" sz="2200" b="1" dirty="0">
                <a:latin typeface="Century Gothic" panose="020B0502020202020204" pitchFamily="34" charset="0"/>
                <a:hlinkClick r:id="rId6"/>
              </a:rPr>
              <a:t>pan-Mersey learning resource</a:t>
            </a:r>
            <a:r>
              <a:rPr lang="en-GB" sz="2200" b="1" dirty="0">
                <a:latin typeface="Century Gothic" panose="020B0502020202020204" pitchFamily="34" charset="0"/>
              </a:rPr>
              <a:t> highlighting the main messages from reviews across the region, including lived experience, professional curiosity, contextual safeguarding, recording &amp; decision making, and information sharing.</a:t>
            </a:r>
          </a:p>
        </p:txBody>
      </p:sp>
    </p:spTree>
    <p:extLst>
      <p:ext uri="{BB962C8B-B14F-4D97-AF65-F5344CB8AC3E}">
        <p14:creationId xmlns:p14="http://schemas.microsoft.com/office/powerpoint/2010/main" val="174422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3AC454-CA37-F7E1-CD8D-235E1ED20661}"/>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C2F8973A-ED37-1CE6-DA61-F0DD0E173D0E}"/>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ight Triangle 4">
              <a:extLst>
                <a:ext uri="{FF2B5EF4-FFF2-40B4-BE49-F238E27FC236}">
                  <a16:creationId xmlns:a16="http://schemas.microsoft.com/office/drawing/2014/main" id="{BAE3F354-1DF8-229B-4131-3F88EC58AA23}"/>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11" name="Rectangle 10">
            <a:extLst>
              <a:ext uri="{FF2B5EF4-FFF2-40B4-BE49-F238E27FC236}">
                <a16:creationId xmlns:a16="http://schemas.microsoft.com/office/drawing/2014/main" id="{1BD351EC-541D-E358-C38C-B7C7BD8FF74D}"/>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170719"/>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Key Activity – Multi-agency Audits</a:t>
            </a:r>
          </a:p>
        </p:txBody>
      </p:sp>
      <p:graphicFrame>
        <p:nvGraphicFramePr>
          <p:cNvPr id="4" name="Table 4">
            <a:extLst>
              <a:ext uri="{FF2B5EF4-FFF2-40B4-BE49-F238E27FC236}">
                <a16:creationId xmlns:a16="http://schemas.microsoft.com/office/drawing/2014/main" id="{9B5EDAAF-6F78-475E-B941-2DB45C7F1469}"/>
              </a:ext>
            </a:extLst>
          </p:cNvPr>
          <p:cNvGraphicFramePr>
            <a:graphicFrameLocks noGrp="1"/>
          </p:cNvGraphicFramePr>
          <p:nvPr>
            <p:extLst>
              <p:ext uri="{D42A27DB-BD31-4B8C-83A1-F6EECF244321}">
                <p14:modId xmlns:p14="http://schemas.microsoft.com/office/powerpoint/2010/main" val="3071729887"/>
              </p:ext>
            </p:extLst>
          </p:nvPr>
        </p:nvGraphicFramePr>
        <p:xfrm>
          <a:off x="101600" y="953230"/>
          <a:ext cx="11963398" cy="5349240"/>
        </p:xfrm>
        <a:graphic>
          <a:graphicData uri="http://schemas.openxmlformats.org/drawingml/2006/table">
            <a:tbl>
              <a:tblPr firstRow="1" bandRow="1">
                <a:tableStyleId>{5C22544A-7EE6-4342-B048-85BDC9FD1C3A}</a:tableStyleId>
              </a:tblPr>
              <a:tblGrid>
                <a:gridCol w="1438090">
                  <a:extLst>
                    <a:ext uri="{9D8B030D-6E8A-4147-A177-3AD203B41FA5}">
                      <a16:colId xmlns:a16="http://schemas.microsoft.com/office/drawing/2014/main" val="1726097232"/>
                    </a:ext>
                  </a:extLst>
                </a:gridCol>
                <a:gridCol w="3048943">
                  <a:extLst>
                    <a:ext uri="{9D8B030D-6E8A-4147-A177-3AD203B41FA5}">
                      <a16:colId xmlns:a16="http://schemas.microsoft.com/office/drawing/2014/main" val="1145564097"/>
                    </a:ext>
                  </a:extLst>
                </a:gridCol>
                <a:gridCol w="2749592">
                  <a:extLst>
                    <a:ext uri="{9D8B030D-6E8A-4147-A177-3AD203B41FA5}">
                      <a16:colId xmlns:a16="http://schemas.microsoft.com/office/drawing/2014/main" val="3043520550"/>
                    </a:ext>
                  </a:extLst>
                </a:gridCol>
                <a:gridCol w="2428066">
                  <a:extLst>
                    <a:ext uri="{9D8B030D-6E8A-4147-A177-3AD203B41FA5}">
                      <a16:colId xmlns:a16="http://schemas.microsoft.com/office/drawing/2014/main" val="3890109260"/>
                    </a:ext>
                  </a:extLst>
                </a:gridCol>
                <a:gridCol w="2298707">
                  <a:extLst>
                    <a:ext uri="{9D8B030D-6E8A-4147-A177-3AD203B41FA5}">
                      <a16:colId xmlns:a16="http://schemas.microsoft.com/office/drawing/2014/main" val="2622512058"/>
                    </a:ext>
                  </a:extLst>
                </a:gridCol>
              </a:tblGrid>
              <a:tr h="1193006">
                <a:tc>
                  <a:txBody>
                    <a:bodyPr/>
                    <a:lstStyle/>
                    <a:p>
                      <a:endParaRPr lang="en-GB" dirty="0"/>
                    </a:p>
                  </a:txBody>
                  <a:tcPr/>
                </a:tc>
                <a:tc>
                  <a:txBody>
                    <a:bodyPr/>
                    <a:lstStyle/>
                    <a:p>
                      <a:r>
                        <a:rPr lang="en-GB" sz="2400" dirty="0"/>
                        <a:t>Parental Substance Misuse </a:t>
                      </a:r>
                      <a:r>
                        <a:rPr lang="en-GB" sz="1800" dirty="0"/>
                        <a:t>(from Liam Case Review)</a:t>
                      </a:r>
                      <a:endParaRPr lang="en-GB" sz="2400" dirty="0"/>
                    </a:p>
                  </a:txBody>
                  <a:tcPr/>
                </a:tc>
                <a:tc>
                  <a:txBody>
                    <a:bodyPr/>
                    <a:lstStyle/>
                    <a:p>
                      <a:r>
                        <a:rPr lang="en-GB" sz="2400" dirty="0"/>
                        <a:t>Icon Evaluation - </a:t>
                      </a:r>
                      <a:r>
                        <a:rPr lang="en-GB" sz="1800" dirty="0"/>
                        <a:t>Babies Cry, You Can Cope</a:t>
                      </a:r>
                      <a:endParaRPr lang="en-GB" sz="2400" dirty="0"/>
                    </a:p>
                  </a:txBody>
                  <a:tcPr/>
                </a:tc>
                <a:tc>
                  <a:txBody>
                    <a:bodyPr/>
                    <a:lstStyle/>
                    <a:p>
                      <a:r>
                        <a:rPr lang="en-GB" sz="2400" dirty="0"/>
                        <a:t>Operation Encompass – </a:t>
                      </a:r>
                      <a:r>
                        <a:rPr lang="en-GB" sz="1800" dirty="0"/>
                        <a:t>Domestic Abuse notification to schools</a:t>
                      </a:r>
                      <a:endParaRPr lang="en-GB" sz="2400" dirty="0"/>
                    </a:p>
                  </a:txBody>
                  <a:tcPr/>
                </a:tc>
                <a:tc>
                  <a:txBody>
                    <a:bodyPr/>
                    <a:lstStyle/>
                    <a:p>
                      <a:r>
                        <a:rPr lang="en-GB" sz="2400" dirty="0"/>
                        <a:t>Child Exploitation</a:t>
                      </a:r>
                    </a:p>
                  </a:txBody>
                  <a:tcPr/>
                </a:tc>
                <a:extLst>
                  <a:ext uri="{0D108BD9-81ED-4DB2-BD59-A6C34878D82A}">
                    <a16:rowId xmlns:a16="http://schemas.microsoft.com/office/drawing/2014/main" val="3308158584"/>
                  </a:ext>
                </a:extLst>
              </a:tr>
              <a:tr h="3784240">
                <a:tc>
                  <a:txBody>
                    <a:bodyPr/>
                    <a:lstStyle/>
                    <a:p>
                      <a:r>
                        <a:rPr lang="en-GB" sz="2400" b="1" dirty="0">
                          <a:solidFill>
                            <a:schemeClr val="accent1">
                              <a:lumMod val="50000"/>
                            </a:schemeClr>
                          </a:solidFill>
                        </a:rPr>
                        <a:t>Findings and Learning</a:t>
                      </a:r>
                    </a:p>
                  </a:txBody>
                  <a:tcPr/>
                </a:tc>
                <a:tc>
                  <a:txBody>
                    <a:bodyPr/>
                    <a:lstStyle/>
                    <a:p>
                      <a:pPr marL="285750" indent="-285750">
                        <a:buFont typeface="Arial" panose="020B0604020202020204" pitchFamily="34" charset="0"/>
                        <a:buChar char="•"/>
                      </a:pPr>
                      <a:r>
                        <a:rPr lang="en-GB" sz="1700" dirty="0"/>
                        <a:t>Professionals tend to rely on the expertise of substance misuse workers rather than develop their own expertise and knowledge</a:t>
                      </a:r>
                    </a:p>
                    <a:p>
                      <a:pPr marL="285750" indent="-285750">
                        <a:buFont typeface="Arial" panose="020B0604020202020204" pitchFamily="34" charset="0"/>
                        <a:buChar char="•"/>
                      </a:pPr>
                      <a:r>
                        <a:rPr lang="en-GB" sz="1700" dirty="0"/>
                        <a:t>Substance misuse workers often held majority of safeguarding risk</a:t>
                      </a:r>
                    </a:p>
                    <a:p>
                      <a:pPr marL="285750" indent="-285750">
                        <a:buFont typeface="Arial" panose="020B0604020202020204" pitchFamily="34" charset="0"/>
                        <a:buChar char="•"/>
                      </a:pPr>
                      <a:r>
                        <a:rPr lang="en-GB" sz="1700" dirty="0"/>
                        <a:t>Local services are effective</a:t>
                      </a:r>
                    </a:p>
                    <a:p>
                      <a:pPr marL="285750" indent="-285750">
                        <a:buFont typeface="Arial" panose="020B0604020202020204" pitchFamily="34" charset="0"/>
                        <a:buChar char="•"/>
                      </a:pPr>
                      <a:r>
                        <a:rPr lang="en-GB" sz="1700" dirty="0"/>
                        <a:t>Local protocol and guidance is helpful but is not widely used</a:t>
                      </a:r>
                    </a:p>
                    <a:p>
                      <a:pPr marL="285750" indent="-285750">
                        <a:buFont typeface="Arial" panose="020B0604020202020204" pitchFamily="34" charset="0"/>
                        <a:buChar char="•"/>
                      </a:pPr>
                      <a:r>
                        <a:rPr lang="en-GB" sz="1700" dirty="0"/>
                        <a:t>Inclusion of significant males not always evident</a:t>
                      </a:r>
                      <a:endParaRPr lang="en-GB" sz="20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Icon programme has been extremely well supported since its introduction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Local outcomes show it is successful in increasing parental confidence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Parents have reported appreciation of the programme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The evaluation also highlighted the importance of including male caregivers</a:t>
                      </a:r>
                      <a:endParaRPr lang="en-GB" sz="17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Operation Encompass is well embedded in Wirral schools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Agencies agree it makes a positive difference to children and families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Lack of recent Operation Encompass training is a gap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Practice is generally effective but can be inconsistent across settings</a:t>
                      </a:r>
                      <a:endParaRPr lang="en-GB" sz="17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Young people generally receive the right help at the right time, but referrals are sometimes delayed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Young people were promptly safeguarded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Use of language very positive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i="0" u="none" strike="noStrike" kern="1200" cap="none" spc="0" normalizeH="0" baseline="0" noProof="0" dirty="0">
                          <a:ln>
                            <a:noFill/>
                          </a:ln>
                          <a:solidFill>
                            <a:prstClr val="black"/>
                          </a:solidFill>
                          <a:effectLst/>
                          <a:uLnTx/>
                          <a:uFillTx/>
                          <a:latin typeface="+mn-lt"/>
                          <a:ea typeface="+mn-ea"/>
                          <a:cs typeface="+mn-cs"/>
                        </a:rPr>
                        <a:t>Professionals very good at building trusted relationships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700" dirty="0"/>
                    </a:p>
                  </a:txBody>
                  <a:tcPr/>
                </a:tc>
                <a:extLst>
                  <a:ext uri="{0D108BD9-81ED-4DB2-BD59-A6C34878D82A}">
                    <a16:rowId xmlns:a16="http://schemas.microsoft.com/office/drawing/2014/main" val="245676983"/>
                  </a:ext>
                </a:extLst>
              </a:tr>
            </a:tbl>
          </a:graphicData>
        </a:graphic>
      </p:graphicFrame>
    </p:spTree>
    <p:extLst>
      <p:ext uri="{BB962C8B-B14F-4D97-AF65-F5344CB8AC3E}">
        <p14:creationId xmlns:p14="http://schemas.microsoft.com/office/powerpoint/2010/main" val="214339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3564974-6877-DCDA-B25A-0E3013CF8CF8}"/>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74574486-B74F-266B-F3F9-D61D103FD394}"/>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549616B8-0E48-C79F-2D8D-8202B0D373D0}"/>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9E5B90BA-382A-8AA7-599B-BB817731E5D7}"/>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127000"/>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Key Activity</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2" y="846011"/>
            <a:ext cx="11112497" cy="5940088"/>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In 2022 the WSCP completed the latest cycle of </a:t>
            </a:r>
            <a:r>
              <a:rPr lang="en-GB" sz="2400" b="1" u="sng" dirty="0">
                <a:latin typeface="Century Gothic" panose="020B0502020202020204" pitchFamily="34" charset="0"/>
                <a:hlinkClick r:id="rId3"/>
              </a:rPr>
              <a:t>Section 11/ 175 safeguarding audits</a:t>
            </a:r>
            <a:r>
              <a:rPr lang="en-GB" sz="2400" b="1" dirty="0">
                <a:latin typeface="Century Gothic" panose="020B0502020202020204" pitchFamily="34" charset="0"/>
              </a:rPr>
              <a:t> of partner agencies safeguarding arrangements. The audits revealed a universal commitment to safeguarding in Wirral and a good level of practice </a:t>
            </a:r>
          </a:p>
          <a:p>
            <a:endParaRPr lang="en-GB" sz="1200"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In 2022 1,143 professionals attended 102 </a:t>
            </a:r>
            <a:r>
              <a:rPr lang="en-GB" sz="2400" b="1" dirty="0">
                <a:latin typeface="Century Gothic" panose="020B0502020202020204" pitchFamily="34" charset="0"/>
                <a:hlinkClick r:id="rId4"/>
              </a:rPr>
              <a:t>multi-agency training events</a:t>
            </a:r>
            <a:r>
              <a:rPr lang="en-GB" sz="2400" b="1" dirty="0">
                <a:latin typeface="Century Gothic" panose="020B0502020202020204" pitchFamily="34" charset="0"/>
              </a:rPr>
              <a:t>, as more training returned to face-to-face delivery. 50% of attendees were from the LA. The WSCP also delivered 44 </a:t>
            </a:r>
            <a:r>
              <a:rPr lang="en-GB" sz="2400" b="1" dirty="0">
                <a:latin typeface="Century Gothic" panose="020B0502020202020204" pitchFamily="34" charset="0"/>
                <a:hlinkClick r:id="rId4"/>
              </a:rPr>
              <a:t>education training sessions</a:t>
            </a:r>
            <a:r>
              <a:rPr lang="en-GB" sz="2400" b="1" dirty="0">
                <a:latin typeface="Century Gothic" panose="020B0502020202020204" pitchFamily="34" charset="0"/>
              </a:rPr>
              <a:t> supported by 113 schools and colleges</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The WSCP was really pleased to be able to hold a face-to-face event for professionals called the </a:t>
            </a:r>
            <a:r>
              <a:rPr lang="en-GB" sz="2400" b="1" dirty="0">
                <a:latin typeface="Century Gothic" panose="020B0502020202020204" pitchFamily="34" charset="0"/>
                <a:hlinkClick r:id="rId5"/>
              </a:rPr>
              <a:t>Big Learn</a:t>
            </a:r>
            <a:r>
              <a:rPr lang="en-GB" sz="2400" b="1" dirty="0">
                <a:latin typeface="Century Gothic" panose="020B0502020202020204" pitchFamily="34" charset="0"/>
              </a:rPr>
              <a:t>, attended by 300 workers from over 30 organisations</a:t>
            </a:r>
          </a:p>
          <a:p>
            <a:endParaRPr lang="en-GB" sz="1200"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The report also includes reports about </a:t>
            </a:r>
            <a:r>
              <a:rPr lang="en-GB" sz="2400" b="1" dirty="0">
                <a:latin typeface="Century Gothic" panose="020B0502020202020204" pitchFamily="34" charset="0"/>
                <a:hlinkClick r:id="rId4"/>
              </a:rPr>
              <a:t>Systemic Practice, Violence Against Women and Girls</a:t>
            </a:r>
            <a:r>
              <a:rPr lang="en-GB" sz="2400" b="1" dirty="0">
                <a:latin typeface="Century Gothic" panose="020B0502020202020204" pitchFamily="34" charset="0"/>
              </a:rPr>
              <a:t>,  </a:t>
            </a:r>
            <a:r>
              <a:rPr lang="en-GB" sz="2400" b="1" dirty="0">
                <a:latin typeface="Century Gothic" panose="020B0502020202020204" pitchFamily="34" charset="0"/>
                <a:hlinkClick r:id="rId4"/>
              </a:rPr>
              <a:t>CDOP</a:t>
            </a:r>
            <a:r>
              <a:rPr lang="en-GB" sz="2400" b="1" dirty="0">
                <a:latin typeface="Century Gothic" panose="020B0502020202020204" pitchFamily="34" charset="0"/>
              </a:rPr>
              <a:t> and </a:t>
            </a:r>
            <a:r>
              <a:rPr lang="en-GB" sz="2400" b="1" dirty="0">
                <a:latin typeface="Century Gothic" panose="020B0502020202020204" pitchFamily="34" charset="0"/>
                <a:hlinkClick r:id="rId4"/>
              </a:rPr>
              <a:t>LADO</a:t>
            </a:r>
            <a:endParaRPr lang="en-GB" sz="2400" b="1" dirty="0">
              <a:latin typeface="Century Gothic" panose="020B0502020202020204" pitchFamily="34" charset="0"/>
            </a:endParaRPr>
          </a:p>
          <a:p>
            <a:pPr marL="342900" indent="-342900">
              <a:buFont typeface="Arial" panose="020B0604020202020204" pitchFamily="34" charset="0"/>
              <a:buChar char="•"/>
            </a:pPr>
            <a:endParaRPr lang="en-GB" sz="3200" dirty="0">
              <a:latin typeface="Century Gothic" panose="020B0502020202020204" pitchFamily="34" charset="0"/>
            </a:endParaRPr>
          </a:p>
        </p:txBody>
      </p:sp>
    </p:spTree>
    <p:extLst>
      <p:ext uri="{BB962C8B-B14F-4D97-AF65-F5344CB8AC3E}">
        <p14:creationId xmlns:p14="http://schemas.microsoft.com/office/powerpoint/2010/main" val="351137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6" end="6"/>
                                            </p:txEl>
                                          </p:spTgt>
                                        </p:tgtEl>
                                        <p:attrNameLst>
                                          <p:attrName>style.visibility</p:attrName>
                                        </p:attrNameLst>
                                      </p:cBhvr>
                                      <p:to>
                                        <p:strVal val="visible"/>
                                      </p:to>
                                    </p:set>
                                    <p:animEffect transition="in" filter="fade">
                                      <p:cBhvr>
                                        <p:cTn id="22" dur="500"/>
                                        <p:tgtEl>
                                          <p:spTgt spid="1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709AE1F-5F60-BEA0-AD8E-8C4E20AB11C6}"/>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312CFD67-A2A4-8A0C-03A3-BE754465707D}"/>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E4681266-7178-637C-64BB-D1481DBCC5E5}"/>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F13910F3-D76D-CCB0-9A16-428C6728E39E}"/>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342535"/>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Key Activity – Multi-agency Working</a:t>
            </a:r>
          </a:p>
        </p:txBody>
      </p:sp>
      <p:sp>
        <p:nvSpPr>
          <p:cNvPr id="11" name="TextBox 10">
            <a:extLst>
              <a:ext uri="{FF2B5EF4-FFF2-40B4-BE49-F238E27FC236}">
                <a16:creationId xmlns:a16="http://schemas.microsoft.com/office/drawing/2014/main" id="{D8B14356-6FFA-4358-988B-66D9F9C7C923}"/>
              </a:ext>
            </a:extLst>
          </p:cNvPr>
          <p:cNvSpPr txBox="1"/>
          <p:nvPr/>
        </p:nvSpPr>
        <p:spPr>
          <a:xfrm>
            <a:off x="596900" y="1277441"/>
            <a:ext cx="10631152" cy="5570756"/>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The annual report includes </a:t>
            </a:r>
            <a:r>
              <a:rPr lang="en-GB" sz="2400" b="1" dirty="0">
                <a:latin typeface="Century Gothic" panose="020B0502020202020204" pitchFamily="34" charset="0"/>
                <a:hlinkClick r:id="rId3"/>
              </a:rPr>
              <a:t>Case Studies </a:t>
            </a:r>
            <a:r>
              <a:rPr lang="en-GB" sz="2400" b="1" dirty="0">
                <a:latin typeface="Century Gothic" panose="020B0502020202020204" pitchFamily="34" charset="0"/>
              </a:rPr>
              <a:t>to highlight the variety and effectiveness of local safeguarding practice</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A number of the case studies are about teenagers who are second only to babies in being a group most vulnerable to abuse and neglect. The case studies illustrate a lot of positive  multi-agency working to support children and young people.</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dirty="0">
                <a:latin typeface="Century Gothic" panose="020B0502020202020204" pitchFamily="34" charset="0"/>
              </a:rPr>
              <a:t>The effectiveness of multi-agency working is also illustrated in the </a:t>
            </a:r>
            <a:r>
              <a:rPr lang="en-GB" sz="2400" b="1" dirty="0">
                <a:latin typeface="Century Gothic" panose="020B0502020202020204" pitchFamily="34" charset="0"/>
                <a:hlinkClick r:id="rId4"/>
              </a:rPr>
              <a:t>JTAI inspection letter </a:t>
            </a:r>
            <a:r>
              <a:rPr lang="en-GB" sz="2400" b="1" dirty="0">
                <a:latin typeface="Century Gothic" panose="020B0502020202020204" pitchFamily="34" charset="0"/>
              </a:rPr>
              <a:t>which details the findings from the recent inspection of early help. The findings were positive and included the statement:</a:t>
            </a:r>
          </a:p>
          <a:p>
            <a:r>
              <a:rPr lang="en-GB" sz="2400" b="1" i="1" dirty="0">
                <a:latin typeface="Century Gothic" panose="020B0502020202020204" pitchFamily="34" charset="0"/>
              </a:rPr>
              <a:t>	“The partnership has a strong, shared, and often innovative, 	vision for early help'“</a:t>
            </a:r>
          </a:p>
          <a:p>
            <a:endParaRPr lang="en-GB" sz="3200" dirty="0">
              <a:latin typeface="Century Gothic" panose="020B0502020202020204" pitchFamily="34" charset="0"/>
            </a:endParaRPr>
          </a:p>
        </p:txBody>
      </p:sp>
    </p:spTree>
    <p:extLst>
      <p:ext uri="{BB962C8B-B14F-4D97-AF65-F5344CB8AC3E}">
        <p14:creationId xmlns:p14="http://schemas.microsoft.com/office/powerpoint/2010/main" val="196677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5" end="5"/>
                                            </p:txEl>
                                          </p:spTgt>
                                        </p:tgtEl>
                                        <p:attrNameLst>
                                          <p:attrName>style.visibility</p:attrName>
                                        </p:attrNameLst>
                                      </p:cBhvr>
                                      <p:to>
                                        <p:strVal val="visible"/>
                                      </p:to>
                                    </p:set>
                                    <p:animEffect transition="in" filter="fade">
                                      <p:cBhvr>
                                        <p:cTn id="22"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5A2A142-58D7-FD55-ADDD-B4C5A57A2451}"/>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762E3F37-291C-7DE6-1D06-E76E830C71B8}"/>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23D047F4-F517-28E3-90B8-A1F8646F91F0}"/>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1"/>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9D808827-8F5E-C3C0-2574-92554358543A}"/>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149491"/>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Progress against Priorities</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3" y="961819"/>
            <a:ext cx="10631152" cy="5262979"/>
          </a:xfrm>
          <a:prstGeom prst="rect">
            <a:avLst/>
          </a:prstGeom>
          <a:noFill/>
        </p:spPr>
        <p:txBody>
          <a:bodyPr wrap="square" rtlCol="0">
            <a:spAutoFit/>
          </a:bodyPr>
          <a:lstStyle/>
          <a:p>
            <a:pPr marL="342900" indent="-342900">
              <a:buFont typeface="Arial" panose="020B0604020202020204" pitchFamily="34" charset="0"/>
              <a:buChar char="•"/>
            </a:pPr>
            <a:r>
              <a:rPr lang="en-GB" sz="2400" b="1" dirty="0">
                <a:latin typeface="Century Gothic" panose="020B0502020202020204" pitchFamily="34" charset="0"/>
              </a:rPr>
              <a:t>In 2022 the WSCP set four priority areas: Neglect; Supporting Families Enhancing Futures; SFEF; Breaking the Cycle (of intergenerational abuse and neglect and impact of multiple deprivation); Tackling Violence Against Women and Girls. The report includes a </a:t>
            </a:r>
            <a:r>
              <a:rPr lang="en-GB" sz="2400" b="1" u="sng" dirty="0">
                <a:latin typeface="Century Gothic" panose="020B0502020202020204" pitchFamily="34" charset="0"/>
                <a:hlinkClick r:id="rId3"/>
              </a:rPr>
              <a:t>review of these priority areas</a:t>
            </a:r>
            <a:endParaRPr lang="en-GB" sz="2400" b="1" dirty="0">
              <a:latin typeface="Century Gothic" panose="020B0502020202020204" pitchFamily="34" charset="0"/>
            </a:endParaRP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rPr>
              <a:t>Neglect </a:t>
            </a:r>
            <a:r>
              <a:rPr lang="en-GB" sz="2400" b="1" dirty="0">
                <a:latin typeface="Century Gothic" panose="020B0502020202020204" pitchFamily="34" charset="0"/>
              </a:rPr>
              <a:t>achievements:</a:t>
            </a:r>
          </a:p>
          <a:p>
            <a:pPr marL="342900" indent="-342900">
              <a:buFont typeface="Arial" panose="020B0604020202020204" pitchFamily="34" charset="0"/>
              <a:buChar char="•"/>
            </a:pPr>
            <a:r>
              <a:rPr lang="en-GB" sz="2400" b="1" dirty="0">
                <a:latin typeface="Century Gothic" panose="020B0502020202020204" pitchFamily="34" charset="0"/>
              </a:rPr>
              <a:t>multi-agency working group established; priorities for strategy agreed; strategy will be adults and children; neglect training introduced; focus on GCP2 tool; local case reviews inform strategy; draft strategy developed</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rPr>
              <a:t>To do</a:t>
            </a:r>
            <a:r>
              <a:rPr lang="en-GB" sz="2400" b="1" dirty="0">
                <a:latin typeface="Century Gothic" panose="020B0502020202020204" pitchFamily="34" charset="0"/>
              </a:rPr>
              <a:t>: consultation on draft strategy; publication of final strategy; development of multi-agency delivery plan; publication of outcomes framework; establishment of steering group</a:t>
            </a:r>
            <a:endParaRPr lang="en-GB" sz="3200" dirty="0">
              <a:latin typeface="Century Gothic" panose="020B0502020202020204" pitchFamily="34" charset="0"/>
            </a:endParaRPr>
          </a:p>
        </p:txBody>
      </p:sp>
    </p:spTree>
    <p:extLst>
      <p:ext uri="{BB962C8B-B14F-4D97-AF65-F5344CB8AC3E}">
        <p14:creationId xmlns:p14="http://schemas.microsoft.com/office/powerpoint/2010/main" val="1981633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5" end="5"/>
                                            </p:txEl>
                                          </p:spTgt>
                                        </p:tgtEl>
                                        <p:attrNameLst>
                                          <p:attrName>style.visibility</p:attrName>
                                        </p:attrNameLst>
                                      </p:cBhvr>
                                      <p:to>
                                        <p:strVal val="visible"/>
                                      </p:to>
                                    </p:set>
                                    <p:animEffect transition="in" filter="fade">
                                      <p:cBhvr>
                                        <p:cTn id="22"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59D8BD6-D512-3464-9369-F6EDCA965432}"/>
              </a:ext>
            </a:extLst>
          </p:cNvPr>
          <p:cNvGrpSpPr/>
          <p:nvPr/>
        </p:nvGrpSpPr>
        <p:grpSpPr>
          <a:xfrm>
            <a:off x="0" y="0"/>
            <a:ext cx="12205057" cy="6872918"/>
            <a:chOff x="0" y="0"/>
            <a:chExt cx="12205057" cy="6872918"/>
          </a:xfrm>
        </p:grpSpPr>
        <p:sp>
          <p:nvSpPr>
            <p:cNvPr id="3" name="Right Triangle 2">
              <a:extLst>
                <a:ext uri="{FF2B5EF4-FFF2-40B4-BE49-F238E27FC236}">
                  <a16:creationId xmlns:a16="http://schemas.microsoft.com/office/drawing/2014/main" id="{633ACC66-C6F3-63D2-D633-C091E3C274BE}"/>
                </a:ext>
              </a:extLst>
            </p:cNvPr>
            <p:cNvSpPr/>
            <p:nvPr/>
          </p:nvSpPr>
          <p:spPr>
            <a:xfrm flipH="1">
              <a:off x="0" y="0"/>
              <a:ext cx="12192000" cy="685984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ight Triangle 3">
              <a:extLst>
                <a:ext uri="{FF2B5EF4-FFF2-40B4-BE49-F238E27FC236}">
                  <a16:creationId xmlns:a16="http://schemas.microsoft.com/office/drawing/2014/main" id="{98A24BC2-53BF-8518-1498-1B209599BEB5}"/>
                </a:ext>
              </a:extLst>
            </p:cNvPr>
            <p:cNvSpPr/>
            <p:nvPr/>
          </p:nvSpPr>
          <p:spPr>
            <a:xfrm rot="10800000" flipH="1">
              <a:off x="13057" y="0"/>
              <a:ext cx="12192000" cy="6872918"/>
            </a:xfrm>
            <a:prstGeom prst="rtTriangle">
              <a:avLst/>
            </a:prstGeom>
            <a:solidFill>
              <a:srgbClr val="008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TextBox 8">
            <a:extLst>
              <a:ext uri="{FF2B5EF4-FFF2-40B4-BE49-F238E27FC236}">
                <a16:creationId xmlns:a16="http://schemas.microsoft.com/office/drawing/2014/main" id="{10564780-F7A0-4F0B-B87A-017B78755AEB}"/>
              </a:ext>
            </a:extLst>
          </p:cNvPr>
          <p:cNvSpPr txBox="1"/>
          <p:nvPr/>
        </p:nvSpPr>
        <p:spPr>
          <a:xfrm>
            <a:off x="824248" y="6379030"/>
            <a:ext cx="10758149" cy="338554"/>
          </a:xfrm>
          <a:prstGeom prst="rect">
            <a:avLst/>
          </a:prstGeom>
          <a:noFill/>
        </p:spPr>
        <p:txBody>
          <a:bodyPr wrap="square" rtlCol="0">
            <a:spAutoFit/>
          </a:bodyPr>
          <a:lstStyle/>
          <a:p>
            <a:r>
              <a:rPr lang="en-GB" sz="1400" dirty="0">
                <a:solidFill>
                  <a:schemeClr val="accent5">
                    <a:lumMod val="60000"/>
                    <a:lumOff val="40000"/>
                  </a:schemeClr>
                </a:solidFill>
                <a:latin typeface="Gill Sans MT" panose="020B0502020104020203" pitchFamily="34" charset="0"/>
              </a:rPr>
              <a:t>Wirral</a:t>
            </a:r>
            <a:r>
              <a:rPr lang="en-GB" sz="1400" dirty="0">
                <a:latin typeface="Gill Sans MT" panose="020B0502020104020203" pitchFamily="34" charset="0"/>
              </a:rPr>
              <a:t> </a:t>
            </a:r>
            <a:r>
              <a:rPr lang="en-GB" sz="1400" dirty="0">
                <a:solidFill>
                  <a:schemeClr val="accent5">
                    <a:lumMod val="20000"/>
                    <a:lumOff val="80000"/>
                  </a:schemeClr>
                </a:solidFill>
                <a:latin typeface="Gill Sans MT" panose="020B0502020104020203" pitchFamily="34" charset="0"/>
              </a:rPr>
              <a:t>Safeguarding</a:t>
            </a:r>
            <a:r>
              <a:rPr lang="en-GB" sz="1400" dirty="0">
                <a:latin typeface="Gill Sans MT" panose="020B0502020104020203" pitchFamily="34" charset="0"/>
              </a:rPr>
              <a:t> </a:t>
            </a:r>
            <a:r>
              <a:rPr lang="en-GB" sz="1400" dirty="0">
                <a:solidFill>
                  <a:srgbClr val="FF99FF"/>
                </a:solidFill>
                <a:latin typeface="Gill Sans MT" panose="020B0502020104020203" pitchFamily="34" charset="0"/>
              </a:rPr>
              <a:t>Children</a:t>
            </a:r>
            <a:r>
              <a:rPr lang="en-GB" sz="1400" dirty="0">
                <a:latin typeface="Gill Sans MT" panose="020B0502020104020203" pitchFamily="34" charset="0"/>
              </a:rPr>
              <a:t> </a:t>
            </a:r>
            <a:r>
              <a:rPr lang="en-GB" sz="1400" dirty="0">
                <a:solidFill>
                  <a:srgbClr val="92D050"/>
                </a:solidFill>
                <a:latin typeface="Gill Sans MT" panose="020B0502020104020203" pitchFamily="34" charset="0"/>
              </a:rPr>
              <a:t>Partnership</a:t>
            </a:r>
            <a:r>
              <a:rPr lang="en-GB" sz="1400" dirty="0">
                <a:solidFill>
                  <a:schemeClr val="bg1"/>
                </a:solidFill>
                <a:latin typeface="Gill Sans MT" panose="020B0502020104020203" pitchFamily="34" charset="0"/>
              </a:rPr>
              <a:t>            – </a:t>
            </a:r>
            <a:r>
              <a:rPr lang="en-GB" sz="1600" b="1" dirty="0">
                <a:solidFill>
                  <a:schemeClr val="bg1"/>
                </a:solidFill>
                <a:latin typeface="Gill Sans MT" panose="020B0502020104020203" pitchFamily="34" charset="0"/>
              </a:rPr>
              <a:t>Annual Report 2022 </a:t>
            </a:r>
            <a:r>
              <a:rPr lang="en-GB" sz="1400" dirty="0">
                <a:solidFill>
                  <a:schemeClr val="bg2"/>
                </a:solidFill>
                <a:latin typeface="Gill Sans MT" panose="020B0502020104020203" pitchFamily="34" charset="0"/>
              </a:rPr>
              <a:t>-           </a:t>
            </a:r>
            <a:r>
              <a:rPr lang="en-GB" sz="1400" dirty="0">
                <a:solidFill>
                  <a:schemeClr val="bg1">
                    <a:lumMod val="85000"/>
                  </a:schemeClr>
                </a:solidFill>
                <a:latin typeface="Gill Sans MT" panose="020B0502020104020203" pitchFamily="34" charset="0"/>
                <a:hlinkClick r:id="rId2">
                  <a:extLst>
                    <a:ext uri="{A12FA001-AC4F-418D-AE19-62706E023703}">
                      <ahyp:hlinkClr xmlns:ahyp="http://schemas.microsoft.com/office/drawing/2018/hyperlinkcolor" val="tx"/>
                    </a:ext>
                  </a:extLst>
                </a:hlinkClick>
              </a:rPr>
              <a:t>https://www.wirralsafeguarding.co.uk/annual-report-2022/</a:t>
            </a:r>
            <a:r>
              <a:rPr lang="en-GB" sz="1400" dirty="0">
                <a:solidFill>
                  <a:schemeClr val="bg1">
                    <a:lumMod val="85000"/>
                  </a:schemeClr>
                </a:solidFill>
                <a:latin typeface="Gill Sans MT" panose="020B0502020104020203" pitchFamily="34" charset="0"/>
              </a:rPr>
              <a:t> </a:t>
            </a:r>
          </a:p>
        </p:txBody>
      </p:sp>
      <p:sp>
        <p:nvSpPr>
          <p:cNvPr id="5" name="Rectangle 4">
            <a:extLst>
              <a:ext uri="{FF2B5EF4-FFF2-40B4-BE49-F238E27FC236}">
                <a16:creationId xmlns:a16="http://schemas.microsoft.com/office/drawing/2014/main" id="{264245DD-D2D7-7679-0E6F-16090D153882}"/>
              </a:ext>
            </a:extLst>
          </p:cNvPr>
          <p:cNvSpPr/>
          <p:nvPr/>
        </p:nvSpPr>
        <p:spPr>
          <a:xfrm>
            <a:off x="-13056" y="-13071"/>
            <a:ext cx="12231170" cy="629050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6BAAB39-8C98-400C-8C68-885392BC6D56}"/>
              </a:ext>
            </a:extLst>
          </p:cNvPr>
          <p:cNvSpPr txBox="1"/>
          <p:nvPr/>
        </p:nvSpPr>
        <p:spPr>
          <a:xfrm>
            <a:off x="596900" y="307701"/>
            <a:ext cx="10985497" cy="769441"/>
          </a:xfrm>
          <a:prstGeom prst="rect">
            <a:avLst/>
          </a:prstGeom>
          <a:noFill/>
        </p:spPr>
        <p:txBody>
          <a:bodyPr wrap="square" rtlCol="0">
            <a:spAutoFit/>
          </a:bodyPr>
          <a:lstStyle/>
          <a:p>
            <a:r>
              <a:rPr lang="en-GB" sz="4400" b="1" dirty="0">
                <a:solidFill>
                  <a:schemeClr val="accent1">
                    <a:lumMod val="50000"/>
                  </a:schemeClr>
                </a:solidFill>
                <a:latin typeface="Ink Free" panose="03080402000500000000" pitchFamily="66" charset="0"/>
              </a:rPr>
              <a:t>Progress against Priorities</a:t>
            </a:r>
          </a:p>
        </p:txBody>
      </p:sp>
      <p:sp>
        <p:nvSpPr>
          <p:cNvPr id="11" name="TextBox 10">
            <a:extLst>
              <a:ext uri="{FF2B5EF4-FFF2-40B4-BE49-F238E27FC236}">
                <a16:creationId xmlns:a16="http://schemas.microsoft.com/office/drawing/2014/main" id="{D8B14356-6FFA-4358-988B-66D9F9C7C923}"/>
              </a:ext>
            </a:extLst>
          </p:cNvPr>
          <p:cNvSpPr txBox="1"/>
          <p:nvPr/>
        </p:nvSpPr>
        <p:spPr>
          <a:xfrm>
            <a:off x="609603" y="1277441"/>
            <a:ext cx="11303006" cy="4154984"/>
          </a:xfrm>
          <a:prstGeom prst="rect">
            <a:avLst/>
          </a:prstGeom>
          <a:noFill/>
        </p:spPr>
        <p:txBody>
          <a:bodyPr wrap="square" rtlCol="0">
            <a:spAutoFit/>
          </a:bodyPr>
          <a:lstStyle/>
          <a:p>
            <a:pPr marL="342900" indent="-342900">
              <a:buFont typeface="Arial" panose="020B0604020202020204" pitchFamily="34" charset="0"/>
              <a:buChar char="•"/>
            </a:pPr>
            <a:r>
              <a:rPr lang="en-GB" sz="2400" b="1" u="sng" dirty="0">
                <a:latin typeface="Century Gothic" panose="020B0502020202020204" pitchFamily="34" charset="0"/>
              </a:rPr>
              <a:t>Supporting Families Enhancing Futures (SFEF) </a:t>
            </a:r>
            <a:r>
              <a:rPr lang="en-GB" sz="2400" b="1" dirty="0">
                <a:latin typeface="Century Gothic" panose="020B0502020202020204" pitchFamily="34" charset="0"/>
              </a:rPr>
              <a:t>achievements:</a:t>
            </a:r>
          </a:p>
          <a:p>
            <a:pPr marL="342900" indent="-342900">
              <a:buFont typeface="Arial" panose="020B0604020202020204" pitchFamily="34" charset="0"/>
              <a:buChar char="•"/>
            </a:pPr>
            <a:r>
              <a:rPr lang="en-GB" sz="2400" b="1" dirty="0">
                <a:latin typeface="Century Gothic" panose="020B0502020202020204" pitchFamily="34" charset="0"/>
              </a:rPr>
              <a:t>Independent review of SFEF completed (by Stockport Council); WSCP Executive agree model should develop as a systemic practice approach; establishment of systemic practice steering group and development of project plan; partnership agreed with Warrington Council as Sector Led Improvement Partner; introduction of multi-agency training</a:t>
            </a:r>
          </a:p>
          <a:p>
            <a:endParaRPr lang="en-GB" sz="1200" b="1" dirty="0">
              <a:latin typeface="Century Gothic" panose="020B0502020202020204" pitchFamily="34" charset="0"/>
            </a:endParaRPr>
          </a:p>
          <a:p>
            <a:pPr marL="342900" indent="-342900">
              <a:buFont typeface="Arial" panose="020B0604020202020204" pitchFamily="34" charset="0"/>
              <a:buChar char="•"/>
            </a:pPr>
            <a:r>
              <a:rPr lang="en-GB" sz="2400" b="1" u="sng" dirty="0">
                <a:latin typeface="Century Gothic" panose="020B0502020202020204" pitchFamily="34" charset="0"/>
              </a:rPr>
              <a:t>To do: </a:t>
            </a:r>
            <a:r>
              <a:rPr lang="en-GB" sz="2400" b="1" dirty="0">
                <a:latin typeface="Century Gothic" panose="020B0502020202020204" pitchFamily="34" charset="0"/>
              </a:rPr>
              <a:t>formal launch of systemic practice model in 2023; establishment of systemic practice hub; publication of resources; introduction of skills training</a:t>
            </a:r>
            <a:endParaRPr lang="en-GB" sz="1200" b="1" dirty="0">
              <a:latin typeface="Century Gothic" panose="020B0502020202020204" pitchFamily="34" charset="0"/>
            </a:endParaRPr>
          </a:p>
          <a:p>
            <a:endParaRPr lang="en-GB" sz="1200" b="1" dirty="0">
              <a:latin typeface="Century Gothic" panose="020B0502020202020204" pitchFamily="34" charset="0"/>
            </a:endParaRPr>
          </a:p>
        </p:txBody>
      </p:sp>
    </p:spTree>
    <p:extLst>
      <p:ext uri="{BB962C8B-B14F-4D97-AF65-F5344CB8AC3E}">
        <p14:creationId xmlns:p14="http://schemas.microsoft.com/office/powerpoint/2010/main" val="297192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2309</TotalTime>
  <Words>1702</Words>
  <Application>Microsoft Office PowerPoint</Application>
  <PresentationFormat>Widescreen</PresentationFormat>
  <Paragraphs>115</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Century Gothic</vt:lpstr>
      <vt:lpstr>Gill Sans MT</vt:lpstr>
      <vt:lpstr>Ink Free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Robbins, David C.</dc:creator>
  <cp:lastModifiedBy>Robbins, David C.</cp:lastModifiedBy>
  <cp:revision>34</cp:revision>
  <dcterms:created xsi:type="dcterms:W3CDTF">2022-02-21T11:16:20Z</dcterms:created>
  <dcterms:modified xsi:type="dcterms:W3CDTF">2023-03-05T14:26:07Z</dcterms:modified>
</cp:coreProperties>
</file>