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9" r:id="rId2"/>
  </p:sldMasterIdLst>
  <p:notesMasterIdLst>
    <p:notesMasterId r:id="rId24"/>
  </p:notesMasterIdLst>
  <p:sldIdLst>
    <p:sldId id="260" r:id="rId3"/>
    <p:sldId id="269" r:id="rId4"/>
    <p:sldId id="285" r:id="rId5"/>
    <p:sldId id="286" r:id="rId6"/>
    <p:sldId id="289" r:id="rId7"/>
    <p:sldId id="284" r:id="rId8"/>
    <p:sldId id="274" r:id="rId9"/>
    <p:sldId id="261" r:id="rId10"/>
    <p:sldId id="275" r:id="rId11"/>
    <p:sldId id="278" r:id="rId12"/>
    <p:sldId id="287" r:id="rId13"/>
    <p:sldId id="264" r:id="rId14"/>
    <p:sldId id="280" r:id="rId15"/>
    <p:sldId id="279" r:id="rId16"/>
    <p:sldId id="281" r:id="rId17"/>
    <p:sldId id="270" r:id="rId18"/>
    <p:sldId id="265" r:id="rId19"/>
    <p:sldId id="282" r:id="rId20"/>
    <p:sldId id="277" r:id="rId21"/>
    <p:sldId id="288" r:id="rId22"/>
    <p:sldId id="262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987" autoAdjust="0"/>
    <p:restoredTop sz="94660"/>
  </p:normalViewPr>
  <p:slideViewPr>
    <p:cSldViewPr snapToGrid="0">
      <p:cViewPr varScale="1">
        <p:scale>
          <a:sx n="67" d="100"/>
          <a:sy n="67" d="100"/>
        </p:scale>
        <p:origin x="60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695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6DDE70-5154-461C-98DC-410E24F97060}" type="datetimeFigureOut">
              <a:rPr lang="en-GB" smtClean="0"/>
              <a:t>09/11/2022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0B0AF2-F0E7-4C9B-8EA4-F2A31452F5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50391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360" y="6525344"/>
            <a:ext cx="11425269" cy="332656"/>
          </a:xfrm>
        </p:spPr>
        <p:txBody>
          <a:bodyPr/>
          <a:lstStyle/>
          <a:p>
            <a:endParaRPr lang="en-GB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64968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view horiz fl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623392" y="3645024"/>
            <a:ext cx="10959008" cy="2700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Content Placeholder 5"/>
          <p:cNvSpPr>
            <a:spLocks noGrp="1"/>
          </p:cNvSpPr>
          <p:nvPr>
            <p:ph sz="quarter" idx="14"/>
          </p:nvPr>
        </p:nvSpPr>
        <p:spPr>
          <a:xfrm>
            <a:off x="623392" y="764704"/>
            <a:ext cx="5385600" cy="2700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Content Placeholder 5"/>
          <p:cNvSpPr>
            <a:spLocks noGrp="1"/>
          </p:cNvSpPr>
          <p:nvPr>
            <p:ph sz="quarter" idx="16"/>
          </p:nvPr>
        </p:nvSpPr>
        <p:spPr>
          <a:xfrm>
            <a:off x="6192011" y="764704"/>
            <a:ext cx="5385600" cy="2700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35496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iew hori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609600" y="720000"/>
            <a:ext cx="10959008" cy="2700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Content Placeholder 5"/>
          <p:cNvSpPr>
            <a:spLocks noGrp="1"/>
          </p:cNvSpPr>
          <p:nvPr>
            <p:ph sz="quarter" idx="14"/>
          </p:nvPr>
        </p:nvSpPr>
        <p:spPr>
          <a:xfrm>
            <a:off x="609600" y="3600000"/>
            <a:ext cx="10959008" cy="2700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33705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609600" y="720000"/>
            <a:ext cx="5385600" cy="2700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Content Placeholder 5"/>
          <p:cNvSpPr>
            <a:spLocks noGrp="1"/>
          </p:cNvSpPr>
          <p:nvPr>
            <p:ph sz="quarter" idx="14"/>
          </p:nvPr>
        </p:nvSpPr>
        <p:spPr>
          <a:xfrm>
            <a:off x="609600" y="3600000"/>
            <a:ext cx="5385600" cy="2700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Content Placeholder 5"/>
          <p:cNvSpPr>
            <a:spLocks noGrp="1"/>
          </p:cNvSpPr>
          <p:nvPr>
            <p:ph sz="quarter" idx="15"/>
          </p:nvPr>
        </p:nvSpPr>
        <p:spPr>
          <a:xfrm>
            <a:off x="6196800" y="720000"/>
            <a:ext cx="5385600" cy="2700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Content Placeholder 5"/>
          <p:cNvSpPr>
            <a:spLocks noGrp="1"/>
          </p:cNvSpPr>
          <p:nvPr>
            <p:ph sz="quarter" idx="16"/>
          </p:nvPr>
        </p:nvSpPr>
        <p:spPr>
          <a:xfrm>
            <a:off x="6196800" y="3600000"/>
            <a:ext cx="5385600" cy="2700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19345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609600" y="720000"/>
            <a:ext cx="5385600" cy="5580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Content Placeholder 5"/>
          <p:cNvSpPr>
            <a:spLocks noGrp="1"/>
          </p:cNvSpPr>
          <p:nvPr>
            <p:ph sz="quarter" idx="15"/>
          </p:nvPr>
        </p:nvSpPr>
        <p:spPr>
          <a:xfrm>
            <a:off x="6196800" y="720000"/>
            <a:ext cx="5385600" cy="2700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Content Placeholder 5"/>
          <p:cNvSpPr>
            <a:spLocks noGrp="1"/>
          </p:cNvSpPr>
          <p:nvPr>
            <p:ph sz="quarter" idx="16"/>
          </p:nvPr>
        </p:nvSpPr>
        <p:spPr>
          <a:xfrm>
            <a:off x="6196800" y="3600000"/>
            <a:ext cx="5385600" cy="2700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19365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609600" y="720000"/>
            <a:ext cx="5385600" cy="5580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Content Placeholder 5"/>
          <p:cNvSpPr>
            <a:spLocks noGrp="1"/>
          </p:cNvSpPr>
          <p:nvPr>
            <p:ph sz="quarter" idx="15"/>
          </p:nvPr>
        </p:nvSpPr>
        <p:spPr>
          <a:xfrm>
            <a:off x="6196800" y="720000"/>
            <a:ext cx="5385600" cy="5580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21982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85C3FD4A-0BF7-4A32-9D6A-0B989F722874}" type="slidenum">
              <a:rPr lang="en-GB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91749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31926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64304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73292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360" y="6525344"/>
            <a:ext cx="11425269" cy="332656"/>
          </a:xfrm>
        </p:spPr>
        <p:txBody>
          <a:bodyPr/>
          <a:lstStyle/>
          <a:p>
            <a:endParaRPr lang="en-GB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1942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061221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38941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692697"/>
            <a:ext cx="10972800" cy="554461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96044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93978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054591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8183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23750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39900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view hori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609600" y="720000"/>
            <a:ext cx="10959008" cy="2700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Content Placeholder 5"/>
          <p:cNvSpPr>
            <a:spLocks noGrp="1"/>
          </p:cNvSpPr>
          <p:nvPr>
            <p:ph sz="quarter" idx="14"/>
          </p:nvPr>
        </p:nvSpPr>
        <p:spPr>
          <a:xfrm>
            <a:off x="609600" y="3600000"/>
            <a:ext cx="5385600" cy="2700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Content Placeholder 5"/>
          <p:cNvSpPr>
            <a:spLocks noGrp="1"/>
          </p:cNvSpPr>
          <p:nvPr>
            <p:ph sz="quarter" idx="16"/>
          </p:nvPr>
        </p:nvSpPr>
        <p:spPr>
          <a:xfrm>
            <a:off x="6196800" y="3600000"/>
            <a:ext cx="5385600" cy="2700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27736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view horiz fl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623392" y="3645024"/>
            <a:ext cx="10959008" cy="2700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Content Placeholder 5"/>
          <p:cNvSpPr>
            <a:spLocks noGrp="1"/>
          </p:cNvSpPr>
          <p:nvPr>
            <p:ph sz="quarter" idx="14"/>
          </p:nvPr>
        </p:nvSpPr>
        <p:spPr>
          <a:xfrm>
            <a:off x="623392" y="764704"/>
            <a:ext cx="5385600" cy="2700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Content Placeholder 5"/>
          <p:cNvSpPr>
            <a:spLocks noGrp="1"/>
          </p:cNvSpPr>
          <p:nvPr>
            <p:ph sz="quarter" idx="16"/>
          </p:nvPr>
        </p:nvSpPr>
        <p:spPr>
          <a:xfrm>
            <a:off x="6192011" y="764704"/>
            <a:ext cx="5385600" cy="2700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842665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iew hori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609600" y="720000"/>
            <a:ext cx="10959008" cy="2700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Content Placeholder 5"/>
          <p:cNvSpPr>
            <a:spLocks noGrp="1"/>
          </p:cNvSpPr>
          <p:nvPr>
            <p:ph sz="quarter" idx="14"/>
          </p:nvPr>
        </p:nvSpPr>
        <p:spPr>
          <a:xfrm>
            <a:off x="609600" y="3600000"/>
            <a:ext cx="10959008" cy="2700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3213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692697"/>
            <a:ext cx="10972800" cy="554461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073709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609600" y="720000"/>
            <a:ext cx="5385600" cy="2700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Content Placeholder 5"/>
          <p:cNvSpPr>
            <a:spLocks noGrp="1"/>
          </p:cNvSpPr>
          <p:nvPr>
            <p:ph sz="quarter" idx="14"/>
          </p:nvPr>
        </p:nvSpPr>
        <p:spPr>
          <a:xfrm>
            <a:off x="609600" y="3600000"/>
            <a:ext cx="5385600" cy="2700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Content Placeholder 5"/>
          <p:cNvSpPr>
            <a:spLocks noGrp="1"/>
          </p:cNvSpPr>
          <p:nvPr>
            <p:ph sz="quarter" idx="15"/>
          </p:nvPr>
        </p:nvSpPr>
        <p:spPr>
          <a:xfrm>
            <a:off x="6196800" y="720000"/>
            <a:ext cx="5385600" cy="2700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Content Placeholder 5"/>
          <p:cNvSpPr>
            <a:spLocks noGrp="1"/>
          </p:cNvSpPr>
          <p:nvPr>
            <p:ph sz="quarter" idx="16"/>
          </p:nvPr>
        </p:nvSpPr>
        <p:spPr>
          <a:xfrm>
            <a:off x="6196800" y="3600000"/>
            <a:ext cx="5385600" cy="2700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662762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609600" y="720000"/>
            <a:ext cx="5385600" cy="5580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Content Placeholder 5"/>
          <p:cNvSpPr>
            <a:spLocks noGrp="1"/>
          </p:cNvSpPr>
          <p:nvPr>
            <p:ph sz="quarter" idx="15"/>
          </p:nvPr>
        </p:nvSpPr>
        <p:spPr>
          <a:xfrm>
            <a:off x="6196800" y="720000"/>
            <a:ext cx="5385600" cy="2700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Content Placeholder 5"/>
          <p:cNvSpPr>
            <a:spLocks noGrp="1"/>
          </p:cNvSpPr>
          <p:nvPr>
            <p:ph sz="quarter" idx="16"/>
          </p:nvPr>
        </p:nvSpPr>
        <p:spPr>
          <a:xfrm>
            <a:off x="6196800" y="3600000"/>
            <a:ext cx="5385600" cy="2700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729857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609600" y="720000"/>
            <a:ext cx="5385600" cy="5580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Content Placeholder 5"/>
          <p:cNvSpPr>
            <a:spLocks noGrp="1"/>
          </p:cNvSpPr>
          <p:nvPr>
            <p:ph sz="quarter" idx="15"/>
          </p:nvPr>
        </p:nvSpPr>
        <p:spPr>
          <a:xfrm>
            <a:off x="6196800" y="720000"/>
            <a:ext cx="5385600" cy="5580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147391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85C3FD4A-0BF7-4A32-9D6A-0B989F722874}" type="slidenum">
              <a:rPr lang="en-GB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00387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74009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658511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6957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6173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41322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1358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85508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821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view hori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609600" y="720000"/>
            <a:ext cx="10959008" cy="2700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Content Placeholder 5"/>
          <p:cNvSpPr>
            <a:spLocks noGrp="1"/>
          </p:cNvSpPr>
          <p:nvPr>
            <p:ph sz="quarter" idx="14"/>
          </p:nvPr>
        </p:nvSpPr>
        <p:spPr>
          <a:xfrm>
            <a:off x="609600" y="3600000"/>
            <a:ext cx="5385600" cy="2700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Content Placeholder 5"/>
          <p:cNvSpPr>
            <a:spLocks noGrp="1"/>
          </p:cNvSpPr>
          <p:nvPr>
            <p:ph sz="quarter" idx="16"/>
          </p:nvPr>
        </p:nvSpPr>
        <p:spPr>
          <a:xfrm>
            <a:off x="6196800" y="3600000"/>
            <a:ext cx="5385600" cy="2700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6258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jpe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slideLayout" Target="../slideLayouts/slideLayout31.xml"/><Relationship Id="rId1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21.xml"/><Relationship Id="rId21" Type="http://schemas.openxmlformats.org/officeDocument/2006/relationships/image" Target="../media/image2.jpeg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17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0.xml"/><Relationship Id="rId16" Type="http://schemas.openxmlformats.org/officeDocument/2006/relationships/slideLayout" Target="../slideLayouts/slideLayout34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28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25344"/>
            <a:ext cx="12192000" cy="332656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1371" y="6525344"/>
            <a:ext cx="11233248" cy="3326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bg1"/>
                </a:solidFill>
              </a:defRPr>
            </a:lvl1pPr>
          </a:lstStyle>
          <a:p>
            <a:endParaRPr lang="en-GB" dirty="0">
              <a:solidFill>
                <a:prstClr val="white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26064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40" y="0"/>
            <a:ext cx="2304256" cy="555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5959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25344"/>
            <a:ext cx="12192000" cy="332656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1371" y="6525344"/>
            <a:ext cx="11233248" cy="3326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bg1"/>
                </a:solidFill>
              </a:defRPr>
            </a:lvl1pPr>
          </a:lstStyle>
          <a:p>
            <a:endParaRPr lang="en-GB" dirty="0">
              <a:solidFill>
                <a:prstClr val="white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26064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40" y="0"/>
            <a:ext cx="2304256" cy="555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427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  <p:sldLayoutId id="2147483691" r:id="rId12"/>
    <p:sldLayoutId id="2147483692" r:id="rId13"/>
    <p:sldLayoutId id="2147483693" r:id="rId14"/>
    <p:sldLayoutId id="2147483694" r:id="rId15"/>
    <p:sldLayoutId id="2147483695" r:id="rId16"/>
    <p:sldLayoutId id="2147483696" r:id="rId17"/>
    <p:sldLayoutId id="2147483697" r:id="rId18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Systemic Practice</a:t>
            </a: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Day 4 </a:t>
            </a:r>
          </a:p>
          <a:p>
            <a:r>
              <a:rPr lang="en-GB" dirty="0"/>
              <a:t>Poppy Frost</a:t>
            </a:r>
            <a:r>
              <a:rPr lang="en-GB"/>
              <a:t>, Amanda </a:t>
            </a:r>
            <a:r>
              <a:rPr lang="en-GB" dirty="0"/>
              <a:t>Coyne, Alex Woods, Sarah Bolton and Emily Hardy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93364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Thinking about a family you are working, map the factors affecting change. </a:t>
            </a:r>
          </a:p>
          <a:p>
            <a:r>
              <a:rPr lang="en-GB" dirty="0"/>
              <a:t>Include discussions linked to first and second order change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77745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white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0669" y="1241656"/>
            <a:ext cx="5808282" cy="3914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55795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19536" y="1772817"/>
            <a:ext cx="8229600" cy="4525963"/>
          </a:xfrm>
        </p:spPr>
        <p:txBody>
          <a:bodyPr>
            <a:normAutofit/>
          </a:bodyPr>
          <a:lstStyle/>
          <a:p>
            <a:r>
              <a:rPr lang="en-GB" sz="2600" b="1" dirty="0"/>
              <a:t>RISK </a:t>
            </a:r>
            <a:r>
              <a:rPr lang="en-GB" sz="2600" dirty="0"/>
              <a:t>is not something that is occurring now</a:t>
            </a:r>
          </a:p>
          <a:p>
            <a:pPr>
              <a:buNone/>
            </a:pPr>
            <a:r>
              <a:rPr lang="en-GB" sz="2600" dirty="0"/>
              <a:t>    It is the prediction of undesirable or harmful behaviour which may occur in the future</a:t>
            </a:r>
          </a:p>
          <a:p>
            <a:endParaRPr lang="en-GB" sz="2600" dirty="0"/>
          </a:p>
          <a:p>
            <a:r>
              <a:rPr lang="en-GB" sz="2600" b="1" dirty="0"/>
              <a:t>ACTUAL HARM </a:t>
            </a:r>
            <a:r>
              <a:rPr lang="en-GB" sz="2600" dirty="0"/>
              <a:t>is the term we use when we are talking about current or past dangerous or detrimental behaviour</a:t>
            </a:r>
          </a:p>
          <a:p>
            <a:endParaRPr lang="en-GB" sz="2600" dirty="0"/>
          </a:p>
          <a:p>
            <a:r>
              <a:rPr lang="en-GB" sz="2600" dirty="0"/>
              <a:t>A clear risk assessment will separate what has been actual harm from what is a potential risk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59896" y="548680"/>
            <a:ext cx="1382552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290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02656" y="1600200"/>
            <a:ext cx="6586688" cy="4525963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4374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What factors might influence our decision making? 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32632" y="1600200"/>
            <a:ext cx="9126735" cy="4525963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20928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Social defences against anxiety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•Task-centred care rather than person centred</a:t>
            </a:r>
          </a:p>
          <a:p>
            <a:pPr marL="0" indent="0">
              <a:buNone/>
            </a:pPr>
            <a:r>
              <a:rPr lang="en-GB" dirty="0"/>
              <a:t>•Depersonalisation and categorisation of patients </a:t>
            </a:r>
          </a:p>
          <a:p>
            <a:pPr marL="0" indent="0">
              <a:buNone/>
            </a:pPr>
            <a:r>
              <a:rPr lang="en-GB" dirty="0"/>
              <a:t>•Detachment and denial of feelings </a:t>
            </a:r>
          </a:p>
          <a:p>
            <a:pPr marL="0" indent="0">
              <a:buNone/>
            </a:pPr>
            <a:r>
              <a:rPr lang="en-GB" dirty="0"/>
              <a:t>•Focus on ritual performance of tasks</a:t>
            </a:r>
          </a:p>
          <a:p>
            <a:pPr marL="0" indent="0">
              <a:buNone/>
            </a:pPr>
            <a:r>
              <a:rPr lang="en-GB" dirty="0"/>
              <a:t>•Reducing the weight of responsibility with checks and counterchecks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50366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Safe uncertainty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Helvetica Light (Body)"/>
              </a:rPr>
              <a:t>Complete certainty is an illusion.  Certainty and safety can be confused as the same thing.</a:t>
            </a:r>
          </a:p>
          <a:p>
            <a:r>
              <a:rPr lang="en-GB" dirty="0">
                <a:latin typeface="Helvetica Light (Body)"/>
              </a:rPr>
              <a:t>If we can better understand how a family functions, we have a better chance to manage our feelings and position of uncertainty.</a:t>
            </a:r>
          </a:p>
          <a:p>
            <a:r>
              <a:rPr lang="en-GB" dirty="0">
                <a:latin typeface="Helvetica Light (Body)"/>
              </a:rPr>
              <a:t>Risk can be lowered through a developed relationship in which we can attend to difficult issues 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00234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4256" y="836712"/>
            <a:ext cx="10877496" cy="5616624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GB" sz="2600" b="1" u="sng" dirty="0">
                <a:latin typeface="Helvetica Light (Body)"/>
              </a:rPr>
              <a:t>Safe Uncertainty </a:t>
            </a:r>
          </a:p>
          <a:p>
            <a:endParaRPr lang="en-GB" sz="2400" dirty="0">
              <a:latin typeface="Helvetica Light (Body)"/>
            </a:endParaRPr>
          </a:p>
          <a:p>
            <a:endParaRPr lang="en-GB" sz="2400" dirty="0">
              <a:latin typeface="Helvetica Light (Body)"/>
            </a:endParaRPr>
          </a:p>
          <a:p>
            <a:r>
              <a:rPr lang="en-GB" sz="2400" dirty="0">
                <a:latin typeface="Helvetica Light (Body)"/>
              </a:rPr>
              <a:t>This is a key concept in the systemic practice, which helps us conceptualise and think about risk.</a:t>
            </a:r>
          </a:p>
          <a:p>
            <a:pPr marL="0" indent="0">
              <a:buNone/>
            </a:pPr>
            <a:endParaRPr lang="en-GB" sz="3000" dirty="0"/>
          </a:p>
          <a:p>
            <a:r>
              <a:rPr lang="en-GB" sz="3000" dirty="0"/>
              <a:t>It is important to acknowledge that risks cannot necessarily be eliminated, but they can be managed and reduced</a:t>
            </a:r>
          </a:p>
          <a:p>
            <a:endParaRPr lang="en-GB" sz="3000" dirty="0"/>
          </a:p>
          <a:p>
            <a:r>
              <a:rPr lang="en-GB" sz="3000" dirty="0"/>
              <a:t>Risk management should therefore be understood as risk reduction, with no situation considered entirely risk free</a:t>
            </a:r>
          </a:p>
          <a:p>
            <a:endParaRPr lang="en-GB" sz="3000" dirty="0"/>
          </a:p>
          <a:p>
            <a:r>
              <a:rPr lang="en-GB" sz="3000" dirty="0"/>
              <a:t>Risk assessment matrices and check lists can be helpful in guiding understanding but they cannot be absolutely relied upon to provide definitive answers</a:t>
            </a:r>
          </a:p>
          <a:p>
            <a:endParaRPr lang="en-GB" sz="3000" dirty="0"/>
          </a:p>
          <a:p>
            <a:r>
              <a:rPr lang="en-GB" sz="3000" dirty="0"/>
              <a:t>Risk exists on a continuum rather than being a specific score on a checklist or matrix</a:t>
            </a:r>
          </a:p>
          <a:p>
            <a:endParaRPr lang="en-GB" sz="3000" dirty="0"/>
          </a:p>
          <a:p>
            <a:r>
              <a:rPr lang="en-GB" sz="3000" dirty="0"/>
              <a:t>Risk changes over time (be dynamic) dependent on a wide range of different factors</a:t>
            </a:r>
          </a:p>
          <a:p>
            <a:endParaRPr lang="en-GB" sz="3000" dirty="0"/>
          </a:p>
          <a:p>
            <a:endParaRPr lang="en-GB" sz="30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4303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3312" y="384354"/>
            <a:ext cx="8503920" cy="6237746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35333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In your groups think about a family you are working with or have worked with and map it on the quadrant.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1076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What will we be covering?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Domains of production</a:t>
            </a:r>
          </a:p>
          <a:p>
            <a:pPr marL="0" indent="0">
              <a:buNone/>
            </a:pPr>
            <a:r>
              <a:rPr lang="en-GB" dirty="0"/>
              <a:t>Safe uncertainty</a:t>
            </a:r>
          </a:p>
          <a:p>
            <a:pPr marL="0" indent="0">
              <a:buNone/>
            </a:pPr>
            <a:r>
              <a:rPr lang="en-GB" dirty="0"/>
              <a:t>First and second order change </a:t>
            </a:r>
          </a:p>
          <a:p>
            <a:pPr marL="0" indent="0">
              <a:buNone/>
            </a:pPr>
            <a:r>
              <a:rPr lang="en-GB" dirty="0"/>
              <a:t>Reflecting teams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54956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white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4750" y="1643062"/>
            <a:ext cx="4762500" cy="3571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706417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542069"/>
            <a:ext cx="10972800" cy="5584095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Group reflective conversation </a:t>
            </a:r>
          </a:p>
          <a:p>
            <a:pPr marL="514350" indent="-514350">
              <a:buAutoNum type="arabicPeriod"/>
            </a:pPr>
            <a:r>
              <a:rPr lang="en-GB" dirty="0"/>
              <a:t>Case presentation  (case history, genogram) (10-15mins) </a:t>
            </a:r>
          </a:p>
          <a:p>
            <a:pPr marL="514350" indent="-514350">
              <a:buAutoNum type="arabicPeriod"/>
            </a:pPr>
            <a:r>
              <a:rPr lang="en-GB" dirty="0"/>
              <a:t>Dilemma presented. (5 mins) </a:t>
            </a:r>
          </a:p>
          <a:p>
            <a:pPr marL="514350" indent="-514350">
              <a:buAutoNum type="arabicPeriod"/>
            </a:pPr>
            <a:r>
              <a:rPr lang="en-GB" dirty="0"/>
              <a:t>The group asking clarifying questions  (lineal) (5 mins)</a:t>
            </a:r>
          </a:p>
          <a:p>
            <a:pPr marL="514350" indent="-514350">
              <a:buAutoNum type="arabicPeriod"/>
            </a:pPr>
            <a:r>
              <a:rPr lang="en-GB" dirty="0"/>
              <a:t>The group explore multiple ideas about what may be influencing the current situation, what do we think may influence change? (think about questioning styles, SGs, single stories, patterns)   (15 mins) </a:t>
            </a:r>
          </a:p>
          <a:p>
            <a:pPr marL="514350" indent="-514350">
              <a:buAutoNum type="arabicPeriod"/>
            </a:pPr>
            <a:r>
              <a:rPr lang="en-GB" dirty="0"/>
              <a:t>Presenter shares what resonated most with them.  (10mins) </a:t>
            </a:r>
          </a:p>
          <a:p>
            <a:pPr marL="514350" indent="-514350">
              <a:buAutoNum type="arabicPeriod"/>
            </a:pPr>
            <a:r>
              <a:rPr lang="en-GB" dirty="0"/>
              <a:t>Next </a:t>
            </a:r>
            <a:r>
              <a:rPr lang="en-GB"/>
              <a:t>steps (5 mins)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92070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0999" y="728726"/>
            <a:ext cx="8099025" cy="5545138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31282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362713" y="1233043"/>
            <a:ext cx="3715511" cy="4941675"/>
          </a:xfrm>
        </p:spPr>
        <p:txBody>
          <a:bodyPr>
            <a:normAutofit fontScale="92500"/>
          </a:bodyPr>
          <a:lstStyle/>
          <a:p>
            <a:endParaRPr lang="en-GB" dirty="0"/>
          </a:p>
          <a:p>
            <a:r>
              <a:rPr lang="en-GB" dirty="0"/>
              <a:t>We behave as if there is one objective reality (‘Universe) </a:t>
            </a:r>
          </a:p>
          <a:p>
            <a:r>
              <a:rPr lang="en-GB" dirty="0"/>
              <a:t>Clear set of policies, protocols and procedures </a:t>
            </a:r>
          </a:p>
          <a:p>
            <a:r>
              <a:rPr lang="en-GB" dirty="0"/>
              <a:t>Judgements can be made </a:t>
            </a:r>
          </a:p>
          <a:p>
            <a:r>
              <a:rPr lang="en-GB" dirty="0"/>
              <a:t>Consent is not always necessary (CP enquiries and plans, care orders, </a:t>
            </a:r>
            <a:r>
              <a:rPr lang="en-GB" dirty="0" err="1"/>
              <a:t>etc</a:t>
            </a:r>
            <a:r>
              <a:rPr lang="en-GB" dirty="0"/>
              <a:t>) </a:t>
            </a:r>
          </a:p>
          <a:p>
            <a:r>
              <a:rPr lang="en-GB" dirty="0"/>
              <a:t>Issues of safety and risk and dealt with in this domain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>
          <a:xfrm>
            <a:off x="4721184" y="593281"/>
            <a:ext cx="3316393" cy="639762"/>
          </a:xfrm>
        </p:spPr>
        <p:txBody>
          <a:bodyPr/>
          <a:lstStyle/>
          <a:p>
            <a:r>
              <a:rPr lang="en-GB" dirty="0"/>
              <a:t>Explanation – the Why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white"/>
              </a:solidFill>
            </a:endParaRPr>
          </a:p>
        </p:txBody>
      </p:sp>
      <p:sp>
        <p:nvSpPr>
          <p:cNvPr id="10" name="Title 4"/>
          <p:cNvSpPr>
            <a:spLocks noGrp="1"/>
          </p:cNvSpPr>
          <p:nvPr>
            <p:ph sz="quarter" idx="4"/>
          </p:nvPr>
        </p:nvSpPr>
        <p:spPr>
          <a:xfrm>
            <a:off x="4544569" y="1233042"/>
            <a:ext cx="3493008" cy="5158613"/>
          </a:xfrm>
        </p:spPr>
        <p:txBody>
          <a:bodyPr>
            <a:normAutofit fontScale="92500" lnSpcReduction="20000"/>
          </a:bodyPr>
          <a:lstStyle/>
          <a:p>
            <a:endParaRPr lang="en-GB" dirty="0"/>
          </a:p>
          <a:p>
            <a:r>
              <a:rPr lang="en-GB" dirty="0"/>
              <a:t>View of reality as ‘Multiverse’ (multiple different perspectives and realities)</a:t>
            </a:r>
          </a:p>
          <a:p>
            <a:r>
              <a:rPr lang="en-GB" dirty="0"/>
              <a:t>Different explanations, though not necessarily all equally useful </a:t>
            </a:r>
          </a:p>
          <a:p>
            <a:r>
              <a:rPr lang="en-GB" dirty="0"/>
              <a:t>Curiosity is about pattern and ‘fit’ </a:t>
            </a:r>
          </a:p>
          <a:p>
            <a:r>
              <a:rPr lang="en-GB" dirty="0"/>
              <a:t>Hypothesising and reflection </a:t>
            </a:r>
          </a:p>
          <a:p>
            <a:r>
              <a:rPr lang="en-GB" dirty="0"/>
              <a:t>Requests for help are made sense of in this domain</a:t>
            </a:r>
          </a:p>
          <a:p>
            <a:r>
              <a:rPr lang="en-GB" dirty="0"/>
              <a:t>Move to working with </a:t>
            </a:r>
          </a:p>
          <a:p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idx="1"/>
          </p:nvPr>
        </p:nvSpPr>
        <p:spPr>
          <a:xfrm>
            <a:off x="431371" y="593281"/>
            <a:ext cx="4113197" cy="639762"/>
          </a:xfrm>
        </p:spPr>
        <p:txBody>
          <a:bodyPr/>
          <a:lstStyle/>
          <a:p>
            <a:r>
              <a:rPr lang="en-GB" dirty="0"/>
              <a:t>Production – the What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577072" y="771377"/>
            <a:ext cx="2944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Aesthetics – the How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595360" y="1728216"/>
            <a:ext cx="339242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r>
              <a:rPr lang="en-GB" dirty="0"/>
              <a:t>Our values and ethics about the way we work –how we pay attention to how we do what we do</a:t>
            </a:r>
          </a:p>
          <a:p>
            <a:r>
              <a:rPr lang="en-GB" dirty="0"/>
              <a:t>•How we do our relationships with others –use of self </a:t>
            </a:r>
          </a:p>
          <a:p>
            <a:r>
              <a:rPr lang="en-GB" dirty="0"/>
              <a:t>•Attending to power, discrimination and oppression in our relationships with families (self-reflexivity, anti-oppressive practice ) </a:t>
            </a:r>
          </a:p>
          <a:p>
            <a:r>
              <a:rPr lang="en-GB" dirty="0"/>
              <a:t>•How we move between production and explanation domains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05046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Think about a dilemma you have previously or currently face, which domain were you situated in?  What might have been impacting on this? 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53316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97488" y="777240"/>
            <a:ext cx="9591264" cy="5805239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3366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First and second order change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GB" b="1" dirty="0"/>
              <a:t>Extrinsic driver </a:t>
            </a:r>
            <a:r>
              <a:rPr lang="en-GB" dirty="0"/>
              <a:t>– external imperative to achieve compliance as evidence of change(systems conditions – rigour)</a:t>
            </a:r>
          </a:p>
          <a:p>
            <a:r>
              <a:rPr lang="en-GB" b="1" dirty="0"/>
              <a:t>Intrinsic driver </a:t>
            </a:r>
            <a:r>
              <a:rPr lang="en-GB" dirty="0"/>
              <a:t>– internal vision to create better social worlds for children, families and communities (creativity – imagination)</a:t>
            </a:r>
          </a:p>
          <a:p>
            <a:r>
              <a:rPr lang="en-GB" dirty="0"/>
              <a:t>These are not mutually exclusive. They are </a:t>
            </a:r>
            <a:r>
              <a:rPr lang="en-GB" b="1" dirty="0"/>
              <a:t>co-dependent</a:t>
            </a:r>
            <a:r>
              <a:rPr lang="en-GB" dirty="0"/>
              <a:t>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/>
              <a:t>First order change – changes happen at the level of </a:t>
            </a:r>
            <a:r>
              <a:rPr lang="en-US" b="1" dirty="0" err="1"/>
              <a:t>behaviour</a:t>
            </a:r>
            <a:r>
              <a:rPr lang="en-US" b="1" dirty="0"/>
              <a:t> – people do something differently</a:t>
            </a:r>
          </a:p>
          <a:p>
            <a:r>
              <a:rPr lang="en-US" b="1" dirty="0"/>
              <a:t>Second order change – changes happen at the levels of relationship and identity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83990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Activity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In small groups discuss a time when you have either made a change or failed to make a change?   What were the intrinsic and extrinsic change drivers?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57387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Factors that affect change  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355595" y="1718365"/>
            <a:ext cx="5384800" cy="4245829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white"/>
              </a:solidFill>
            </a:endParaRPr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8034660" y="4032135"/>
            <a:ext cx="3836113" cy="94947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649" y="1247671"/>
            <a:ext cx="4108596" cy="94138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43727" y="1210912"/>
            <a:ext cx="4548273" cy="1014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648" y="4195864"/>
            <a:ext cx="3983987" cy="79227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92131" y="5793591"/>
            <a:ext cx="4407737" cy="731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92579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10900</TotalTime>
  <Words>763</Words>
  <Application>Microsoft Office PowerPoint</Application>
  <PresentationFormat>Widescreen</PresentationFormat>
  <Paragraphs>82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Calibri</vt:lpstr>
      <vt:lpstr>Helvetica Light (Body)</vt:lpstr>
      <vt:lpstr>1_Office Theme</vt:lpstr>
      <vt:lpstr>2_Office Theme</vt:lpstr>
      <vt:lpstr>Systemic Practice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First and second order change </vt:lpstr>
      <vt:lpstr>Activity </vt:lpstr>
      <vt:lpstr>Factors that affect change  </vt:lpstr>
      <vt:lpstr>PowerPoint Presentation</vt:lpstr>
      <vt:lpstr>PowerPoint Presentation</vt:lpstr>
      <vt:lpstr>PowerPoint Presentation</vt:lpstr>
      <vt:lpstr>PowerPoint Presentation</vt:lpstr>
      <vt:lpstr>What factors might influence our decision making? </vt:lpstr>
      <vt:lpstr>Social defences against anxiety </vt:lpstr>
      <vt:lpstr>Safe uncertainty 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Woods, Alexandra</dc:creator>
  <cp:lastModifiedBy>Baker, Briony</cp:lastModifiedBy>
  <cp:revision>38</cp:revision>
  <dcterms:created xsi:type="dcterms:W3CDTF">2020-12-08T16:15:13Z</dcterms:created>
  <dcterms:modified xsi:type="dcterms:W3CDTF">2022-11-09T11:01:57Z</dcterms:modified>
</cp:coreProperties>
</file>