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409" r:id="rId2"/>
    <p:sldId id="394" r:id="rId3"/>
    <p:sldId id="457" r:id="rId4"/>
    <p:sldId id="476" r:id="rId5"/>
    <p:sldId id="477" r:id="rId6"/>
    <p:sldId id="470" r:id="rId7"/>
    <p:sldId id="478" r:id="rId8"/>
    <p:sldId id="479" r:id="rId9"/>
    <p:sldId id="388" r:id="rId10"/>
    <p:sldId id="389" r:id="rId11"/>
    <p:sldId id="489" r:id="rId12"/>
    <p:sldId id="481" r:id="rId13"/>
    <p:sldId id="462" r:id="rId14"/>
    <p:sldId id="463" r:id="rId15"/>
    <p:sldId id="482" r:id="rId16"/>
    <p:sldId id="473" r:id="rId17"/>
    <p:sldId id="490" r:id="rId18"/>
    <p:sldId id="464" r:id="rId19"/>
    <p:sldId id="483" r:id="rId20"/>
    <p:sldId id="432" r:id="rId21"/>
    <p:sldId id="453" r:id="rId22"/>
    <p:sldId id="465" r:id="rId23"/>
    <p:sldId id="438" r:id="rId24"/>
    <p:sldId id="433" r:id="rId25"/>
    <p:sldId id="436" r:id="rId26"/>
    <p:sldId id="434" r:id="rId27"/>
    <p:sldId id="439" r:id="rId28"/>
    <p:sldId id="469" r:id="rId29"/>
    <p:sldId id="484" r:id="rId30"/>
    <p:sldId id="444" r:id="rId31"/>
    <p:sldId id="485" r:id="rId32"/>
    <p:sldId id="392" r:id="rId33"/>
    <p:sldId id="446" r:id="rId34"/>
    <p:sldId id="447" r:id="rId35"/>
    <p:sldId id="448" r:id="rId36"/>
    <p:sldId id="449" r:id="rId37"/>
    <p:sldId id="491" r:id="rId38"/>
    <p:sldId id="488" r:id="rId39"/>
    <p:sldId id="467" r:id="rId40"/>
    <p:sldId id="468" r:id="rId41"/>
    <p:sldId id="454" r:id="rId42"/>
    <p:sldId id="458" r:id="rId43"/>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3406" autoAdjust="0"/>
    <p:restoredTop sz="79718" autoAdjust="0"/>
  </p:normalViewPr>
  <p:slideViewPr>
    <p:cSldViewPr snapToGrid="0">
      <p:cViewPr varScale="1">
        <p:scale>
          <a:sx n="53" d="100"/>
          <a:sy n="53" d="100"/>
        </p:scale>
        <p:origin x="856" y="44"/>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28D1C990-C956-4525-ABDD-AA7F29687E0C}" type="datetimeFigureOut">
              <a:rPr lang="en-GB" smtClean="0"/>
              <a:t>09/11/2022</a:t>
            </a:fld>
            <a:endParaRPr lang="en-GB"/>
          </a:p>
        </p:txBody>
      </p:sp>
      <p:sp>
        <p:nvSpPr>
          <p:cNvPr id="4" name="Footer Placeholder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01FE3ABD-F89F-4019-8351-2327A66B45EC}" type="slidenum">
              <a:rPr lang="en-GB" smtClean="0"/>
              <a:t>‹#›</a:t>
            </a:fld>
            <a:endParaRPr lang="en-GB"/>
          </a:p>
        </p:txBody>
      </p:sp>
    </p:spTree>
    <p:extLst>
      <p:ext uri="{BB962C8B-B14F-4D97-AF65-F5344CB8AC3E}">
        <p14:creationId xmlns:p14="http://schemas.microsoft.com/office/powerpoint/2010/main" val="20921685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6737" y="0"/>
            <a:ext cx="2950475" cy="498773"/>
          </a:xfrm>
          <a:prstGeom prst="rect">
            <a:avLst/>
          </a:prstGeom>
        </p:spPr>
        <p:txBody>
          <a:bodyPr vert="horz" lIns="91440" tIns="45720" rIns="91440" bIns="45720" rtlCol="0"/>
          <a:lstStyle>
            <a:lvl1pPr algn="r">
              <a:defRPr sz="1200"/>
            </a:lvl1pPr>
          </a:lstStyle>
          <a:p>
            <a:fld id="{497C6A1D-A348-4674-A5A7-CC7196687721}" type="datetimeFigureOut">
              <a:rPr lang="en-GB" smtClean="0"/>
              <a:t>09/11/2022</a:t>
            </a:fld>
            <a:endParaRPr lang="en-GB"/>
          </a:p>
        </p:txBody>
      </p:sp>
      <p:sp>
        <p:nvSpPr>
          <p:cNvPr id="4" name="Slide Image Placeholder 3"/>
          <p:cNvSpPr>
            <a:spLocks noGrp="1" noRot="1" noChangeAspect="1"/>
          </p:cNvSpPr>
          <p:nvPr>
            <p:ph type="sldImg" idx="2"/>
          </p:nvPr>
        </p:nvSpPr>
        <p:spPr>
          <a:xfrm>
            <a:off x="423863" y="1243013"/>
            <a:ext cx="5961062" cy="33543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879" y="4784070"/>
            <a:ext cx="5447030" cy="3914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2154"/>
            <a:ext cx="2950475" cy="49877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6737" y="9442154"/>
            <a:ext cx="2950475" cy="498772"/>
          </a:xfrm>
          <a:prstGeom prst="rect">
            <a:avLst/>
          </a:prstGeom>
        </p:spPr>
        <p:txBody>
          <a:bodyPr vert="horz" lIns="91440" tIns="45720" rIns="91440" bIns="45720" rtlCol="0" anchor="b"/>
          <a:lstStyle>
            <a:lvl1pPr algn="r">
              <a:defRPr sz="1200"/>
            </a:lvl1pPr>
          </a:lstStyle>
          <a:p>
            <a:fld id="{605260D2-EBAD-45C3-B8AB-5EC7EB9A41FC}" type="slidenum">
              <a:rPr lang="en-GB" smtClean="0"/>
              <a:t>‹#›</a:t>
            </a:fld>
            <a:endParaRPr lang="en-GB"/>
          </a:p>
        </p:txBody>
      </p:sp>
    </p:spTree>
    <p:extLst>
      <p:ext uri="{BB962C8B-B14F-4D97-AF65-F5344CB8AC3E}">
        <p14:creationId xmlns:p14="http://schemas.microsoft.com/office/powerpoint/2010/main" val="1349146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a:t>
            </a:fld>
            <a:endParaRPr lang="en-GB"/>
          </a:p>
        </p:txBody>
      </p:sp>
    </p:spTree>
    <p:extLst>
      <p:ext uri="{BB962C8B-B14F-4D97-AF65-F5344CB8AC3E}">
        <p14:creationId xmlns:p14="http://schemas.microsoft.com/office/powerpoint/2010/main" val="1431543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Group </a:t>
            </a:r>
          </a:p>
        </p:txBody>
      </p:sp>
      <p:sp>
        <p:nvSpPr>
          <p:cNvPr id="4" name="Slide Number Placeholder 3"/>
          <p:cNvSpPr>
            <a:spLocks noGrp="1"/>
          </p:cNvSpPr>
          <p:nvPr>
            <p:ph type="sldNum" sz="quarter" idx="10"/>
          </p:nvPr>
        </p:nvSpPr>
        <p:spPr/>
        <p:txBody>
          <a:bodyPr/>
          <a:lstStyle/>
          <a:p>
            <a:fld id="{605260D2-EBAD-45C3-B8AB-5EC7EB9A41FC}" type="slidenum">
              <a:rPr lang="en-GB" smtClean="0"/>
              <a:t>21</a:t>
            </a:fld>
            <a:endParaRPr lang="en-GB"/>
          </a:p>
        </p:txBody>
      </p:sp>
    </p:spTree>
    <p:extLst>
      <p:ext uri="{BB962C8B-B14F-4D97-AF65-F5344CB8AC3E}">
        <p14:creationId xmlns:p14="http://schemas.microsoft.com/office/powerpoint/2010/main" val="3440115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moment we</a:t>
            </a:r>
            <a:r>
              <a:rPr lang="en-GB" baseline="0" dirty="0"/>
              <a:t> stop being curious we are not open to ideas.</a:t>
            </a:r>
            <a:endParaRPr lang="en-GB" dirty="0"/>
          </a:p>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23</a:t>
            </a:fld>
            <a:endParaRPr lang="en-GB"/>
          </a:p>
        </p:txBody>
      </p:sp>
    </p:spTree>
    <p:extLst>
      <p:ext uri="{BB962C8B-B14F-4D97-AF65-F5344CB8AC3E}">
        <p14:creationId xmlns:p14="http://schemas.microsoft.com/office/powerpoint/2010/main" val="68576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Sysmtemic</a:t>
            </a:r>
            <a:r>
              <a:rPr lang="en-GB" baseline="0" dirty="0"/>
              <a:t> doesn’t give you a fixed framework for working with a family. Or uninform approach. Recognising that we are all different and we all bring something difference</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25</a:t>
            </a:fld>
            <a:endParaRPr lang="en-GB"/>
          </a:p>
        </p:txBody>
      </p:sp>
    </p:spTree>
    <p:extLst>
      <p:ext uri="{BB962C8B-B14F-4D97-AF65-F5344CB8AC3E}">
        <p14:creationId xmlns:p14="http://schemas.microsoft.com/office/powerpoint/2010/main" val="23889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How can you use these idea where you are.</a:t>
            </a:r>
          </a:p>
          <a:p>
            <a:r>
              <a:rPr lang="en-GB" sz="1200" kern="1200" dirty="0">
                <a:solidFill>
                  <a:schemeClr val="tx1"/>
                </a:solidFill>
                <a:effectLst/>
                <a:latin typeface="+mn-lt"/>
                <a:ea typeface="+mn-ea"/>
                <a:cs typeface="+mn-cs"/>
              </a:rPr>
              <a:t>Best practice models influence across a wide system. </a:t>
            </a:r>
          </a:p>
          <a:p>
            <a:r>
              <a:rPr lang="en-GB" sz="1200" kern="1200" dirty="0">
                <a:solidFill>
                  <a:schemeClr val="tx1"/>
                </a:solidFill>
                <a:effectLst/>
                <a:latin typeface="+mn-lt"/>
                <a:ea typeface="+mn-ea"/>
                <a:cs typeface="+mn-cs"/>
              </a:rPr>
              <a:t>All layers. </a:t>
            </a:r>
          </a:p>
          <a:p>
            <a:r>
              <a:rPr lang="en-GB" sz="1200" kern="1200" dirty="0">
                <a:solidFill>
                  <a:schemeClr val="tx1"/>
                </a:solidFill>
                <a:effectLst/>
                <a:latin typeface="+mn-lt"/>
                <a:ea typeface="+mn-ea"/>
                <a:cs typeface="+mn-cs"/>
              </a:rPr>
              <a:t>Signs of Safety you are looking at a family</a:t>
            </a:r>
          </a:p>
          <a:p>
            <a:r>
              <a:rPr lang="en-GB" sz="1200" kern="1200" dirty="0">
                <a:solidFill>
                  <a:schemeClr val="tx1"/>
                </a:solidFill>
                <a:effectLst/>
                <a:latin typeface="+mn-lt"/>
                <a:ea typeface="+mn-ea"/>
                <a:cs typeface="+mn-cs"/>
              </a:rPr>
              <a:t>Systemic you can apply in every aspect so not just about working with families its about our whole way of thinking and applied in any area of work.</a:t>
            </a:r>
          </a:p>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26</a:t>
            </a:fld>
            <a:endParaRPr lang="en-GB"/>
          </a:p>
        </p:txBody>
      </p:sp>
    </p:spTree>
    <p:extLst>
      <p:ext uri="{BB962C8B-B14F-4D97-AF65-F5344CB8AC3E}">
        <p14:creationId xmlns:p14="http://schemas.microsoft.com/office/powerpoint/2010/main" val="3320748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Brene</a:t>
            </a:r>
            <a:r>
              <a:rPr lang="en-GB" dirty="0"/>
              <a:t> Brown sympathy vs empathy video?</a:t>
            </a:r>
          </a:p>
        </p:txBody>
      </p:sp>
      <p:sp>
        <p:nvSpPr>
          <p:cNvPr id="4" name="Slide Number Placeholder 3"/>
          <p:cNvSpPr>
            <a:spLocks noGrp="1"/>
          </p:cNvSpPr>
          <p:nvPr>
            <p:ph type="sldNum" sz="quarter" idx="10"/>
          </p:nvPr>
        </p:nvSpPr>
        <p:spPr/>
        <p:txBody>
          <a:bodyPr/>
          <a:lstStyle/>
          <a:p>
            <a:fld id="{605260D2-EBAD-45C3-B8AB-5EC7EB9A41FC}" type="slidenum">
              <a:rPr lang="en-GB" smtClean="0"/>
              <a:t>27</a:t>
            </a:fld>
            <a:endParaRPr lang="en-GB"/>
          </a:p>
        </p:txBody>
      </p:sp>
    </p:spTree>
    <p:extLst>
      <p:ext uri="{BB962C8B-B14F-4D97-AF65-F5344CB8AC3E}">
        <p14:creationId xmlns:p14="http://schemas.microsoft.com/office/powerpoint/2010/main" val="12007276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28</a:t>
            </a:fld>
            <a:endParaRPr lang="en-GB"/>
          </a:p>
        </p:txBody>
      </p:sp>
    </p:spTree>
    <p:extLst>
      <p:ext uri="{BB962C8B-B14F-4D97-AF65-F5344CB8AC3E}">
        <p14:creationId xmlns:p14="http://schemas.microsoft.com/office/powerpoint/2010/main" val="4007310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32</a:t>
            </a:fld>
            <a:endParaRPr lang="en-GB"/>
          </a:p>
        </p:txBody>
      </p:sp>
    </p:spTree>
    <p:extLst>
      <p:ext uri="{BB962C8B-B14F-4D97-AF65-F5344CB8AC3E}">
        <p14:creationId xmlns:p14="http://schemas.microsoft.com/office/powerpoint/2010/main" val="284441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5</a:t>
            </a:fld>
            <a:endParaRPr lang="en-GB"/>
          </a:p>
        </p:txBody>
      </p:sp>
    </p:spTree>
    <p:extLst>
      <p:ext uri="{BB962C8B-B14F-4D97-AF65-F5344CB8AC3E}">
        <p14:creationId xmlns:p14="http://schemas.microsoft.com/office/powerpoint/2010/main" val="2650123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6</a:t>
            </a:fld>
            <a:endParaRPr lang="en-GB"/>
          </a:p>
        </p:txBody>
      </p:sp>
    </p:spTree>
    <p:extLst>
      <p:ext uri="{BB962C8B-B14F-4D97-AF65-F5344CB8AC3E}">
        <p14:creationId xmlns:p14="http://schemas.microsoft.com/office/powerpoint/2010/main" val="1997206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Think about this is in</a:t>
            </a:r>
            <a:r>
              <a:rPr lang="en-GB" baseline="0" dirty="0"/>
              <a:t> the context of your role?  </a:t>
            </a:r>
          </a:p>
          <a:p>
            <a:r>
              <a:rPr lang="en-GB" baseline="0" dirty="0"/>
              <a:t>Performance conversations? </a:t>
            </a:r>
          </a:p>
          <a:p>
            <a:r>
              <a:rPr lang="en-GB" baseline="0" dirty="0" err="1"/>
              <a:t>Keis</a:t>
            </a:r>
            <a:r>
              <a:rPr lang="en-GB" baseline="0" dirty="0"/>
              <a:t> keto diet</a:t>
            </a:r>
          </a:p>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10</a:t>
            </a:fld>
            <a:endParaRPr lang="en-GB"/>
          </a:p>
        </p:txBody>
      </p:sp>
    </p:spTree>
    <p:extLst>
      <p:ext uri="{BB962C8B-B14F-4D97-AF65-F5344CB8AC3E}">
        <p14:creationId xmlns:p14="http://schemas.microsoft.com/office/powerpoint/2010/main" val="1251155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11</a:t>
            </a:fld>
            <a:endParaRPr lang="en-GB"/>
          </a:p>
        </p:txBody>
      </p:sp>
    </p:spTree>
    <p:extLst>
      <p:ext uri="{BB962C8B-B14F-4D97-AF65-F5344CB8AC3E}">
        <p14:creationId xmlns:p14="http://schemas.microsoft.com/office/powerpoint/2010/main" val="1618917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reference to the example of the</a:t>
            </a:r>
            <a:r>
              <a:rPr lang="en-GB" baseline="0" dirty="0"/>
              <a:t> earlier exchange</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13</a:t>
            </a:fld>
            <a:endParaRPr lang="en-GB"/>
          </a:p>
        </p:txBody>
      </p:sp>
    </p:spTree>
    <p:extLst>
      <p:ext uri="{BB962C8B-B14F-4D97-AF65-F5344CB8AC3E}">
        <p14:creationId xmlns:p14="http://schemas.microsoft.com/office/powerpoint/2010/main" val="3288082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Receiving an email from higher management, teacher can I talk to you</a:t>
            </a:r>
          </a:p>
          <a:p>
            <a:pPr marL="171450" indent="-171450">
              <a:buFontTx/>
              <a:buChar char="-"/>
            </a:pPr>
            <a:r>
              <a:rPr lang="en-GB" dirty="0"/>
              <a:t>Manager dealing</a:t>
            </a:r>
            <a:r>
              <a:rPr lang="en-GB" baseline="0" dirty="0"/>
              <a:t> with child PPO’s – have you approved my mileage </a:t>
            </a:r>
          </a:p>
          <a:p>
            <a:pPr marL="171450" indent="-171450">
              <a:buFontTx/>
              <a:buChar char="-"/>
            </a:pPr>
            <a:r>
              <a:rPr lang="en-GB" baseline="0" dirty="0"/>
              <a:t>SW doing statement for court – highest context</a:t>
            </a:r>
          </a:p>
          <a:p>
            <a:pPr marL="171450" indent="-171450">
              <a:buFontTx/>
              <a:buChar char="-"/>
            </a:pPr>
            <a:r>
              <a:rPr lang="en-GB" baseline="0" dirty="0"/>
              <a:t>IRO – Invite list</a:t>
            </a:r>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14</a:t>
            </a:fld>
            <a:endParaRPr lang="en-GB"/>
          </a:p>
        </p:txBody>
      </p:sp>
    </p:spTree>
    <p:extLst>
      <p:ext uri="{BB962C8B-B14F-4D97-AF65-F5344CB8AC3E}">
        <p14:creationId xmlns:p14="http://schemas.microsoft.com/office/powerpoint/2010/main" val="1857254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16</a:t>
            </a:fld>
            <a:endParaRPr lang="en-GB"/>
          </a:p>
        </p:txBody>
      </p:sp>
    </p:spTree>
    <p:extLst>
      <p:ext uri="{BB962C8B-B14F-4D97-AF65-F5344CB8AC3E}">
        <p14:creationId xmlns:p14="http://schemas.microsoft.com/office/powerpoint/2010/main" val="808690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GB" dirty="0"/>
              <a:t>Falling in love with your hypothesis </a:t>
            </a:r>
          </a:p>
          <a:p>
            <a:pPr>
              <a:buFontTx/>
              <a:buChar char="-"/>
            </a:pPr>
            <a:r>
              <a:rPr lang="en-GB" dirty="0"/>
              <a:t>Having the answer.</a:t>
            </a:r>
          </a:p>
          <a:p>
            <a:pPr>
              <a:buFontTx/>
              <a:buChar char="-"/>
            </a:pPr>
            <a:r>
              <a:rPr lang="en-GB" dirty="0"/>
              <a:t>Stops us being curious?</a:t>
            </a:r>
          </a:p>
          <a:p>
            <a:endParaRPr lang="en-GB" dirty="0"/>
          </a:p>
        </p:txBody>
      </p:sp>
      <p:sp>
        <p:nvSpPr>
          <p:cNvPr id="4" name="Slide Number Placeholder 3"/>
          <p:cNvSpPr>
            <a:spLocks noGrp="1"/>
          </p:cNvSpPr>
          <p:nvPr>
            <p:ph type="sldNum" sz="quarter" idx="10"/>
          </p:nvPr>
        </p:nvSpPr>
        <p:spPr/>
        <p:txBody>
          <a:bodyPr/>
          <a:lstStyle/>
          <a:p>
            <a:fld id="{605260D2-EBAD-45C3-B8AB-5EC7EB9A41FC}" type="slidenum">
              <a:rPr lang="en-GB" smtClean="0"/>
              <a:t>20</a:t>
            </a:fld>
            <a:endParaRPr lang="en-GB"/>
          </a:p>
        </p:txBody>
      </p:sp>
    </p:spTree>
    <p:extLst>
      <p:ext uri="{BB962C8B-B14F-4D97-AF65-F5344CB8AC3E}">
        <p14:creationId xmlns:p14="http://schemas.microsoft.com/office/powerpoint/2010/main" val="2644037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5" name="Footer Placeholder 4"/>
          <p:cNvSpPr>
            <a:spLocks noGrp="1"/>
          </p:cNvSpPr>
          <p:nvPr>
            <p:ph type="ftr" sz="quarter" idx="11"/>
          </p:nvPr>
        </p:nvSpPr>
        <p:spPr>
          <a:xfrm>
            <a:off x="335360" y="6525344"/>
            <a:ext cx="11425269" cy="332656"/>
          </a:xfrm>
        </p:spPr>
        <p:txBody>
          <a:bodyPr/>
          <a:lstStyle/>
          <a:p>
            <a:endParaRPr lang="en-GB" dirty="0">
              <a:solidFill>
                <a:prstClr val="white"/>
              </a:solidFill>
            </a:endParaRPr>
          </a:p>
        </p:txBody>
      </p:sp>
    </p:spTree>
    <p:extLst>
      <p:ext uri="{BB962C8B-B14F-4D97-AF65-F5344CB8AC3E}">
        <p14:creationId xmlns:p14="http://schemas.microsoft.com/office/powerpoint/2010/main" val="145308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view horiz flip">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23392" y="3645024"/>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23392" y="764704"/>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2011" y="764704"/>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96089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view horiz">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261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48360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26343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view">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5"/>
          <p:cNvSpPr>
            <a:spLocks noGrp="1"/>
          </p:cNvSpPr>
          <p:nvPr>
            <p:ph sz="quarter" idx="15"/>
          </p:nvPr>
        </p:nvSpPr>
        <p:spPr>
          <a:xfrm>
            <a:off x="6196800" y="720000"/>
            <a:ext cx="5385600" cy="55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75877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85C3FD4A-0BF7-4A32-9D6A-0B989F722874}"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133368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373245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649480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77833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795810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Graph">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92697"/>
            <a:ext cx="10972800" cy="554461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413723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972276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458966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141752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24697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054580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view horiz">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solidFill>
                <a:prstClr val="white"/>
              </a:solidFill>
            </a:endParaRPr>
          </a:p>
        </p:txBody>
      </p:sp>
      <p:sp>
        <p:nvSpPr>
          <p:cNvPr id="6" name="Content Placeholder 5"/>
          <p:cNvSpPr>
            <a:spLocks noGrp="1"/>
          </p:cNvSpPr>
          <p:nvPr>
            <p:ph sz="quarter" idx="13"/>
          </p:nvPr>
        </p:nvSpPr>
        <p:spPr>
          <a:xfrm>
            <a:off x="609600" y="720000"/>
            <a:ext cx="10959008"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5"/>
          <p:cNvSpPr>
            <a:spLocks noGrp="1"/>
          </p:cNvSpPr>
          <p:nvPr>
            <p:ph sz="quarter" idx="14"/>
          </p:nvPr>
        </p:nvSpPr>
        <p:spPr>
          <a:xfrm>
            <a:off x="6096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5"/>
          <p:cNvSpPr>
            <a:spLocks noGrp="1"/>
          </p:cNvSpPr>
          <p:nvPr>
            <p:ph sz="quarter" idx="16"/>
          </p:nvPr>
        </p:nvSpPr>
        <p:spPr>
          <a:xfrm>
            <a:off x="6196800" y="3600000"/>
            <a:ext cx="5385600" cy="27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48526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6525344"/>
            <a:ext cx="12192000" cy="332656"/>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371" y="6525344"/>
            <a:ext cx="11233248" cy="332656"/>
          </a:xfrm>
          <a:prstGeom prst="rect">
            <a:avLst/>
          </a:prstGeom>
        </p:spPr>
        <p:txBody>
          <a:bodyPr vert="horz" lIns="91440" tIns="45720" rIns="91440" bIns="45720" rtlCol="0" anchor="ctr"/>
          <a:lstStyle>
            <a:lvl1pPr algn="ctr">
              <a:defRPr sz="1200" b="1">
                <a:solidFill>
                  <a:schemeClr val="bg1"/>
                </a:solidFill>
              </a:defRPr>
            </a:lvl1pPr>
          </a:lstStyle>
          <a:p>
            <a:endParaRPr lang="en-GB" dirty="0">
              <a:solidFill>
                <a:prstClr val="white"/>
              </a:solidFill>
            </a:endParaRPr>
          </a:p>
        </p:txBody>
      </p:sp>
      <p:pic>
        <p:nvPicPr>
          <p:cNvPr id="10" name="Picture 9"/>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260648"/>
          </a:xfrm>
          <a:prstGeom prst="rect">
            <a:avLst/>
          </a:prstGeom>
        </p:spPr>
      </p:pic>
      <p:pic>
        <p:nvPicPr>
          <p:cNvPr id="14" name="Picture 1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43340" y="0"/>
            <a:ext cx="2304256" cy="555462"/>
          </a:xfrm>
          <a:prstGeom prst="rect">
            <a:avLst/>
          </a:prstGeom>
        </p:spPr>
      </p:pic>
    </p:spTree>
    <p:extLst>
      <p:ext uri="{BB962C8B-B14F-4D97-AF65-F5344CB8AC3E}">
        <p14:creationId xmlns:p14="http://schemas.microsoft.com/office/powerpoint/2010/main" val="28010022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Cjgdiy_SGj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V_YwBmrYTD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460898"/>
            <a:ext cx="8534400" cy="1752600"/>
          </a:xfrm>
        </p:spPr>
        <p:txBody>
          <a:bodyPr/>
          <a:lstStyle/>
          <a:p>
            <a:r>
              <a:rPr lang="en-GB" dirty="0"/>
              <a:t>Amanda Coyne &amp; Alex Woods</a:t>
            </a:r>
          </a:p>
        </p:txBody>
      </p:sp>
      <p:sp>
        <p:nvSpPr>
          <p:cNvPr id="4" name="Title 3"/>
          <p:cNvSpPr>
            <a:spLocks noGrp="1"/>
          </p:cNvSpPr>
          <p:nvPr>
            <p:ph type="ctrTitle"/>
          </p:nvPr>
        </p:nvSpPr>
        <p:spPr>
          <a:xfrm>
            <a:off x="914400" y="1694491"/>
            <a:ext cx="10363200" cy="1470025"/>
          </a:xfrm>
        </p:spPr>
        <p:txBody>
          <a:bodyPr/>
          <a:lstStyle/>
          <a:p>
            <a:r>
              <a:rPr lang="en-GB" b="1" dirty="0"/>
              <a:t>Day 3 – Systemic Continues</a:t>
            </a:r>
          </a:p>
        </p:txBody>
      </p:sp>
    </p:spTree>
    <p:extLst>
      <p:ext uri="{BB962C8B-B14F-4D97-AF65-F5344CB8AC3E}">
        <p14:creationId xmlns:p14="http://schemas.microsoft.com/office/powerpoint/2010/main" val="3122328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Daughter context</a:t>
            </a:r>
          </a:p>
        </p:txBody>
      </p:sp>
      <p:pic>
        <p:nvPicPr>
          <p:cNvPr id="5" name="Content Placeholder 4"/>
          <p:cNvPicPr>
            <a:picLocks noGrp="1" noChangeAspect="1"/>
          </p:cNvPicPr>
          <p:nvPr>
            <p:ph idx="1"/>
          </p:nvPr>
        </p:nvPicPr>
        <p:blipFill>
          <a:blip r:embed="rId3"/>
          <a:stretch>
            <a:fillRect/>
          </a:stretch>
        </p:blipFill>
        <p:spPr>
          <a:xfrm>
            <a:off x="3014662" y="1848644"/>
            <a:ext cx="6162675" cy="4029075"/>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461770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 your groups…..</a:t>
            </a:r>
          </a:p>
        </p:txBody>
      </p:sp>
      <p:sp>
        <p:nvSpPr>
          <p:cNvPr id="3" name="Content Placeholder 2"/>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Think about this is in the context of your role. Share ideas of when your actions/words have created an unintended afterlife. </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076137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2"/>
          <a:stretch>
            <a:fillRect/>
          </a:stretch>
        </p:blipFill>
        <p:spPr>
          <a:xfrm>
            <a:off x="3991070" y="1958980"/>
            <a:ext cx="4209860" cy="3815678"/>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650765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1695595" y="1270083"/>
            <a:ext cx="9871926" cy="4968875"/>
          </a:xfrm>
        </p:spPr>
        <p:txBody>
          <a:bodyPr vert="horz" lIns="0" tIns="0" rIns="0" bIns="0" rtlCol="0">
            <a:normAutofit fontScale="92500" lnSpcReduction="20000"/>
          </a:bodyPr>
          <a:lstStyle/>
          <a:p>
            <a:pPr marL="0" indent="0">
              <a:spcBef>
                <a:spcPct val="0"/>
              </a:spcBef>
              <a:buNone/>
            </a:pPr>
            <a:r>
              <a:rPr lang="en-US" altLang="en-US" b="1" dirty="0"/>
              <a:t>  Culture </a:t>
            </a:r>
          </a:p>
          <a:p>
            <a:pPr marL="0" indent="0">
              <a:spcBef>
                <a:spcPct val="0"/>
              </a:spcBef>
              <a:buNone/>
            </a:pPr>
            <a:r>
              <a:rPr lang="en-US" altLang="en-US" b="1" dirty="0"/>
              <a:t>  </a:t>
            </a:r>
            <a:br>
              <a:rPr lang="en-US" altLang="en-US" sz="1400" b="1" dirty="0"/>
            </a:br>
            <a:endParaRPr lang="en-US" altLang="en-US" sz="1800" dirty="0"/>
          </a:p>
          <a:p>
            <a:pPr marL="0" indent="0">
              <a:spcBef>
                <a:spcPct val="0"/>
              </a:spcBef>
              <a:buNone/>
            </a:pPr>
            <a:r>
              <a:rPr lang="en-US" altLang="en-US" b="1" dirty="0"/>
              <a:t>        Family/Life Scripts</a:t>
            </a:r>
          </a:p>
          <a:p>
            <a:pPr marL="0" indent="0">
              <a:spcBef>
                <a:spcPct val="0"/>
              </a:spcBef>
              <a:buNone/>
            </a:pPr>
            <a:r>
              <a:rPr lang="en-US" altLang="en-US" b="1" dirty="0"/>
              <a:t>       </a:t>
            </a:r>
            <a:r>
              <a:rPr lang="en-US" altLang="en-US" sz="1800" b="1" dirty="0"/>
              <a:t> </a:t>
            </a:r>
            <a:br>
              <a:rPr lang="en-US" altLang="en-US" sz="1800" dirty="0"/>
            </a:br>
            <a:r>
              <a:rPr lang="en-US" altLang="en-US" sz="1800" dirty="0"/>
              <a:t>                </a:t>
            </a:r>
            <a:endParaRPr lang="en-US" altLang="en-US" sz="1200" dirty="0"/>
          </a:p>
          <a:p>
            <a:pPr marL="1892300" lvl="1" indent="0">
              <a:spcBef>
                <a:spcPts val="600"/>
              </a:spcBef>
              <a:buNone/>
            </a:pPr>
            <a:r>
              <a:rPr lang="en-US" altLang="en-US" sz="2800" b="1" dirty="0"/>
              <a:t>      Relationship</a:t>
            </a:r>
          </a:p>
          <a:p>
            <a:pPr marL="1892300" lvl="1" indent="0">
              <a:spcBef>
                <a:spcPts val="600"/>
              </a:spcBef>
              <a:buNone/>
            </a:pPr>
            <a:r>
              <a:rPr lang="en-US" altLang="en-US" sz="2000" dirty="0"/>
              <a:t>      </a:t>
            </a:r>
            <a:br>
              <a:rPr lang="en-US" altLang="en-US" sz="2000" dirty="0"/>
            </a:br>
            <a:endParaRPr lang="en-US" altLang="en-US" sz="2800" dirty="0"/>
          </a:p>
          <a:p>
            <a:pPr marL="1892300" lvl="1" indent="0">
              <a:spcBef>
                <a:spcPts val="600"/>
              </a:spcBef>
              <a:buNone/>
            </a:pPr>
            <a:r>
              <a:rPr lang="en-US" altLang="en-US" sz="2800" b="1" dirty="0"/>
              <a:t>            Episode</a:t>
            </a:r>
          </a:p>
          <a:p>
            <a:pPr marL="1892300" lvl="1" indent="0">
              <a:spcBef>
                <a:spcPts val="600"/>
              </a:spcBef>
              <a:buNone/>
            </a:pPr>
            <a:r>
              <a:rPr lang="en-US" altLang="en-US" sz="2000" dirty="0"/>
              <a:t>                </a:t>
            </a:r>
            <a:br>
              <a:rPr lang="en-US" altLang="en-US" sz="2000" dirty="0"/>
            </a:br>
            <a:r>
              <a:rPr lang="en-US" altLang="en-US" sz="2000" dirty="0"/>
              <a:t>	</a:t>
            </a:r>
          </a:p>
          <a:p>
            <a:pPr marL="3302000" lvl="4" indent="0">
              <a:spcBef>
                <a:spcPts val="600"/>
              </a:spcBef>
              <a:buNone/>
            </a:pPr>
            <a:r>
              <a:rPr lang="en-US" altLang="en-US" sz="2800" b="1" dirty="0"/>
              <a:t>	Speech act</a:t>
            </a:r>
            <a:br>
              <a:rPr lang="en-US" altLang="en-US" sz="2800" b="1" dirty="0"/>
            </a:br>
            <a:r>
              <a:rPr lang="en-US" altLang="en-US" sz="2800" b="1" dirty="0"/>
              <a:t>     </a:t>
            </a:r>
            <a:endParaRPr lang="en-US" altLang="en-US" dirty="0"/>
          </a:p>
        </p:txBody>
      </p:sp>
      <p:grpSp>
        <p:nvGrpSpPr>
          <p:cNvPr id="13316" name="Group 18"/>
          <p:cNvGrpSpPr>
            <a:grpSpLocks/>
          </p:cNvGrpSpPr>
          <p:nvPr/>
        </p:nvGrpSpPr>
        <p:grpSpPr bwMode="auto">
          <a:xfrm>
            <a:off x="1924976" y="1640806"/>
            <a:ext cx="3767484" cy="526852"/>
            <a:chOff x="827584" y="3212976"/>
            <a:chExt cx="3024336" cy="360040"/>
          </a:xfrm>
        </p:grpSpPr>
        <p:cxnSp>
          <p:nvCxnSpPr>
            <p:cNvPr id="20" name="Straight Connector 19"/>
            <p:cNvCxnSpPr/>
            <p:nvPr/>
          </p:nvCxnSpPr>
          <p:spPr bwMode="auto">
            <a:xfrm>
              <a:off x="827584" y="3212976"/>
              <a:ext cx="3024336" cy="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bwMode="auto">
            <a:xfrm>
              <a:off x="3851920" y="3212976"/>
              <a:ext cx="0" cy="36004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13317" name="Group 21"/>
          <p:cNvGrpSpPr>
            <a:grpSpLocks/>
          </p:cNvGrpSpPr>
          <p:nvPr/>
        </p:nvGrpSpPr>
        <p:grpSpPr bwMode="auto">
          <a:xfrm>
            <a:off x="2488367" y="2560010"/>
            <a:ext cx="3829608" cy="534728"/>
            <a:chOff x="827584" y="3212976"/>
            <a:chExt cx="3024336" cy="360040"/>
          </a:xfrm>
        </p:grpSpPr>
        <p:cxnSp>
          <p:nvCxnSpPr>
            <p:cNvPr id="23" name="Straight Connector 22"/>
            <p:cNvCxnSpPr/>
            <p:nvPr/>
          </p:nvCxnSpPr>
          <p:spPr bwMode="auto">
            <a:xfrm>
              <a:off x="827584" y="3212976"/>
              <a:ext cx="3024336" cy="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bwMode="auto">
            <a:xfrm>
              <a:off x="3851920" y="3212976"/>
              <a:ext cx="0" cy="36004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13318" name="Group 24"/>
          <p:cNvGrpSpPr>
            <a:grpSpLocks/>
          </p:cNvGrpSpPr>
          <p:nvPr/>
        </p:nvGrpSpPr>
        <p:grpSpPr bwMode="auto">
          <a:xfrm>
            <a:off x="4111321" y="3564588"/>
            <a:ext cx="4232630" cy="482899"/>
            <a:chOff x="827584" y="3212976"/>
            <a:chExt cx="3024336" cy="360040"/>
          </a:xfrm>
        </p:grpSpPr>
        <p:cxnSp>
          <p:nvCxnSpPr>
            <p:cNvPr id="26" name="Straight Connector 25"/>
            <p:cNvCxnSpPr/>
            <p:nvPr/>
          </p:nvCxnSpPr>
          <p:spPr bwMode="auto">
            <a:xfrm>
              <a:off x="827584" y="3212976"/>
              <a:ext cx="3024336" cy="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bwMode="auto">
            <a:xfrm>
              <a:off x="3851920" y="3212976"/>
              <a:ext cx="0" cy="36004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13319" name="Group 27"/>
          <p:cNvGrpSpPr>
            <a:grpSpLocks/>
          </p:cNvGrpSpPr>
          <p:nvPr/>
        </p:nvGrpSpPr>
        <p:grpSpPr bwMode="auto">
          <a:xfrm>
            <a:off x="4780940" y="4538264"/>
            <a:ext cx="4878215" cy="616742"/>
            <a:chOff x="827584" y="3212976"/>
            <a:chExt cx="3024336" cy="360040"/>
          </a:xfrm>
        </p:grpSpPr>
        <p:cxnSp>
          <p:nvCxnSpPr>
            <p:cNvPr id="29" name="Straight Connector 28"/>
            <p:cNvCxnSpPr/>
            <p:nvPr/>
          </p:nvCxnSpPr>
          <p:spPr bwMode="auto">
            <a:xfrm>
              <a:off x="827584" y="3212976"/>
              <a:ext cx="3024336" cy="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bwMode="auto">
            <a:xfrm>
              <a:off x="3851920" y="3212976"/>
              <a:ext cx="0" cy="36004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33" name="Curved Left Arrow 32"/>
          <p:cNvSpPr/>
          <p:nvPr/>
        </p:nvSpPr>
        <p:spPr bwMode="auto">
          <a:xfrm rot="18737388">
            <a:off x="9685166" y="3839224"/>
            <a:ext cx="744962" cy="1650548"/>
          </a:xfrm>
          <a:prstGeom prst="curvedLeftArrow">
            <a:avLst>
              <a:gd name="adj1" fmla="val 18283"/>
              <a:gd name="adj2" fmla="val 58670"/>
              <a:gd name="adj3" fmla="val 33723"/>
            </a:avLst>
          </a:prstGeom>
          <a:solidFill>
            <a:srgbClr val="FEFEFE"/>
          </a:solidFill>
          <a:ln w="25400" cap="flat" cmpd="sng" algn="ctr">
            <a:solidFill>
              <a:srgbClr val="00B0F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grpSp>
        <p:nvGrpSpPr>
          <p:cNvPr id="13330" name="Group 30"/>
          <p:cNvGrpSpPr>
            <a:grpSpLocks/>
          </p:cNvGrpSpPr>
          <p:nvPr/>
        </p:nvGrpSpPr>
        <p:grpSpPr bwMode="auto">
          <a:xfrm>
            <a:off x="5357611" y="5656948"/>
            <a:ext cx="5370488" cy="491580"/>
            <a:chOff x="827584" y="3212976"/>
            <a:chExt cx="3024336" cy="360040"/>
          </a:xfrm>
        </p:grpSpPr>
        <p:cxnSp>
          <p:nvCxnSpPr>
            <p:cNvPr id="32" name="Straight Connector 31"/>
            <p:cNvCxnSpPr/>
            <p:nvPr/>
          </p:nvCxnSpPr>
          <p:spPr bwMode="auto">
            <a:xfrm>
              <a:off x="827584" y="3212976"/>
              <a:ext cx="3024336" cy="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bwMode="auto">
            <a:xfrm>
              <a:off x="3851920" y="3212976"/>
              <a:ext cx="0" cy="360040"/>
            </a:xfrm>
            <a:prstGeom prst="line">
              <a:avLst/>
            </a:prstGeom>
            <a:ln w="38100">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31" name="Curved Left Arrow 30"/>
          <p:cNvSpPr/>
          <p:nvPr/>
        </p:nvSpPr>
        <p:spPr bwMode="auto">
          <a:xfrm rot="18737388">
            <a:off x="8138254" y="2763085"/>
            <a:ext cx="744962" cy="1650548"/>
          </a:xfrm>
          <a:prstGeom prst="curvedLeftArrow">
            <a:avLst>
              <a:gd name="adj1" fmla="val 18283"/>
              <a:gd name="adj2" fmla="val 58670"/>
              <a:gd name="adj3" fmla="val 33723"/>
            </a:avLst>
          </a:prstGeom>
          <a:solidFill>
            <a:srgbClr val="FEFEFE"/>
          </a:solidFill>
          <a:ln w="25400" cap="flat" cmpd="sng" algn="ctr">
            <a:solidFill>
              <a:srgbClr val="00B0F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37" name="Curved Left Arrow 36"/>
          <p:cNvSpPr/>
          <p:nvPr/>
        </p:nvSpPr>
        <p:spPr bwMode="auto">
          <a:xfrm rot="18737388">
            <a:off x="5282684" y="852832"/>
            <a:ext cx="744962" cy="1650548"/>
          </a:xfrm>
          <a:prstGeom prst="curvedLeftArrow">
            <a:avLst>
              <a:gd name="adj1" fmla="val 18283"/>
              <a:gd name="adj2" fmla="val 58670"/>
              <a:gd name="adj3" fmla="val 33723"/>
            </a:avLst>
          </a:prstGeom>
          <a:solidFill>
            <a:srgbClr val="FEFEFE"/>
          </a:solidFill>
          <a:ln w="25400" cap="flat" cmpd="sng" algn="ctr">
            <a:solidFill>
              <a:srgbClr val="00B0F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42" name="Curved Left Arrow 41"/>
          <p:cNvSpPr/>
          <p:nvPr/>
        </p:nvSpPr>
        <p:spPr bwMode="auto">
          <a:xfrm rot="18737388">
            <a:off x="6685326" y="1855159"/>
            <a:ext cx="744962" cy="1650548"/>
          </a:xfrm>
          <a:prstGeom prst="curvedLeftArrow">
            <a:avLst>
              <a:gd name="adj1" fmla="val 18283"/>
              <a:gd name="adj2" fmla="val 58670"/>
              <a:gd name="adj3" fmla="val 33723"/>
            </a:avLst>
          </a:prstGeom>
          <a:solidFill>
            <a:srgbClr val="FEFEFE"/>
          </a:solidFill>
          <a:ln w="25400" cap="flat" cmpd="sng" algn="ctr">
            <a:solidFill>
              <a:srgbClr val="00B0F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45" name="Curved Left Arrow 44"/>
          <p:cNvSpPr/>
          <p:nvPr/>
        </p:nvSpPr>
        <p:spPr bwMode="auto">
          <a:xfrm rot="8316033">
            <a:off x="4481113" y="4651082"/>
            <a:ext cx="668427" cy="1581987"/>
          </a:xfrm>
          <a:prstGeom prst="curvedLeftArrow">
            <a:avLst>
              <a:gd name="adj1" fmla="val 18283"/>
              <a:gd name="adj2" fmla="val 58670"/>
              <a:gd name="adj3" fmla="val 33723"/>
            </a:avLst>
          </a:prstGeom>
          <a:solidFill>
            <a:srgbClr val="FEFEFE"/>
          </a:solidFill>
          <a:ln w="25400" cap="flat" cmpd="sng" algn="ctr">
            <a:solidFill>
              <a:srgbClr val="00B05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46" name="Curved Left Arrow 45"/>
          <p:cNvSpPr/>
          <p:nvPr/>
        </p:nvSpPr>
        <p:spPr bwMode="auto">
          <a:xfrm rot="7816958">
            <a:off x="2324935" y="2590711"/>
            <a:ext cx="924016" cy="2101765"/>
          </a:xfrm>
          <a:prstGeom prst="curvedLeftArrow">
            <a:avLst>
              <a:gd name="adj1" fmla="val 15862"/>
              <a:gd name="adj2" fmla="val 58670"/>
              <a:gd name="adj3" fmla="val 33723"/>
            </a:avLst>
          </a:prstGeom>
          <a:solidFill>
            <a:srgbClr val="FEFEFE"/>
          </a:solidFill>
          <a:ln w="25400" cap="flat" cmpd="sng" algn="ctr">
            <a:solidFill>
              <a:srgbClr val="00B05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47" name="Curved Left Arrow 46"/>
          <p:cNvSpPr/>
          <p:nvPr/>
        </p:nvSpPr>
        <p:spPr bwMode="auto">
          <a:xfrm rot="9119179">
            <a:off x="1342311" y="1405017"/>
            <a:ext cx="668427" cy="1581987"/>
          </a:xfrm>
          <a:prstGeom prst="curvedLeftArrow">
            <a:avLst>
              <a:gd name="adj1" fmla="val 18283"/>
              <a:gd name="adj2" fmla="val 58670"/>
              <a:gd name="adj3" fmla="val 33723"/>
            </a:avLst>
          </a:prstGeom>
          <a:solidFill>
            <a:srgbClr val="FEFEFE"/>
          </a:solidFill>
          <a:ln w="25400" cap="flat" cmpd="sng" algn="ctr">
            <a:solidFill>
              <a:srgbClr val="00B05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48" name="Curved Left Arrow 47"/>
          <p:cNvSpPr/>
          <p:nvPr/>
        </p:nvSpPr>
        <p:spPr bwMode="auto">
          <a:xfrm rot="8316033">
            <a:off x="3183234" y="3499423"/>
            <a:ext cx="957421" cy="1650459"/>
          </a:xfrm>
          <a:prstGeom prst="curvedLeftArrow">
            <a:avLst>
              <a:gd name="adj1" fmla="val 18283"/>
              <a:gd name="adj2" fmla="val 58670"/>
              <a:gd name="adj3" fmla="val 33723"/>
            </a:avLst>
          </a:prstGeom>
          <a:solidFill>
            <a:srgbClr val="FEFEFE"/>
          </a:solidFill>
          <a:ln w="25400" cap="flat" cmpd="sng" algn="ctr">
            <a:solidFill>
              <a:srgbClr val="00B050"/>
            </a:solidFill>
            <a:prstDash val="solid"/>
            <a:round/>
            <a:headEnd type="none" w="med" len="med"/>
            <a:tailEnd type="none" w="med" len="med"/>
          </a:ln>
          <a:effectLst>
            <a:outerShdw blurRad="38100" dist="23000" dir="5400000" algn="ctr" rotWithShape="0">
              <a:srgbClr val="000000">
                <a:alpha val="34999"/>
              </a:srgbClr>
            </a:outerShdw>
          </a:effectLst>
        </p:spPr>
        <p:txBody>
          <a:bodyPr wrap="square" lIns="45718" tIns="45718" rIns="45718" bIns="45718" anchor="ctr">
            <a:spAutoFit/>
          </a:bodyPr>
          <a:lstStyle/>
          <a:p>
            <a:pPr>
              <a:defRPr/>
            </a:pPr>
            <a:endParaRPr lang="en-GB" dirty="0">
              <a:solidFill>
                <a:prstClr val="black"/>
              </a:solidFill>
            </a:endParaRPr>
          </a:p>
        </p:txBody>
      </p:sp>
      <p:sp>
        <p:nvSpPr>
          <p:cNvPr id="34" name="TextBox 8"/>
          <p:cNvSpPr txBox="1">
            <a:spLocks noChangeArrowheads="1"/>
          </p:cNvSpPr>
          <p:nvPr/>
        </p:nvSpPr>
        <p:spPr bwMode="auto">
          <a:xfrm>
            <a:off x="8813932" y="956729"/>
            <a:ext cx="33115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Neue" charset="0"/>
                <a:ea typeface="Helvetica Neue" charset="0"/>
                <a:cs typeface="Helvetica Neue" charset="0"/>
                <a:sym typeface="Helvetica Neue" charset="0"/>
              </a:defRPr>
            </a:lvl1pPr>
            <a:lvl2pPr marL="742950" indent="-285750">
              <a:defRPr>
                <a:solidFill>
                  <a:srgbClr val="000000"/>
                </a:solidFill>
                <a:latin typeface="Helvetica Neue" charset="0"/>
                <a:ea typeface="Helvetica Neue" charset="0"/>
                <a:cs typeface="Helvetica Neue" charset="0"/>
                <a:sym typeface="Helvetica Neue" charset="0"/>
              </a:defRPr>
            </a:lvl2pPr>
            <a:lvl3pPr marL="1143000" indent="-228600">
              <a:defRPr>
                <a:solidFill>
                  <a:srgbClr val="000000"/>
                </a:solidFill>
                <a:latin typeface="Helvetica Neue" charset="0"/>
                <a:ea typeface="Helvetica Neue" charset="0"/>
                <a:cs typeface="Helvetica Neue" charset="0"/>
                <a:sym typeface="Helvetica Neue" charset="0"/>
              </a:defRPr>
            </a:lvl3pPr>
            <a:lvl4pPr marL="1600200" indent="-228600">
              <a:defRPr>
                <a:solidFill>
                  <a:srgbClr val="000000"/>
                </a:solidFill>
                <a:latin typeface="Helvetica Neue" charset="0"/>
                <a:ea typeface="Helvetica Neue" charset="0"/>
                <a:cs typeface="Helvetica Neue" charset="0"/>
                <a:sym typeface="Helvetica Neue" charset="0"/>
              </a:defRPr>
            </a:lvl4pPr>
            <a:lvl5pPr marL="2057400" indent="-228600">
              <a:defRPr>
                <a:solidFill>
                  <a:srgbClr val="000000"/>
                </a:solidFill>
                <a:latin typeface="Helvetica Neue" charset="0"/>
                <a:ea typeface="Helvetica Neue" charset="0"/>
                <a:cs typeface="Helvetica Neue" charset="0"/>
                <a:sym typeface="Helvetica Neue" charset="0"/>
              </a:defRPr>
            </a:lvl5pPr>
            <a:lvl6pPr marL="25146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6pPr>
            <a:lvl7pPr marL="29718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7pPr>
            <a:lvl8pPr marL="34290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8pPr>
            <a:lvl9pPr marL="38862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9pPr>
          </a:lstStyle>
          <a:p>
            <a:r>
              <a:rPr lang="en-GB" altLang="en-US" b="1" u="sng" dirty="0">
                <a:solidFill>
                  <a:srgbClr val="00B0F0"/>
                </a:solidFill>
              </a:rPr>
              <a:t>Contextual force </a:t>
            </a:r>
            <a:r>
              <a:rPr lang="en-GB" altLang="en-US" dirty="0">
                <a:solidFill>
                  <a:srgbClr val="00B0F0"/>
                </a:solidFill>
              </a:rPr>
              <a:t>exerts a stronger downwards influence on the context below, to maintain the status quo.</a:t>
            </a:r>
          </a:p>
          <a:p>
            <a:endParaRPr lang="en-GB" altLang="en-US" dirty="0">
              <a:solidFill>
                <a:srgbClr val="00B0F0"/>
              </a:solidFill>
            </a:endParaRPr>
          </a:p>
          <a:p>
            <a:r>
              <a:rPr lang="en-GB" altLang="en-US" dirty="0">
                <a:solidFill>
                  <a:srgbClr val="00B0F0"/>
                </a:solidFill>
              </a:rPr>
              <a:t>The effect different levels of context have on communication. </a:t>
            </a:r>
          </a:p>
        </p:txBody>
      </p:sp>
      <p:sp>
        <p:nvSpPr>
          <p:cNvPr id="35" name="TextBox 36"/>
          <p:cNvSpPr txBox="1">
            <a:spLocks noChangeArrowheads="1"/>
          </p:cNvSpPr>
          <p:nvPr/>
        </p:nvSpPr>
        <p:spPr bwMode="auto">
          <a:xfrm>
            <a:off x="239845" y="3719701"/>
            <a:ext cx="33702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Helvetica Neue" charset="0"/>
                <a:ea typeface="Helvetica Neue" charset="0"/>
                <a:cs typeface="Helvetica Neue" charset="0"/>
                <a:sym typeface="Helvetica Neue" charset="0"/>
              </a:defRPr>
            </a:lvl1pPr>
            <a:lvl2pPr marL="742950" indent="-285750">
              <a:defRPr>
                <a:solidFill>
                  <a:srgbClr val="000000"/>
                </a:solidFill>
                <a:latin typeface="Helvetica Neue" charset="0"/>
                <a:ea typeface="Helvetica Neue" charset="0"/>
                <a:cs typeface="Helvetica Neue" charset="0"/>
                <a:sym typeface="Helvetica Neue" charset="0"/>
              </a:defRPr>
            </a:lvl2pPr>
            <a:lvl3pPr marL="1143000" indent="-228600">
              <a:defRPr>
                <a:solidFill>
                  <a:srgbClr val="000000"/>
                </a:solidFill>
                <a:latin typeface="Helvetica Neue" charset="0"/>
                <a:ea typeface="Helvetica Neue" charset="0"/>
                <a:cs typeface="Helvetica Neue" charset="0"/>
                <a:sym typeface="Helvetica Neue" charset="0"/>
              </a:defRPr>
            </a:lvl3pPr>
            <a:lvl4pPr marL="1600200" indent="-228600">
              <a:defRPr>
                <a:solidFill>
                  <a:srgbClr val="000000"/>
                </a:solidFill>
                <a:latin typeface="Helvetica Neue" charset="0"/>
                <a:ea typeface="Helvetica Neue" charset="0"/>
                <a:cs typeface="Helvetica Neue" charset="0"/>
                <a:sym typeface="Helvetica Neue" charset="0"/>
              </a:defRPr>
            </a:lvl4pPr>
            <a:lvl5pPr marL="2057400" indent="-228600">
              <a:defRPr>
                <a:solidFill>
                  <a:srgbClr val="000000"/>
                </a:solidFill>
                <a:latin typeface="Helvetica Neue" charset="0"/>
                <a:ea typeface="Helvetica Neue" charset="0"/>
                <a:cs typeface="Helvetica Neue" charset="0"/>
                <a:sym typeface="Helvetica Neue" charset="0"/>
              </a:defRPr>
            </a:lvl5pPr>
            <a:lvl6pPr marL="25146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6pPr>
            <a:lvl7pPr marL="29718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7pPr>
            <a:lvl8pPr marL="34290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8pPr>
            <a:lvl9pPr marL="3886200" indent="-228600" eaLnBrk="0" fontAlgn="base" hangingPunct="0">
              <a:spcBef>
                <a:spcPct val="0"/>
              </a:spcBef>
              <a:spcAft>
                <a:spcPct val="0"/>
              </a:spcAft>
              <a:defRPr>
                <a:solidFill>
                  <a:srgbClr val="000000"/>
                </a:solidFill>
                <a:latin typeface="Helvetica Neue" charset="0"/>
                <a:ea typeface="Helvetica Neue" charset="0"/>
                <a:cs typeface="Helvetica Neue" charset="0"/>
                <a:sym typeface="Helvetica Neue" charset="0"/>
              </a:defRPr>
            </a:lvl9pPr>
          </a:lstStyle>
          <a:p>
            <a:r>
              <a:rPr lang="en-GB" altLang="en-US" b="1" u="sng" dirty="0">
                <a:solidFill>
                  <a:srgbClr val="00B050"/>
                </a:solidFill>
              </a:rPr>
              <a:t>Implicative force </a:t>
            </a:r>
            <a:r>
              <a:rPr lang="en-GB" altLang="en-US" dirty="0">
                <a:solidFill>
                  <a:srgbClr val="00B050"/>
                </a:solidFill>
              </a:rPr>
              <a:t>exerts an upwards influence on the context above, to redefine or change the context above.</a:t>
            </a:r>
          </a:p>
          <a:p>
            <a:endParaRPr lang="en-GB" altLang="en-US" dirty="0">
              <a:solidFill>
                <a:srgbClr val="00B050"/>
              </a:solidFill>
            </a:endParaRPr>
          </a:p>
          <a:p>
            <a:r>
              <a:rPr lang="en-GB" altLang="en-US" dirty="0">
                <a:solidFill>
                  <a:srgbClr val="00B050"/>
                </a:solidFill>
              </a:rPr>
              <a:t>The effect the communicated response has on higher levels of context.</a:t>
            </a:r>
          </a:p>
        </p:txBody>
      </p:sp>
      <p:sp>
        <p:nvSpPr>
          <p:cNvPr id="38" name="Title 1"/>
          <p:cNvSpPr>
            <a:spLocks noGrp="1"/>
          </p:cNvSpPr>
          <p:nvPr>
            <p:ph type="title"/>
          </p:nvPr>
        </p:nvSpPr>
        <p:spPr>
          <a:xfrm>
            <a:off x="814633" y="171453"/>
            <a:ext cx="10244793" cy="1000125"/>
          </a:xfrm>
        </p:spPr>
        <p:txBody>
          <a:bodyPr>
            <a:normAutofit fontScale="90000"/>
          </a:bodyPr>
          <a:lstStyle/>
          <a:p>
            <a:r>
              <a:rPr lang="en-GB" dirty="0"/>
              <a:t>CMM and the Hierarchical Model</a:t>
            </a:r>
            <a:br>
              <a:rPr lang="en-GB" dirty="0"/>
            </a:br>
            <a:r>
              <a:rPr lang="en-GB" sz="2700" dirty="0"/>
              <a:t>Pearce and </a:t>
            </a:r>
            <a:r>
              <a:rPr lang="en-GB" sz="2700" dirty="0" err="1"/>
              <a:t>Cronen</a:t>
            </a:r>
            <a:endParaRPr lang="en-GB" sz="2700" dirty="0"/>
          </a:p>
        </p:txBody>
      </p:sp>
    </p:spTree>
    <p:extLst>
      <p:ext uri="{BB962C8B-B14F-4D97-AF65-F5344CB8AC3E}">
        <p14:creationId xmlns:p14="http://schemas.microsoft.com/office/powerpoint/2010/main" val="27319730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fade">
                                      <p:cBhvr>
                                        <p:cTn id="7" dur="1000"/>
                                        <p:tgtEl>
                                          <p:spTgt spid="13314">
                                            <p:txEl>
                                              <p:pRg st="0" end="0"/>
                                            </p:txEl>
                                          </p:spTgt>
                                        </p:tgtEl>
                                      </p:cBhvr>
                                    </p:animEffect>
                                    <p:anim calcmode="lin" valueType="num">
                                      <p:cBhvr>
                                        <p:cTn id="8" dur="10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3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3314">
                                            <p:txEl>
                                              <p:pRg st="1" end="1"/>
                                            </p:txEl>
                                          </p:spTgt>
                                        </p:tgtEl>
                                        <p:attrNameLst>
                                          <p:attrName>style.visibility</p:attrName>
                                        </p:attrNameLst>
                                      </p:cBhvr>
                                      <p:to>
                                        <p:strVal val="visible"/>
                                      </p:to>
                                    </p:set>
                                    <p:animEffect transition="in" filter="fade">
                                      <p:cBhvr>
                                        <p:cTn id="14" dur="1000"/>
                                        <p:tgtEl>
                                          <p:spTgt spid="13314">
                                            <p:txEl>
                                              <p:pRg st="1" end="1"/>
                                            </p:txEl>
                                          </p:spTgt>
                                        </p:tgtEl>
                                      </p:cBhvr>
                                    </p:animEffect>
                                    <p:anim calcmode="lin" valueType="num">
                                      <p:cBhvr>
                                        <p:cTn id="15" dur="1000" fill="hold"/>
                                        <p:tgtEl>
                                          <p:spTgt spid="133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33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3314">
                                            <p:txEl>
                                              <p:pRg st="2" end="2"/>
                                            </p:txEl>
                                          </p:spTgt>
                                        </p:tgtEl>
                                        <p:attrNameLst>
                                          <p:attrName>style.visibility</p:attrName>
                                        </p:attrNameLst>
                                      </p:cBhvr>
                                      <p:to>
                                        <p:strVal val="visible"/>
                                      </p:to>
                                    </p:set>
                                    <p:animEffect transition="in" filter="fade">
                                      <p:cBhvr>
                                        <p:cTn id="21" dur="1000"/>
                                        <p:tgtEl>
                                          <p:spTgt spid="13314">
                                            <p:txEl>
                                              <p:pRg st="2" end="2"/>
                                            </p:txEl>
                                          </p:spTgt>
                                        </p:tgtEl>
                                      </p:cBhvr>
                                    </p:animEffect>
                                    <p:anim calcmode="lin" valueType="num">
                                      <p:cBhvr>
                                        <p:cTn id="22" dur="1000" fill="hold"/>
                                        <p:tgtEl>
                                          <p:spTgt spid="133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33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3314">
                                            <p:txEl>
                                              <p:pRg st="3" end="3"/>
                                            </p:txEl>
                                          </p:spTgt>
                                        </p:tgtEl>
                                        <p:attrNameLst>
                                          <p:attrName>style.visibility</p:attrName>
                                        </p:attrNameLst>
                                      </p:cBhvr>
                                      <p:to>
                                        <p:strVal val="visible"/>
                                      </p:to>
                                    </p:set>
                                    <p:animEffect transition="in" filter="fade">
                                      <p:cBhvr>
                                        <p:cTn id="28" dur="1000"/>
                                        <p:tgtEl>
                                          <p:spTgt spid="13314">
                                            <p:txEl>
                                              <p:pRg st="3" end="3"/>
                                            </p:txEl>
                                          </p:spTgt>
                                        </p:tgtEl>
                                      </p:cBhvr>
                                    </p:animEffect>
                                    <p:anim calcmode="lin" valueType="num">
                                      <p:cBhvr>
                                        <p:cTn id="29" dur="1000" fill="hold"/>
                                        <p:tgtEl>
                                          <p:spTgt spid="133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33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3314">
                                            <p:txEl>
                                              <p:pRg st="4" end="4"/>
                                            </p:txEl>
                                          </p:spTgt>
                                        </p:tgtEl>
                                        <p:attrNameLst>
                                          <p:attrName>style.visibility</p:attrName>
                                        </p:attrNameLst>
                                      </p:cBhvr>
                                      <p:to>
                                        <p:strVal val="visible"/>
                                      </p:to>
                                    </p:set>
                                    <p:animEffect transition="in" filter="fade">
                                      <p:cBhvr>
                                        <p:cTn id="35" dur="1000"/>
                                        <p:tgtEl>
                                          <p:spTgt spid="13314">
                                            <p:txEl>
                                              <p:pRg st="4" end="4"/>
                                            </p:txEl>
                                          </p:spTgt>
                                        </p:tgtEl>
                                      </p:cBhvr>
                                    </p:animEffect>
                                    <p:anim calcmode="lin" valueType="num">
                                      <p:cBhvr>
                                        <p:cTn id="36" dur="1000" fill="hold"/>
                                        <p:tgtEl>
                                          <p:spTgt spid="1331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33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13314">
                                            <p:txEl>
                                              <p:pRg st="5" end="5"/>
                                            </p:txEl>
                                          </p:spTgt>
                                        </p:tgtEl>
                                        <p:attrNameLst>
                                          <p:attrName>style.visibility</p:attrName>
                                        </p:attrNameLst>
                                      </p:cBhvr>
                                      <p:to>
                                        <p:strVal val="visible"/>
                                      </p:to>
                                    </p:set>
                                    <p:animEffect transition="in" filter="fade">
                                      <p:cBhvr>
                                        <p:cTn id="42" dur="1000"/>
                                        <p:tgtEl>
                                          <p:spTgt spid="13314">
                                            <p:txEl>
                                              <p:pRg st="5" end="5"/>
                                            </p:txEl>
                                          </p:spTgt>
                                        </p:tgtEl>
                                      </p:cBhvr>
                                    </p:animEffect>
                                    <p:anim calcmode="lin" valueType="num">
                                      <p:cBhvr>
                                        <p:cTn id="43" dur="1000" fill="hold"/>
                                        <p:tgtEl>
                                          <p:spTgt spid="1331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331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13314">
                                            <p:txEl>
                                              <p:pRg st="6" end="6"/>
                                            </p:txEl>
                                          </p:spTgt>
                                        </p:tgtEl>
                                        <p:attrNameLst>
                                          <p:attrName>style.visibility</p:attrName>
                                        </p:attrNameLst>
                                      </p:cBhvr>
                                      <p:to>
                                        <p:strVal val="visible"/>
                                      </p:to>
                                    </p:set>
                                    <p:animEffect transition="in" filter="fade">
                                      <p:cBhvr>
                                        <p:cTn id="49" dur="1000"/>
                                        <p:tgtEl>
                                          <p:spTgt spid="13314">
                                            <p:txEl>
                                              <p:pRg st="6" end="6"/>
                                            </p:txEl>
                                          </p:spTgt>
                                        </p:tgtEl>
                                      </p:cBhvr>
                                    </p:animEffect>
                                    <p:anim calcmode="lin" valueType="num">
                                      <p:cBhvr>
                                        <p:cTn id="50" dur="1000" fill="hold"/>
                                        <p:tgtEl>
                                          <p:spTgt spid="13314">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1331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13314">
                                            <p:txEl>
                                              <p:pRg st="7" end="7"/>
                                            </p:txEl>
                                          </p:spTgt>
                                        </p:tgtEl>
                                        <p:attrNameLst>
                                          <p:attrName>style.visibility</p:attrName>
                                        </p:attrNameLst>
                                      </p:cBhvr>
                                      <p:to>
                                        <p:strVal val="visible"/>
                                      </p:to>
                                    </p:set>
                                    <p:animEffect transition="in" filter="fade">
                                      <p:cBhvr>
                                        <p:cTn id="56" dur="1000"/>
                                        <p:tgtEl>
                                          <p:spTgt spid="13314">
                                            <p:txEl>
                                              <p:pRg st="7" end="7"/>
                                            </p:txEl>
                                          </p:spTgt>
                                        </p:tgtEl>
                                      </p:cBhvr>
                                    </p:animEffect>
                                    <p:anim calcmode="lin" valueType="num">
                                      <p:cBhvr>
                                        <p:cTn id="57" dur="1000" fill="hold"/>
                                        <p:tgtEl>
                                          <p:spTgt spid="13314">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1331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13314">
                                            <p:txEl>
                                              <p:pRg st="8" end="8"/>
                                            </p:txEl>
                                          </p:spTgt>
                                        </p:tgtEl>
                                        <p:attrNameLst>
                                          <p:attrName>style.visibility</p:attrName>
                                        </p:attrNameLst>
                                      </p:cBhvr>
                                      <p:to>
                                        <p:strVal val="visible"/>
                                      </p:to>
                                    </p:set>
                                    <p:animEffect transition="in" filter="fade">
                                      <p:cBhvr>
                                        <p:cTn id="63" dur="1000"/>
                                        <p:tgtEl>
                                          <p:spTgt spid="13314">
                                            <p:txEl>
                                              <p:pRg st="8" end="8"/>
                                            </p:txEl>
                                          </p:spTgt>
                                        </p:tgtEl>
                                      </p:cBhvr>
                                    </p:animEffect>
                                    <p:anim calcmode="lin" valueType="num">
                                      <p:cBhvr>
                                        <p:cTn id="64" dur="1000" fill="hold"/>
                                        <p:tgtEl>
                                          <p:spTgt spid="13314">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1331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1" presetClass="entr" presetSubtype="1" fill="hold" grpId="0" nodeType="click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heel(1)">
                                      <p:cBhvr>
                                        <p:cTn id="70" dur="2000"/>
                                        <p:tgtEl>
                                          <p:spTgt spid="37"/>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heel(1)">
                                      <p:cBhvr>
                                        <p:cTn id="73" dur="2000"/>
                                        <p:tgtEl>
                                          <p:spTgt spid="42"/>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heel(1)">
                                      <p:cBhvr>
                                        <p:cTn id="76" dur="2000"/>
                                        <p:tgtEl>
                                          <p:spTgt spid="31"/>
                                        </p:tgtEl>
                                      </p:cBhvr>
                                    </p:animEffect>
                                  </p:childTnLst>
                                </p:cTn>
                              </p:par>
                              <p:par>
                                <p:cTn id="77" presetID="21" presetClass="entr" presetSubtype="1"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heel(1)">
                                      <p:cBhvr>
                                        <p:cTn id="79" dur="2000"/>
                                        <p:tgtEl>
                                          <p:spTgt spid="33"/>
                                        </p:tgtEl>
                                      </p:cBhvr>
                                    </p:animEffect>
                                  </p:childTnLst>
                                </p:cTn>
                              </p:par>
                            </p:childTnLst>
                          </p:cTn>
                        </p:par>
                      </p:childTnLst>
                    </p:cTn>
                  </p:par>
                  <p:par>
                    <p:cTn id="80" fill="hold">
                      <p:stCondLst>
                        <p:cond delay="indefinite"/>
                      </p:stCondLst>
                      <p:childTnLst>
                        <p:par>
                          <p:cTn id="81" fill="hold">
                            <p:stCondLst>
                              <p:cond delay="0"/>
                            </p:stCondLst>
                            <p:childTnLst>
                              <p:par>
                                <p:cTn id="82" presetID="31"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1000" fill="hold"/>
                                        <p:tgtEl>
                                          <p:spTgt spid="34"/>
                                        </p:tgtEl>
                                        <p:attrNameLst>
                                          <p:attrName>ppt_w</p:attrName>
                                        </p:attrNameLst>
                                      </p:cBhvr>
                                      <p:tavLst>
                                        <p:tav tm="0">
                                          <p:val>
                                            <p:fltVal val="0"/>
                                          </p:val>
                                        </p:tav>
                                        <p:tav tm="100000">
                                          <p:val>
                                            <p:strVal val="#ppt_w"/>
                                          </p:val>
                                        </p:tav>
                                      </p:tavLst>
                                    </p:anim>
                                    <p:anim calcmode="lin" valueType="num">
                                      <p:cBhvr>
                                        <p:cTn id="85" dur="1000" fill="hold"/>
                                        <p:tgtEl>
                                          <p:spTgt spid="34"/>
                                        </p:tgtEl>
                                        <p:attrNameLst>
                                          <p:attrName>ppt_h</p:attrName>
                                        </p:attrNameLst>
                                      </p:cBhvr>
                                      <p:tavLst>
                                        <p:tav tm="0">
                                          <p:val>
                                            <p:fltVal val="0"/>
                                          </p:val>
                                        </p:tav>
                                        <p:tav tm="100000">
                                          <p:val>
                                            <p:strVal val="#ppt_h"/>
                                          </p:val>
                                        </p:tav>
                                      </p:tavLst>
                                    </p:anim>
                                    <p:anim calcmode="lin" valueType="num">
                                      <p:cBhvr>
                                        <p:cTn id="86" dur="1000" fill="hold"/>
                                        <p:tgtEl>
                                          <p:spTgt spid="34"/>
                                        </p:tgtEl>
                                        <p:attrNameLst>
                                          <p:attrName>style.rotation</p:attrName>
                                        </p:attrNameLst>
                                      </p:cBhvr>
                                      <p:tavLst>
                                        <p:tav tm="0">
                                          <p:val>
                                            <p:fltVal val="90"/>
                                          </p:val>
                                        </p:tav>
                                        <p:tav tm="100000">
                                          <p:val>
                                            <p:fltVal val="0"/>
                                          </p:val>
                                        </p:tav>
                                      </p:tavLst>
                                    </p:anim>
                                    <p:animEffect transition="in" filter="fade">
                                      <p:cBhvr>
                                        <p:cTn id="87" dur="1000"/>
                                        <p:tgtEl>
                                          <p:spTgt spid="34"/>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16" fill="hold" grpId="0" nodeType="click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circle(in)">
                                      <p:cBhvr>
                                        <p:cTn id="92" dur="2000"/>
                                        <p:tgtEl>
                                          <p:spTgt spid="45"/>
                                        </p:tgtEl>
                                      </p:cBhvr>
                                    </p:animEffect>
                                  </p:childTnLst>
                                </p:cTn>
                              </p:par>
                              <p:par>
                                <p:cTn id="93" presetID="6" presetClass="entr" presetSubtype="16" fill="hold" grpId="0" nodeType="with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circle(in)">
                                      <p:cBhvr>
                                        <p:cTn id="95" dur="2000"/>
                                        <p:tgtEl>
                                          <p:spTgt spid="48"/>
                                        </p:tgtEl>
                                      </p:cBhvr>
                                    </p:animEffect>
                                  </p:childTnLst>
                                </p:cTn>
                              </p:par>
                              <p:par>
                                <p:cTn id="96" presetID="6" presetClass="entr" presetSubtype="16"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circle(in)">
                                      <p:cBhvr>
                                        <p:cTn id="98" dur="2000"/>
                                        <p:tgtEl>
                                          <p:spTgt spid="46"/>
                                        </p:tgtEl>
                                      </p:cBhvr>
                                    </p:animEffect>
                                  </p:childTnLst>
                                </p:cTn>
                              </p:par>
                              <p:par>
                                <p:cTn id="99" presetID="6" presetClass="entr" presetSubtype="16"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circle(in)">
                                      <p:cBhvr>
                                        <p:cTn id="101" dur="2000"/>
                                        <p:tgtEl>
                                          <p:spTgt spid="47"/>
                                        </p:tgtEl>
                                      </p:cBhvr>
                                    </p:animEffect>
                                  </p:childTnLst>
                                </p:cTn>
                              </p:par>
                            </p:childTnLst>
                          </p:cTn>
                        </p:par>
                      </p:childTnLst>
                    </p:cTn>
                  </p:par>
                  <p:par>
                    <p:cTn id="102" fill="hold">
                      <p:stCondLst>
                        <p:cond delay="indefinite"/>
                      </p:stCondLst>
                      <p:childTnLst>
                        <p:par>
                          <p:cTn id="103" fill="hold">
                            <p:stCondLst>
                              <p:cond delay="0"/>
                            </p:stCondLst>
                            <p:childTnLst>
                              <p:par>
                                <p:cTn id="104" presetID="31" presetClass="entr" presetSubtype="0" fill="hold" grpId="0" nodeType="click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1000" fill="hold"/>
                                        <p:tgtEl>
                                          <p:spTgt spid="35"/>
                                        </p:tgtEl>
                                        <p:attrNameLst>
                                          <p:attrName>ppt_w</p:attrName>
                                        </p:attrNameLst>
                                      </p:cBhvr>
                                      <p:tavLst>
                                        <p:tav tm="0">
                                          <p:val>
                                            <p:fltVal val="0"/>
                                          </p:val>
                                        </p:tav>
                                        <p:tav tm="100000">
                                          <p:val>
                                            <p:strVal val="#ppt_w"/>
                                          </p:val>
                                        </p:tav>
                                      </p:tavLst>
                                    </p:anim>
                                    <p:anim calcmode="lin" valueType="num">
                                      <p:cBhvr>
                                        <p:cTn id="107" dur="1000" fill="hold"/>
                                        <p:tgtEl>
                                          <p:spTgt spid="35"/>
                                        </p:tgtEl>
                                        <p:attrNameLst>
                                          <p:attrName>ppt_h</p:attrName>
                                        </p:attrNameLst>
                                      </p:cBhvr>
                                      <p:tavLst>
                                        <p:tav tm="0">
                                          <p:val>
                                            <p:fltVal val="0"/>
                                          </p:val>
                                        </p:tav>
                                        <p:tav tm="100000">
                                          <p:val>
                                            <p:strVal val="#ppt_h"/>
                                          </p:val>
                                        </p:tav>
                                      </p:tavLst>
                                    </p:anim>
                                    <p:anim calcmode="lin" valueType="num">
                                      <p:cBhvr>
                                        <p:cTn id="108" dur="1000" fill="hold"/>
                                        <p:tgtEl>
                                          <p:spTgt spid="35"/>
                                        </p:tgtEl>
                                        <p:attrNameLst>
                                          <p:attrName>style.rotation</p:attrName>
                                        </p:attrNameLst>
                                      </p:cBhvr>
                                      <p:tavLst>
                                        <p:tav tm="0">
                                          <p:val>
                                            <p:fltVal val="90"/>
                                          </p:val>
                                        </p:tav>
                                        <p:tav tm="100000">
                                          <p:val>
                                            <p:fltVal val="0"/>
                                          </p:val>
                                        </p:tav>
                                      </p:tavLst>
                                    </p:anim>
                                    <p:animEffect transition="in" filter="fade">
                                      <p:cBhvr>
                                        <p:cTn id="109"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33" grpId="0" animBg="1"/>
      <p:bldP spid="31" grpId="0" animBg="1"/>
      <p:bldP spid="37" grpId="0" animBg="1"/>
      <p:bldP spid="42" grpId="0" animBg="1"/>
      <p:bldP spid="45" grpId="0" animBg="1"/>
      <p:bldP spid="46" grpId="0" animBg="1"/>
      <p:bldP spid="47" grpId="0" animBg="1"/>
      <p:bldP spid="48" grpId="0" animBg="1"/>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6919" y="880061"/>
            <a:ext cx="10515600" cy="4803775"/>
          </a:xfrm>
        </p:spPr>
        <p:txBody>
          <a:bodyPr>
            <a:normAutofit lnSpcReduction="10000"/>
          </a:bodyPr>
          <a:lstStyle/>
          <a:p>
            <a:endParaRPr lang="en-GB" dirty="0">
              <a:solidFill>
                <a:schemeClr val="tx1"/>
              </a:solidFill>
            </a:endParaRPr>
          </a:p>
          <a:p>
            <a:r>
              <a:rPr lang="en-GB" dirty="0">
                <a:solidFill>
                  <a:schemeClr val="tx1"/>
                </a:solidFill>
              </a:rPr>
              <a:t>The Hierarchy model is used to help us think about the multiple  context that we are </a:t>
            </a:r>
            <a:r>
              <a:rPr lang="en-GB" b="1" dirty="0">
                <a:solidFill>
                  <a:schemeClr val="tx1"/>
                </a:solidFill>
              </a:rPr>
              <a:t>attending to </a:t>
            </a:r>
            <a:r>
              <a:rPr lang="en-GB" dirty="0">
                <a:solidFill>
                  <a:schemeClr val="tx1"/>
                </a:solidFill>
              </a:rPr>
              <a:t>in our conversation with others. </a:t>
            </a:r>
          </a:p>
          <a:p>
            <a:r>
              <a:rPr lang="en-GB" dirty="0">
                <a:solidFill>
                  <a:schemeClr val="tx1"/>
                </a:solidFill>
              </a:rPr>
              <a:t>Our context, </a:t>
            </a:r>
            <a:r>
              <a:rPr lang="en-GB" b="1" dirty="0">
                <a:solidFill>
                  <a:schemeClr val="tx1"/>
                </a:solidFill>
              </a:rPr>
              <a:t>drivers</a:t>
            </a:r>
            <a:r>
              <a:rPr lang="en-GB" dirty="0">
                <a:solidFill>
                  <a:schemeClr val="tx1"/>
                </a:solidFill>
              </a:rPr>
              <a:t>, values and lived experience will all contribute to the creation of </a:t>
            </a:r>
            <a:r>
              <a:rPr lang="en-GB" b="1" dirty="0">
                <a:solidFill>
                  <a:schemeClr val="tx1"/>
                </a:solidFill>
              </a:rPr>
              <a:t>our highest context.</a:t>
            </a:r>
          </a:p>
          <a:p>
            <a:r>
              <a:rPr lang="en-GB" dirty="0">
                <a:solidFill>
                  <a:schemeClr val="tx1"/>
                </a:solidFill>
              </a:rPr>
              <a:t>If we are not talking about the same thing then we can get muddled and “un-coordinated”. </a:t>
            </a:r>
          </a:p>
          <a:p>
            <a:r>
              <a:rPr lang="en-GB" dirty="0"/>
              <a:t>Examples…</a:t>
            </a:r>
            <a:endParaRPr lang="en-GB" dirty="0">
              <a:solidFill>
                <a:schemeClr val="tx1"/>
              </a:solidFill>
            </a:endParaRPr>
          </a:p>
          <a:p>
            <a:endParaRPr lang="en-GB" dirty="0">
              <a:solidFill>
                <a:schemeClr val="tx1"/>
              </a:solidFill>
            </a:endParaRPr>
          </a:p>
        </p:txBody>
      </p:sp>
    </p:spTree>
    <p:extLst>
      <p:ext uri="{BB962C8B-B14F-4D97-AF65-F5344CB8AC3E}">
        <p14:creationId xmlns:p14="http://schemas.microsoft.com/office/powerpoint/2010/main" val="3642803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03186"/>
          </a:xfrm>
        </p:spPr>
        <p:txBody>
          <a:bodyPr>
            <a:normAutofit fontScale="90000"/>
          </a:bodyPr>
          <a:lstStyle/>
          <a:p>
            <a:r>
              <a:rPr lang="en-GB" dirty="0"/>
              <a:t>Using this idea in practice </a:t>
            </a:r>
          </a:p>
        </p:txBody>
      </p:sp>
      <p:sp>
        <p:nvSpPr>
          <p:cNvPr id="3" name="Content Placeholder 2"/>
          <p:cNvSpPr>
            <a:spLocks noGrp="1"/>
          </p:cNvSpPr>
          <p:nvPr>
            <p:ph idx="1"/>
          </p:nvPr>
        </p:nvSpPr>
        <p:spPr>
          <a:xfrm>
            <a:off x="609600" y="1124713"/>
            <a:ext cx="10972800" cy="5400632"/>
          </a:xfrm>
        </p:spPr>
        <p:txBody>
          <a:bodyPr>
            <a:normAutofit fontScale="92500" lnSpcReduction="20000"/>
          </a:bodyPr>
          <a:lstStyle/>
          <a:p>
            <a:r>
              <a:rPr lang="en-GB" dirty="0">
                <a:solidFill>
                  <a:srgbClr val="0070C0"/>
                </a:solidFill>
              </a:rPr>
              <a:t>Speech act</a:t>
            </a:r>
            <a:r>
              <a:rPr lang="en-GB" dirty="0"/>
              <a:t>: What are the family saying to each other in an argument?</a:t>
            </a:r>
          </a:p>
          <a:p>
            <a:r>
              <a:rPr lang="en-GB" dirty="0">
                <a:solidFill>
                  <a:srgbClr val="0070C0"/>
                </a:solidFill>
              </a:rPr>
              <a:t>Episode</a:t>
            </a:r>
            <a:r>
              <a:rPr lang="en-GB" dirty="0"/>
              <a:t>: How often is this happening? When was the last time this happened?</a:t>
            </a:r>
          </a:p>
          <a:p>
            <a:r>
              <a:rPr lang="en-GB" dirty="0">
                <a:solidFill>
                  <a:srgbClr val="0070C0"/>
                </a:solidFill>
              </a:rPr>
              <a:t>Relationship</a:t>
            </a:r>
            <a:r>
              <a:rPr lang="en-GB" dirty="0"/>
              <a:t>: What is the arguing doing to the relationship?</a:t>
            </a:r>
          </a:p>
          <a:p>
            <a:r>
              <a:rPr lang="en-GB" dirty="0">
                <a:solidFill>
                  <a:srgbClr val="0070C0"/>
                </a:solidFill>
              </a:rPr>
              <a:t>Family/Life Scripts</a:t>
            </a:r>
            <a:r>
              <a:rPr lang="en-GB" dirty="0"/>
              <a:t>: Is arguing ok? What do you think your mum/dad/you should do together? What does arguing look like/represent in your family?</a:t>
            </a:r>
          </a:p>
          <a:p>
            <a:r>
              <a:rPr lang="en-GB" dirty="0">
                <a:solidFill>
                  <a:srgbClr val="0070C0"/>
                </a:solidFill>
              </a:rPr>
              <a:t>Culture</a:t>
            </a:r>
            <a:r>
              <a:rPr lang="en-GB" dirty="0"/>
              <a:t>: Is arguing normal in families? Do other families argue? Do they argue better?</a:t>
            </a:r>
          </a:p>
          <a:p>
            <a:pPr marL="0" indent="0">
              <a:buNone/>
            </a:pPr>
            <a:endParaRPr lang="en-GB" dirty="0"/>
          </a:p>
          <a:p>
            <a:r>
              <a:rPr lang="en-GB" dirty="0">
                <a:solidFill>
                  <a:srgbClr val="7030A0"/>
                </a:solidFill>
              </a:rPr>
              <a:t>Think of a family and think about how some of these ideas might be helpful…</a:t>
            </a:r>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108843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hlinkClick r:id="rId3"/>
          </p:cNvPr>
          <p:cNvPicPr>
            <a:picLocks noGrp="1" noChangeAspect="1"/>
          </p:cNvPicPr>
          <p:nvPr>
            <p:ph idx="1"/>
          </p:nvPr>
        </p:nvPicPr>
        <p:blipFill>
          <a:blip r:embed="rId4"/>
          <a:stretch>
            <a:fillRect/>
          </a:stretch>
        </p:blipFill>
        <p:spPr>
          <a:xfrm>
            <a:off x="2910824" y="981352"/>
            <a:ext cx="6612576" cy="4525963"/>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
        <p:nvSpPr>
          <p:cNvPr id="3" name="Rectangle 2"/>
          <p:cNvSpPr/>
          <p:nvPr/>
        </p:nvSpPr>
        <p:spPr>
          <a:xfrm>
            <a:off x="2834104" y="5721086"/>
            <a:ext cx="4779770" cy="369332"/>
          </a:xfrm>
          <a:prstGeom prst="rect">
            <a:avLst/>
          </a:prstGeom>
        </p:spPr>
        <p:txBody>
          <a:bodyPr wrap="none">
            <a:spAutoFit/>
          </a:bodyPr>
          <a:lstStyle/>
          <a:p>
            <a:r>
              <a:rPr lang="en-GB" dirty="0">
                <a:hlinkClick r:id="rId3"/>
              </a:rPr>
              <a:t>https://www.youtube.com/watch?v=Cjgdiy_SGjA</a:t>
            </a:r>
            <a:endParaRPr lang="en-GB" dirty="0"/>
          </a:p>
        </p:txBody>
      </p:sp>
    </p:spTree>
    <p:extLst>
      <p:ext uri="{BB962C8B-B14F-4D97-AF65-F5344CB8AC3E}">
        <p14:creationId xmlns:p14="http://schemas.microsoft.com/office/powerpoint/2010/main" val="1269093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 your groups…….</a:t>
            </a:r>
          </a:p>
        </p:txBody>
      </p:sp>
      <p:sp>
        <p:nvSpPr>
          <p:cNvPr id="3" name="Content Placeholder 2"/>
          <p:cNvSpPr>
            <a:spLocks noGrp="1"/>
          </p:cNvSpPr>
          <p:nvPr>
            <p:ph idx="1"/>
          </p:nvPr>
        </p:nvSpPr>
        <p:spPr/>
        <p:txBody>
          <a:bodyPr/>
          <a:lstStyle/>
          <a:p>
            <a:endParaRPr lang="en-GB" dirty="0"/>
          </a:p>
          <a:p>
            <a:r>
              <a:rPr lang="en-GB" dirty="0"/>
              <a:t>From watching the clip, which stories have been unheard/untold? </a:t>
            </a:r>
          </a:p>
          <a:p>
            <a:r>
              <a:rPr lang="en-GB" dirty="0"/>
              <a:t>How has the story telling impacted on the exchange between Riley and her parents?</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778728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2353" y="2046803"/>
            <a:ext cx="10919012" cy="4649832"/>
          </a:xfrm>
        </p:spPr>
        <p:txBody>
          <a:bodyPr/>
          <a:lstStyle/>
          <a:p>
            <a:r>
              <a:rPr lang="en-GB" sz="3000" b="1" dirty="0">
                <a:solidFill>
                  <a:srgbClr val="C00000"/>
                </a:solidFill>
              </a:rPr>
              <a:t>L</a:t>
            </a:r>
            <a:r>
              <a:rPr lang="en-GB" sz="3000" dirty="0">
                <a:solidFill>
                  <a:schemeClr val="tx1"/>
                </a:solidFill>
              </a:rPr>
              <a:t>ived stories-what we actually did or are doing</a:t>
            </a:r>
          </a:p>
          <a:p>
            <a:r>
              <a:rPr lang="en-GB" sz="3000" b="1" dirty="0">
                <a:solidFill>
                  <a:srgbClr val="C00000"/>
                </a:solidFill>
              </a:rPr>
              <a:t>U</a:t>
            </a:r>
            <a:r>
              <a:rPr lang="en-GB" sz="3000" dirty="0">
                <a:solidFill>
                  <a:schemeClr val="tx1"/>
                </a:solidFill>
              </a:rPr>
              <a:t>nknown stories- information that is missing</a:t>
            </a:r>
          </a:p>
          <a:p>
            <a:r>
              <a:rPr lang="en-GB" sz="3000" b="1" dirty="0">
                <a:solidFill>
                  <a:srgbClr val="C00000"/>
                </a:solidFill>
              </a:rPr>
              <a:t>U</a:t>
            </a:r>
            <a:r>
              <a:rPr lang="en-GB" sz="3000" dirty="0">
                <a:solidFill>
                  <a:schemeClr val="tx1"/>
                </a:solidFill>
              </a:rPr>
              <a:t>ntold stories- what we choose not to say</a:t>
            </a:r>
          </a:p>
          <a:p>
            <a:r>
              <a:rPr lang="en-GB" sz="3000" b="1" dirty="0">
                <a:solidFill>
                  <a:srgbClr val="C00000"/>
                </a:solidFill>
              </a:rPr>
              <a:t>U</a:t>
            </a:r>
            <a:r>
              <a:rPr lang="en-GB" sz="3000" dirty="0">
                <a:solidFill>
                  <a:schemeClr val="tx1"/>
                </a:solidFill>
              </a:rPr>
              <a:t>nheard stories- what we say that isn`t heard or acknowledged</a:t>
            </a:r>
          </a:p>
          <a:p>
            <a:r>
              <a:rPr lang="en-GB" sz="3000" b="1" dirty="0">
                <a:solidFill>
                  <a:srgbClr val="C00000"/>
                </a:solidFill>
              </a:rPr>
              <a:t>U</a:t>
            </a:r>
            <a:r>
              <a:rPr lang="en-GB" sz="3000" dirty="0">
                <a:solidFill>
                  <a:schemeClr val="tx1"/>
                </a:solidFill>
              </a:rPr>
              <a:t>ntellable stories- Stories that are forbidden or too painful for us to tell</a:t>
            </a:r>
          </a:p>
          <a:p>
            <a:r>
              <a:rPr lang="en-GB" sz="3000" dirty="0">
                <a:solidFill>
                  <a:schemeClr val="tx1"/>
                </a:solidFill>
              </a:rPr>
              <a:t>Story </a:t>
            </a:r>
            <a:r>
              <a:rPr lang="en-GB" sz="3000" b="1" dirty="0">
                <a:solidFill>
                  <a:srgbClr val="C00000"/>
                </a:solidFill>
              </a:rPr>
              <a:t>t</a:t>
            </a:r>
            <a:r>
              <a:rPr lang="en-GB" sz="3000" dirty="0">
                <a:solidFill>
                  <a:schemeClr val="tx1"/>
                </a:solidFill>
              </a:rPr>
              <a:t>elling- the manner in which we communicate</a:t>
            </a:r>
          </a:p>
          <a:p>
            <a:r>
              <a:rPr lang="en-GB" sz="3000" dirty="0">
                <a:solidFill>
                  <a:schemeClr val="tx1"/>
                </a:solidFill>
              </a:rPr>
              <a:t>Stories </a:t>
            </a:r>
            <a:r>
              <a:rPr lang="en-GB" sz="3000" b="1" dirty="0">
                <a:solidFill>
                  <a:srgbClr val="C00000"/>
                </a:solidFill>
              </a:rPr>
              <a:t>t</a:t>
            </a:r>
            <a:r>
              <a:rPr lang="en-GB" sz="3000" dirty="0">
                <a:solidFill>
                  <a:schemeClr val="tx1"/>
                </a:solidFill>
              </a:rPr>
              <a:t>old- what we say we are doing.</a:t>
            </a:r>
          </a:p>
          <a:p>
            <a:endParaRPr lang="en-US" dirty="0"/>
          </a:p>
        </p:txBody>
      </p:sp>
      <p:sp>
        <p:nvSpPr>
          <p:cNvPr id="3" name="Title 2"/>
          <p:cNvSpPr>
            <a:spLocks noGrp="1"/>
          </p:cNvSpPr>
          <p:nvPr>
            <p:ph type="title"/>
          </p:nvPr>
        </p:nvSpPr>
        <p:spPr>
          <a:xfrm>
            <a:off x="1428290" y="199414"/>
            <a:ext cx="8547100" cy="1605163"/>
          </a:xfrm>
        </p:spPr>
        <p:txBody>
          <a:bodyPr>
            <a:normAutofit fontScale="90000"/>
          </a:bodyPr>
          <a:lstStyle/>
          <a:p>
            <a:r>
              <a:rPr lang="en-GB" b="1" dirty="0"/>
              <a:t>LUUUUTT – Patterns of communication</a:t>
            </a:r>
            <a:br>
              <a:rPr lang="en-GB" b="1" dirty="0"/>
            </a:br>
            <a:r>
              <a:rPr lang="en-GB" sz="4000" dirty="0"/>
              <a:t>We choose what we communicate</a:t>
            </a:r>
            <a:endParaRPr lang="en-US" sz="4000" dirty="0"/>
          </a:p>
        </p:txBody>
      </p:sp>
    </p:spTree>
    <p:extLst>
      <p:ext uri="{BB962C8B-B14F-4D97-AF65-F5344CB8AC3E}">
        <p14:creationId xmlns:p14="http://schemas.microsoft.com/office/powerpoint/2010/main" val="898774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4205668" y="768096"/>
            <a:ext cx="4575013" cy="4161885"/>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496696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1885"/>
            <a:ext cx="10972800" cy="5524280"/>
          </a:xfrm>
        </p:spPr>
        <p:txBody>
          <a:bodyPr>
            <a:normAutofit/>
          </a:bodyPr>
          <a:lstStyle/>
          <a:p>
            <a:pPr marL="0" indent="0">
              <a:buNone/>
            </a:pPr>
            <a:endParaRPr lang="en-GB" dirty="0"/>
          </a:p>
          <a:p>
            <a:r>
              <a:rPr lang="en-GB" dirty="0"/>
              <a:t>Recap day 1 &amp; 2 </a:t>
            </a:r>
          </a:p>
          <a:p>
            <a:pPr marL="0" indent="0">
              <a:buNone/>
            </a:pPr>
            <a:endParaRPr lang="en-GB" dirty="0"/>
          </a:p>
          <a:p>
            <a:r>
              <a:rPr lang="en-GB" dirty="0"/>
              <a:t>Coordinated management of meaning (CMM)</a:t>
            </a:r>
          </a:p>
          <a:p>
            <a:pPr>
              <a:buFontTx/>
              <a:buChar char="-"/>
            </a:pPr>
            <a:r>
              <a:rPr lang="en-GB" sz="2800" dirty="0"/>
              <a:t>Action Versus meaning</a:t>
            </a:r>
          </a:p>
          <a:p>
            <a:pPr>
              <a:buFontTx/>
              <a:buChar char="-"/>
            </a:pPr>
            <a:endParaRPr lang="en-GB" dirty="0"/>
          </a:p>
          <a:p>
            <a:pPr marL="0" indent="0">
              <a:buNone/>
            </a:pPr>
            <a:r>
              <a:rPr lang="en-GB" sz="2800" b="1" dirty="0"/>
              <a:t>Milan/Post Milan</a:t>
            </a:r>
          </a:p>
          <a:p>
            <a:r>
              <a:rPr lang="en-GB" dirty="0"/>
              <a:t>Hypothesising &amp; Curiosity</a:t>
            </a:r>
          </a:p>
          <a:p>
            <a:r>
              <a:rPr lang="en-GB" dirty="0"/>
              <a:t>Questioning styles</a:t>
            </a:r>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924471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Hypothesising </a:t>
            </a:r>
          </a:p>
        </p:txBody>
      </p:sp>
      <p:sp>
        <p:nvSpPr>
          <p:cNvPr id="3" name="Content Placeholder 2"/>
          <p:cNvSpPr>
            <a:spLocks noGrp="1"/>
          </p:cNvSpPr>
          <p:nvPr>
            <p:ph idx="1"/>
          </p:nvPr>
        </p:nvSpPr>
        <p:spPr/>
        <p:txBody>
          <a:bodyPr>
            <a:normAutofit/>
          </a:bodyPr>
          <a:lstStyle/>
          <a:p>
            <a:r>
              <a:rPr lang="en-GB" dirty="0"/>
              <a:t>Definition – an idea that forms the basis for reasoning; as a starting point to explore further.</a:t>
            </a:r>
          </a:p>
          <a:p>
            <a:endParaRPr lang="en-GB" dirty="0"/>
          </a:p>
          <a:p>
            <a:r>
              <a:rPr lang="en-GB" dirty="0"/>
              <a:t>Neither true nor false but more or less useful</a:t>
            </a:r>
          </a:p>
          <a:p>
            <a:endParaRPr lang="en-GB" dirty="0"/>
          </a:p>
          <a:p>
            <a:r>
              <a:rPr lang="en-GB" dirty="0"/>
              <a:t>We will always have a hypothesis, based on previous experience, research, personal experience – but not always made explicit.</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807686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92500" lnSpcReduction="20000"/>
          </a:bodyPr>
          <a:lstStyle/>
          <a:p>
            <a:r>
              <a:rPr lang="en-GB" dirty="0"/>
              <a:t>Tommy is 12 years old.  School have referred to the MASH. Over the last few months they have noticed Tommy’s mum (Marion) has come to collect Tommy and has been intoxicated and emotional.  </a:t>
            </a:r>
          </a:p>
          <a:p>
            <a:r>
              <a:rPr lang="en-GB" dirty="0"/>
              <a:t>Tommy seems quieter than usual and is looking unkempt, he is forgetting his packed lunch and homework more frequently than usual. </a:t>
            </a:r>
          </a:p>
          <a:p>
            <a:r>
              <a:rPr lang="en-GB" dirty="0"/>
              <a:t>Up until a few months ago it would be his Dad (Geoff) who would be their primary contact. They haven’t been able to get in contact with him to talk about their concerns.   </a:t>
            </a:r>
          </a:p>
          <a:p>
            <a:r>
              <a:rPr lang="en-GB" dirty="0"/>
              <a:t>Tommy’s friend (Nick) has a told a teacher that Tommy is spending a lot at his house and he seems reluctant to go home.   </a:t>
            </a:r>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710909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GB" dirty="0"/>
              <a:t>Activity </a:t>
            </a:r>
          </a:p>
        </p:txBody>
      </p:sp>
      <p:sp>
        <p:nvSpPr>
          <p:cNvPr id="3" name="Content Placeholder 2"/>
          <p:cNvSpPr>
            <a:spLocks noGrp="1"/>
          </p:cNvSpPr>
          <p:nvPr>
            <p:ph idx="1"/>
          </p:nvPr>
        </p:nvSpPr>
        <p:spPr/>
        <p:txBody>
          <a:bodyPr/>
          <a:lstStyle/>
          <a:p>
            <a:endParaRPr lang="en-GB" dirty="0"/>
          </a:p>
          <a:p>
            <a:endParaRPr lang="en-GB" dirty="0"/>
          </a:p>
          <a:p>
            <a:r>
              <a:rPr lang="en-GB" dirty="0"/>
              <a:t>Thinking of the case study what hypotheses do you have?</a:t>
            </a:r>
          </a:p>
          <a:p>
            <a:endParaRPr lang="en-GB" dirty="0"/>
          </a:p>
          <a:p>
            <a:r>
              <a:rPr lang="en-GB" dirty="0"/>
              <a:t>  Following the LUUUTT model, what might we consider are the stories lived and the stories told for the family?</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652683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1819" y="947058"/>
            <a:ext cx="10972800" cy="4525963"/>
          </a:xfrm>
        </p:spPr>
        <p:txBody>
          <a:bodyPr/>
          <a:lstStyle/>
          <a:p>
            <a:endParaRPr lang="en-GB" dirty="0"/>
          </a:p>
          <a:p>
            <a:r>
              <a:rPr lang="en-GB" dirty="0"/>
              <a:t>Don’t Marry your hypothesis </a:t>
            </a:r>
          </a:p>
          <a:p>
            <a:endParaRPr lang="en-GB" sz="4800" b="1" dirty="0"/>
          </a:p>
          <a:p>
            <a:r>
              <a:rPr lang="en-GB" sz="3600" dirty="0"/>
              <a:t>The danger of falling love with our hypotheses</a:t>
            </a:r>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2" name="Picture 1"/>
          <p:cNvPicPr>
            <a:picLocks noChangeAspect="1"/>
          </p:cNvPicPr>
          <p:nvPr/>
        </p:nvPicPr>
        <p:blipFill>
          <a:blip r:embed="rId3"/>
          <a:stretch>
            <a:fillRect/>
          </a:stretch>
        </p:blipFill>
        <p:spPr>
          <a:xfrm>
            <a:off x="9208198" y="537019"/>
            <a:ext cx="2352675" cy="2181225"/>
          </a:xfrm>
          <a:prstGeom prst="rect">
            <a:avLst/>
          </a:prstGeom>
        </p:spPr>
      </p:pic>
    </p:spTree>
    <p:extLst>
      <p:ext uri="{BB962C8B-B14F-4D97-AF65-F5344CB8AC3E}">
        <p14:creationId xmlns:p14="http://schemas.microsoft.com/office/powerpoint/2010/main" val="5744443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300572" y="910772"/>
            <a:ext cx="9494846" cy="5171729"/>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9195763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is curiosity important?</a:t>
            </a:r>
          </a:p>
        </p:txBody>
      </p:sp>
      <p:sp>
        <p:nvSpPr>
          <p:cNvPr id="3" name="Content Placeholder 2"/>
          <p:cNvSpPr>
            <a:spLocks noGrp="1"/>
          </p:cNvSpPr>
          <p:nvPr>
            <p:ph idx="1"/>
          </p:nvPr>
        </p:nvSpPr>
        <p:spPr/>
        <p:txBody>
          <a:bodyPr>
            <a:normAutofit fontScale="92500"/>
          </a:bodyPr>
          <a:lstStyle/>
          <a:p>
            <a:pPr marL="0" indent="0">
              <a:buNone/>
            </a:pPr>
            <a:r>
              <a:rPr lang="en-GB" dirty="0"/>
              <a:t>“</a:t>
            </a:r>
            <a:r>
              <a:rPr lang="en-GB" dirty="0">
                <a:cs typeface="Times New Roman" panose="02020603050405020304" pitchFamily="18" charset="0"/>
              </a:rPr>
              <a:t>In pressurised working environments where an emphasis is placed on completing assessments within brief timescales, our focus on collaborative Inquisitive practice can wane and we find ourselves thinking about families in hostile and judgemental ways.  </a:t>
            </a:r>
          </a:p>
          <a:p>
            <a:pPr marL="0" indent="0">
              <a:buNone/>
            </a:pPr>
            <a:endParaRPr lang="en-GB" dirty="0">
              <a:cs typeface="Times New Roman" panose="02020603050405020304" pitchFamily="18" charset="0"/>
            </a:endParaRPr>
          </a:p>
          <a:p>
            <a:pPr marL="0" indent="0">
              <a:buNone/>
            </a:pPr>
            <a:r>
              <a:rPr lang="en-GB" dirty="0">
                <a:cs typeface="Times New Roman" panose="02020603050405020304" pitchFamily="18" charset="0"/>
              </a:rPr>
              <a:t>If untended to, these feelings govern our interventions with families and we become  ensnared in patterns…of disrespect and distrust” </a:t>
            </a:r>
          </a:p>
          <a:p>
            <a:endParaRPr lang="en-GB" sz="2000" dirty="0">
              <a:cs typeface="Times New Roman" panose="02020603050405020304" pitchFamily="18" charset="0"/>
            </a:endParaRPr>
          </a:p>
          <a:p>
            <a:pPr marL="0" indent="0">
              <a:buNone/>
            </a:pPr>
            <a:r>
              <a:rPr lang="en-GB" sz="2000" dirty="0"/>
              <a:t>   Pipe and Richardson 2015.</a:t>
            </a:r>
          </a:p>
          <a:p>
            <a:pPr marL="0" indent="0">
              <a:buNone/>
            </a:pPr>
            <a:endParaRPr lang="en-GB" dirty="0"/>
          </a:p>
        </p:txBody>
      </p:sp>
    </p:spTree>
    <p:extLst>
      <p:ext uri="{BB962C8B-B14F-4D97-AF65-F5344CB8AC3E}">
        <p14:creationId xmlns:p14="http://schemas.microsoft.com/office/powerpoint/2010/main" val="7519196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371" y="754196"/>
            <a:ext cx="10972800" cy="5937476"/>
          </a:xfrm>
        </p:spPr>
        <p:txBody>
          <a:bodyPr>
            <a:normAutofit fontScale="90000"/>
          </a:bodyPr>
          <a:lstStyle/>
          <a:p>
            <a:br>
              <a:rPr lang="en-GB" sz="3100" b="1" dirty="0"/>
            </a:br>
            <a:r>
              <a:rPr lang="en-GB" sz="4900" b="1" dirty="0">
                <a:latin typeface="+mn-lt"/>
              </a:rPr>
              <a:t>Curiosity </a:t>
            </a:r>
            <a:br>
              <a:rPr lang="en-GB" sz="3100" b="1" dirty="0">
                <a:latin typeface="+mn-lt"/>
              </a:rPr>
            </a:br>
            <a:br>
              <a:rPr lang="en-GB" sz="3100" b="1" dirty="0">
                <a:latin typeface="+mn-lt"/>
              </a:rPr>
            </a:br>
            <a:r>
              <a:rPr lang="en-GB" sz="3100" b="1" dirty="0">
                <a:latin typeface="+mn-lt"/>
              </a:rPr>
              <a:t>Definition: </a:t>
            </a:r>
            <a:r>
              <a:rPr lang="en-GB" sz="3100" dirty="0">
                <a:latin typeface="+mn-lt"/>
                <a:cs typeface="Times New Roman" panose="02020603050405020304" pitchFamily="18" charset="0"/>
              </a:rPr>
              <a:t>A state of open wondering, tentative suggestion and ideas.</a:t>
            </a:r>
            <a:br>
              <a:rPr lang="en-GB" sz="3100" dirty="0">
                <a:latin typeface="+mn-lt"/>
                <a:cs typeface="Times New Roman" panose="02020603050405020304" pitchFamily="18" charset="0"/>
              </a:rPr>
            </a:br>
            <a:br>
              <a:rPr lang="en-GB" sz="3100" dirty="0">
                <a:latin typeface="+mn-lt"/>
                <a:cs typeface="Times New Roman" panose="02020603050405020304" pitchFamily="18" charset="0"/>
              </a:rPr>
            </a:br>
            <a:r>
              <a:rPr lang="en-GB" sz="3100" dirty="0">
                <a:latin typeface="+mn-lt"/>
                <a:cs typeface="Times New Roman" panose="02020603050405020304" pitchFamily="18" charset="0"/>
              </a:rPr>
              <a:t>This can be a hard stance to keep hold of and we should be attending to this and supporting it via consultations, supervision, and </a:t>
            </a:r>
            <a:r>
              <a:rPr lang="en-GB" sz="3100" b="1" dirty="0">
                <a:latin typeface="+mn-lt"/>
                <a:cs typeface="Times New Roman" panose="02020603050405020304" pitchFamily="18" charset="0"/>
              </a:rPr>
              <a:t>self-reflexivity. </a:t>
            </a:r>
            <a:br>
              <a:rPr lang="en-GB" sz="3100" b="1" dirty="0">
                <a:latin typeface="+mn-lt"/>
                <a:cs typeface="Times New Roman" panose="02020603050405020304" pitchFamily="18" charset="0"/>
              </a:rPr>
            </a:br>
            <a:br>
              <a:rPr lang="en-GB" sz="3100" b="1" dirty="0">
                <a:latin typeface="+mn-lt"/>
                <a:cs typeface="Times New Roman" panose="02020603050405020304" pitchFamily="18" charset="0"/>
              </a:rPr>
            </a:br>
            <a:r>
              <a:rPr lang="en-GB" sz="3100" b="1" dirty="0">
                <a:latin typeface="+mn-lt"/>
                <a:cs typeface="Times New Roman" panose="02020603050405020304" pitchFamily="18" charset="0"/>
              </a:rPr>
              <a:t>How can we be curious in our roles? </a:t>
            </a:r>
            <a:br>
              <a:rPr lang="en-GB" b="1" dirty="0">
                <a:latin typeface="Century Gothic" panose="020B0502020202020204" pitchFamily="34" charset="0"/>
                <a:cs typeface="Times New Roman" panose="02020603050405020304" pitchFamily="18" charset="0"/>
              </a:rPr>
            </a:br>
            <a:br>
              <a:rPr lang="en-GB" b="1" dirty="0"/>
            </a:br>
            <a:br>
              <a:rPr lang="en-GB" b="1" dirty="0"/>
            </a:br>
            <a:r>
              <a:rPr lang="en-GB" b="1" dirty="0"/>
              <a:t> </a:t>
            </a:r>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3" name="Picture 2"/>
          <p:cNvPicPr>
            <a:picLocks noChangeAspect="1"/>
          </p:cNvPicPr>
          <p:nvPr/>
        </p:nvPicPr>
        <p:blipFill>
          <a:blip r:embed="rId3"/>
          <a:stretch>
            <a:fillRect/>
          </a:stretch>
        </p:blipFill>
        <p:spPr>
          <a:xfrm>
            <a:off x="9153144" y="133350"/>
            <a:ext cx="2833116" cy="2141309"/>
          </a:xfrm>
          <a:prstGeom prst="rect">
            <a:avLst/>
          </a:prstGeom>
        </p:spPr>
      </p:pic>
    </p:spTree>
    <p:extLst>
      <p:ext uri="{BB962C8B-B14F-4D97-AF65-F5344CB8AC3E}">
        <p14:creationId xmlns:p14="http://schemas.microsoft.com/office/powerpoint/2010/main" val="775461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79812"/>
          </a:xfrm>
        </p:spPr>
        <p:txBody>
          <a:bodyPr>
            <a:normAutofit fontScale="90000"/>
          </a:bodyPr>
          <a:lstStyle/>
          <a:p>
            <a:r>
              <a:rPr lang="en-GB" b="1" dirty="0"/>
              <a:t>Finding ways to continue being curious</a:t>
            </a:r>
          </a:p>
        </p:txBody>
      </p:sp>
      <p:sp>
        <p:nvSpPr>
          <p:cNvPr id="3" name="Content Placeholder 2"/>
          <p:cNvSpPr>
            <a:spLocks noGrp="1"/>
          </p:cNvSpPr>
          <p:nvPr>
            <p:ph idx="1"/>
          </p:nvPr>
        </p:nvSpPr>
        <p:spPr>
          <a:xfrm>
            <a:off x="609600" y="1060705"/>
            <a:ext cx="10972800" cy="5358384"/>
          </a:xfrm>
        </p:spPr>
        <p:txBody>
          <a:bodyPr>
            <a:normAutofit fontScale="92500" lnSpcReduction="10000"/>
          </a:bodyPr>
          <a:lstStyle/>
          <a:p>
            <a:pPr>
              <a:spcBef>
                <a:spcPts val="0"/>
              </a:spcBef>
              <a:buClr>
                <a:srgbClr val="D51E24"/>
              </a:buClr>
              <a:defRPr sz="2400">
                <a:solidFill>
                  <a:srgbClr val="000000"/>
                </a:solidFill>
              </a:defRPr>
            </a:pPr>
            <a:r>
              <a:rPr lang="en-GB" dirty="0"/>
              <a:t>Join with the Logic – understanding vs agreeing </a:t>
            </a:r>
          </a:p>
          <a:p>
            <a:pPr>
              <a:spcBef>
                <a:spcPts val="0"/>
              </a:spcBef>
              <a:buClr>
                <a:srgbClr val="D51E24"/>
              </a:buClr>
              <a:defRPr sz="2400">
                <a:solidFill>
                  <a:srgbClr val="000000"/>
                </a:solidFill>
              </a:defRPr>
            </a:pPr>
            <a:endParaRPr lang="en-GB" dirty="0"/>
          </a:p>
          <a:p>
            <a:pPr>
              <a:spcBef>
                <a:spcPts val="0"/>
              </a:spcBef>
              <a:buClr>
                <a:srgbClr val="D51E24"/>
              </a:buClr>
              <a:defRPr sz="2400">
                <a:solidFill>
                  <a:srgbClr val="000000"/>
                </a:solidFill>
              </a:defRPr>
            </a:pPr>
            <a:r>
              <a:rPr lang="en-GB" dirty="0"/>
              <a:t>Invite alternative perspectives. What else might it be?</a:t>
            </a:r>
          </a:p>
          <a:p>
            <a:pPr>
              <a:spcBef>
                <a:spcPts val="0"/>
              </a:spcBef>
              <a:buClr>
                <a:srgbClr val="D51E24"/>
              </a:buClr>
              <a:defRPr sz="2400">
                <a:solidFill>
                  <a:srgbClr val="000000"/>
                </a:solidFill>
              </a:defRPr>
            </a:pPr>
            <a:endParaRPr lang="en-GB" dirty="0"/>
          </a:p>
          <a:p>
            <a:pPr>
              <a:spcBef>
                <a:spcPts val="0"/>
              </a:spcBef>
              <a:buClr>
                <a:srgbClr val="D51E24"/>
              </a:buClr>
              <a:defRPr sz="2400">
                <a:solidFill>
                  <a:srgbClr val="000000"/>
                </a:solidFill>
              </a:defRPr>
            </a:pPr>
            <a:r>
              <a:rPr lang="en-GB" dirty="0"/>
              <a:t>Acknowledge your bias (and your gut)</a:t>
            </a:r>
          </a:p>
          <a:p>
            <a:pPr marL="0" indent="0">
              <a:spcBef>
                <a:spcPts val="0"/>
              </a:spcBef>
              <a:buClr>
                <a:srgbClr val="D51E24"/>
              </a:buClr>
              <a:buNone/>
              <a:defRPr sz="2400">
                <a:solidFill>
                  <a:srgbClr val="000000"/>
                </a:solidFill>
              </a:defRPr>
            </a:pPr>
            <a:r>
              <a:rPr lang="en-GB" dirty="0"/>
              <a:t>- What do you notice? – Why? – What are you going to do with this?</a:t>
            </a:r>
          </a:p>
          <a:p>
            <a:pPr>
              <a:spcBef>
                <a:spcPts val="0"/>
              </a:spcBef>
              <a:buClr>
                <a:srgbClr val="D51E24"/>
              </a:buClr>
              <a:defRPr sz="2400">
                <a:solidFill>
                  <a:srgbClr val="000000"/>
                </a:solidFill>
              </a:defRPr>
            </a:pPr>
            <a:endParaRPr lang="en-GB" dirty="0"/>
          </a:p>
          <a:p>
            <a:pPr>
              <a:spcBef>
                <a:spcPts val="0"/>
              </a:spcBef>
              <a:buClr>
                <a:srgbClr val="D51E24"/>
              </a:buClr>
              <a:defRPr sz="2400">
                <a:solidFill>
                  <a:srgbClr val="000000"/>
                </a:solidFill>
              </a:defRPr>
            </a:pPr>
            <a:r>
              <a:rPr lang="en-GB" dirty="0"/>
              <a:t>Think about how you are being influenced.</a:t>
            </a:r>
          </a:p>
          <a:p>
            <a:pPr>
              <a:spcBef>
                <a:spcPts val="0"/>
              </a:spcBef>
              <a:buClr>
                <a:srgbClr val="D51E24"/>
              </a:buClr>
              <a:defRPr sz="2400">
                <a:solidFill>
                  <a:srgbClr val="000000"/>
                </a:solidFill>
              </a:defRPr>
            </a:pPr>
            <a:endParaRPr lang="en-GB" dirty="0"/>
          </a:p>
          <a:p>
            <a:pPr>
              <a:spcBef>
                <a:spcPts val="0"/>
              </a:spcBef>
              <a:buClr>
                <a:srgbClr val="D51E24"/>
              </a:buClr>
              <a:defRPr sz="2400">
                <a:solidFill>
                  <a:srgbClr val="000000"/>
                </a:solidFill>
              </a:defRPr>
            </a:pPr>
            <a:r>
              <a:rPr lang="en-GB" dirty="0"/>
              <a:t>Create safe and respectful conversations.</a:t>
            </a:r>
          </a:p>
          <a:p>
            <a:pPr>
              <a:spcBef>
                <a:spcPts val="0"/>
              </a:spcBef>
              <a:buClr>
                <a:srgbClr val="D51E24"/>
              </a:buClr>
              <a:defRPr sz="2400">
                <a:solidFill>
                  <a:srgbClr val="000000"/>
                </a:solidFill>
              </a:defRPr>
            </a:pPr>
            <a:endParaRPr lang="en-GB" dirty="0"/>
          </a:p>
          <a:p>
            <a:pPr>
              <a:spcBef>
                <a:spcPts val="0"/>
              </a:spcBef>
              <a:buClr>
                <a:srgbClr val="D51E24"/>
              </a:buClr>
              <a:defRPr sz="2400">
                <a:solidFill>
                  <a:srgbClr val="000000"/>
                </a:solidFill>
              </a:defRPr>
            </a:pPr>
            <a:r>
              <a:rPr lang="en-GB" dirty="0"/>
              <a:t>Think about impact of your professional position/power and the wider influence of the professional network or system.</a:t>
            </a:r>
          </a:p>
          <a:p>
            <a:pPr marL="0" indent="0">
              <a:spcBef>
                <a:spcPts val="0"/>
              </a:spcBef>
              <a:buClr>
                <a:srgbClr val="D51E24"/>
              </a:buClr>
              <a:buNone/>
              <a:defRPr sz="2400">
                <a:solidFill>
                  <a:srgbClr val="000000"/>
                </a:solidFill>
              </a:defRPr>
            </a:pPr>
            <a:endParaRPr lang="en-GB" dirty="0"/>
          </a:p>
          <a:p>
            <a:pPr>
              <a:spcBef>
                <a:spcPts val="0"/>
              </a:spcBef>
              <a:buClr>
                <a:srgbClr val="D51E24"/>
              </a:buClr>
              <a:defRPr sz="2400">
                <a:solidFill>
                  <a:srgbClr val="000000"/>
                </a:solidFill>
              </a:defRPr>
            </a:pPr>
            <a:r>
              <a:rPr lang="en-GB" dirty="0"/>
              <a:t>Not assume meaning – when you say X, can you tell me more about what you mean by that? Suggest re-frames, how are these received? E.g. Could shouting be reframed as worry? </a:t>
            </a:r>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458671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Framing and re-framing</a:t>
            </a:r>
          </a:p>
        </p:txBody>
      </p:sp>
      <p:sp>
        <p:nvSpPr>
          <p:cNvPr id="3" name="Content Placeholder 2"/>
          <p:cNvSpPr>
            <a:spLocks noGrp="1"/>
          </p:cNvSpPr>
          <p:nvPr>
            <p:ph idx="1"/>
          </p:nvPr>
        </p:nvSpPr>
        <p:spPr/>
        <p:txBody>
          <a:bodyPr>
            <a:normAutofit fontScale="92500"/>
          </a:bodyPr>
          <a:lstStyle/>
          <a:p>
            <a:endParaRPr lang="en-GB" dirty="0"/>
          </a:p>
          <a:p>
            <a:r>
              <a:rPr lang="en-GB" dirty="0"/>
              <a:t>Different circumstances, perspectives and lived experiences will lead to different felt realities and viewpoints. This will influence the way in which we frame our experiences of working with families. </a:t>
            </a:r>
          </a:p>
          <a:p>
            <a:r>
              <a:rPr lang="en-GB" dirty="0"/>
              <a:t>How might we use re-framing to re-write narratives for families?</a:t>
            </a:r>
          </a:p>
          <a:p>
            <a:r>
              <a:rPr lang="en-GB" dirty="0"/>
              <a:t>‘</a:t>
            </a:r>
            <a:r>
              <a:rPr lang="en-GB" i="1" dirty="0"/>
              <a:t>Mum has spent all of her benefits on Christmas presents for the children and now cannot afford gas. She has failed to prioritise the basic needs of the children.’ </a:t>
            </a:r>
          </a:p>
        </p:txBody>
      </p:sp>
      <p:sp>
        <p:nvSpPr>
          <p:cNvPr id="4" name="Footer Placeholder 3"/>
          <p:cNvSpPr>
            <a:spLocks noGrp="1"/>
          </p:cNvSpPr>
          <p:nvPr>
            <p:ph type="ftr" sz="quarter" idx="11"/>
          </p:nvPr>
        </p:nvSpPr>
        <p:spPr/>
        <p:txBody>
          <a:bodyPr/>
          <a:lstStyle/>
          <a:p>
            <a:endParaRPr lang="en-GB">
              <a:solidFill>
                <a:prstClr val="white"/>
              </a:solidFill>
            </a:endParaRPr>
          </a:p>
        </p:txBody>
      </p:sp>
      <p:sp>
        <p:nvSpPr>
          <p:cNvPr id="7" name="Rectangle 6"/>
          <p:cNvSpPr/>
          <p:nvPr/>
        </p:nvSpPr>
        <p:spPr>
          <a:xfrm>
            <a:off x="3048000" y="3105835"/>
            <a:ext cx="6096000" cy="369332"/>
          </a:xfrm>
          <a:prstGeom prst="rect">
            <a:avLst/>
          </a:prstGeom>
        </p:spPr>
        <p:txBody>
          <a:bodyPr>
            <a:spAutoFit/>
          </a:bodyPr>
          <a:lstStyle/>
          <a:p>
            <a:r>
              <a:rPr lang="en-GB" dirty="0"/>
              <a:t> </a:t>
            </a:r>
          </a:p>
        </p:txBody>
      </p:sp>
    </p:spTree>
    <p:extLst>
      <p:ext uri="{BB962C8B-B14F-4D97-AF65-F5344CB8AC3E}">
        <p14:creationId xmlns:p14="http://schemas.microsoft.com/office/powerpoint/2010/main" val="2199969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2"/>
          <a:stretch>
            <a:fillRect/>
          </a:stretch>
        </p:blipFill>
        <p:spPr>
          <a:xfrm>
            <a:off x="3260978" y="832104"/>
            <a:ext cx="5821435" cy="4581366"/>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369902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Check in:</a:t>
            </a:r>
          </a:p>
          <a:p>
            <a:endParaRPr lang="en-GB" dirty="0"/>
          </a:p>
          <a:p>
            <a:pPr marL="0" indent="0">
              <a:buNone/>
            </a:pPr>
            <a:r>
              <a:rPr lang="en-GB" dirty="0"/>
              <a:t>Since the last session, how have you applied or thought about systemic ideas?</a:t>
            </a:r>
          </a:p>
          <a:p>
            <a:pPr marL="0" indent="0">
              <a:buNone/>
            </a:pPr>
            <a:endParaRPr lang="en-GB" dirty="0"/>
          </a:p>
          <a:p>
            <a:pPr marL="0" indent="0">
              <a:buNone/>
            </a:pPr>
            <a:r>
              <a:rPr lang="en-GB" dirty="0"/>
              <a:t>In tables discuss…</a:t>
            </a:r>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5" name="Picture 4"/>
          <p:cNvPicPr>
            <a:picLocks noChangeAspect="1"/>
          </p:cNvPicPr>
          <p:nvPr/>
        </p:nvPicPr>
        <p:blipFill>
          <a:blip r:embed="rId2"/>
          <a:stretch>
            <a:fillRect/>
          </a:stretch>
        </p:blipFill>
        <p:spPr>
          <a:xfrm>
            <a:off x="6350569" y="3485598"/>
            <a:ext cx="2647950" cy="2524125"/>
          </a:xfrm>
          <a:prstGeom prst="rect">
            <a:avLst/>
          </a:prstGeom>
        </p:spPr>
      </p:pic>
    </p:spTree>
    <p:extLst>
      <p:ext uri="{BB962C8B-B14F-4D97-AF65-F5344CB8AC3E}">
        <p14:creationId xmlns:p14="http://schemas.microsoft.com/office/powerpoint/2010/main" val="25687870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Curiosity through questioning…</a:t>
            </a:r>
          </a:p>
        </p:txBody>
      </p:sp>
      <p:sp>
        <p:nvSpPr>
          <p:cNvPr id="3" name="Content Placeholder 2"/>
          <p:cNvSpPr>
            <a:spLocks noGrp="1"/>
          </p:cNvSpPr>
          <p:nvPr>
            <p:ph idx="1"/>
          </p:nvPr>
        </p:nvSpPr>
        <p:spPr/>
        <p:txBody>
          <a:bodyPr/>
          <a:lstStyle/>
          <a:p>
            <a:endParaRPr lang="en-GB" dirty="0"/>
          </a:p>
          <a:p>
            <a:endParaRPr lang="en-GB" dirty="0"/>
          </a:p>
          <a:p>
            <a:r>
              <a:rPr lang="en-GB" sz="3200" dirty="0"/>
              <a:t>A way in which we can ensure we are maintaining a curious approach is through our questioning styles……</a:t>
            </a:r>
          </a:p>
          <a:p>
            <a:pPr marL="0" indent="0">
              <a:buNone/>
            </a:pPr>
            <a:endParaRPr lang="en-GB" dirty="0"/>
          </a:p>
          <a:p>
            <a:pPr marL="0" indent="0">
              <a:buNone/>
            </a:pPr>
            <a:r>
              <a:rPr lang="en-GB" sz="3200" dirty="0"/>
              <a:t>“Systemic-less” example</a:t>
            </a:r>
          </a:p>
          <a:p>
            <a:pPr marL="0" indent="0">
              <a:buNone/>
            </a:pPr>
            <a:endParaRPr lang="en-GB" sz="3200" dirty="0"/>
          </a:p>
        </p:txBody>
      </p:sp>
    </p:spTree>
    <p:extLst>
      <p:ext uri="{BB962C8B-B14F-4D97-AF65-F5344CB8AC3E}">
        <p14:creationId xmlns:p14="http://schemas.microsoft.com/office/powerpoint/2010/main" val="1591494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role of questions </a:t>
            </a:r>
          </a:p>
        </p:txBody>
      </p:sp>
      <p:sp>
        <p:nvSpPr>
          <p:cNvPr id="3" name="Content Placeholder 2"/>
          <p:cNvSpPr>
            <a:spLocks noGrp="1"/>
          </p:cNvSpPr>
          <p:nvPr>
            <p:ph idx="1"/>
          </p:nvPr>
        </p:nvSpPr>
        <p:spPr>
          <a:xfrm>
            <a:off x="609600" y="2264805"/>
            <a:ext cx="10972800" cy="3861359"/>
          </a:xfrm>
        </p:spPr>
        <p:txBody>
          <a:bodyPr/>
          <a:lstStyle/>
          <a:p>
            <a:r>
              <a:rPr lang="en-GB" dirty="0"/>
              <a:t>1) To gather information</a:t>
            </a:r>
          </a:p>
          <a:p>
            <a:r>
              <a:rPr lang="en-GB" dirty="0"/>
              <a:t>2) To share and explore hypotheses</a:t>
            </a:r>
          </a:p>
          <a:p>
            <a:r>
              <a:rPr lang="en-GB" dirty="0"/>
              <a:t>3) To encourage people to reflect</a:t>
            </a:r>
          </a:p>
          <a:p>
            <a:r>
              <a:rPr lang="en-GB" dirty="0"/>
              <a:t>4) To intervene</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367990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Karl </a:t>
            </a:r>
            <a:r>
              <a:rPr lang="en-GB" sz="2400" dirty="0" err="1"/>
              <a:t>Tomm</a:t>
            </a:r>
            <a:r>
              <a:rPr lang="en-GB" sz="2400" dirty="0"/>
              <a:t> - </a:t>
            </a:r>
            <a:r>
              <a:rPr lang="en-GB" sz="2400" dirty="0" err="1"/>
              <a:t>Interventative</a:t>
            </a:r>
            <a:r>
              <a:rPr lang="en-GB" sz="2400" dirty="0"/>
              <a:t> Interviewing </a:t>
            </a:r>
          </a:p>
        </p:txBody>
      </p:sp>
      <p:pic>
        <p:nvPicPr>
          <p:cNvPr id="5" name="Content Placeholder 4"/>
          <p:cNvPicPr>
            <a:picLocks noGrp="1" noChangeAspect="1"/>
          </p:cNvPicPr>
          <p:nvPr>
            <p:ph idx="1"/>
          </p:nvPr>
        </p:nvPicPr>
        <p:blipFill>
          <a:blip r:embed="rId3"/>
          <a:stretch>
            <a:fillRect/>
          </a:stretch>
        </p:blipFill>
        <p:spPr>
          <a:xfrm>
            <a:off x="1477879" y="1781217"/>
            <a:ext cx="9236241" cy="4163929"/>
          </a:xfrm>
          <a:prstGeom prst="rect">
            <a:avLst/>
          </a:prstGeom>
        </p:spPr>
      </p:pic>
      <p:sp>
        <p:nvSpPr>
          <p:cNvPr id="6" name="Rectangle 5"/>
          <p:cNvSpPr/>
          <p:nvPr/>
        </p:nvSpPr>
        <p:spPr>
          <a:xfrm>
            <a:off x="1446798" y="1269192"/>
            <a:ext cx="2839453" cy="14197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500" dirty="0">
                <a:solidFill>
                  <a:schemeClr val="tx1"/>
                </a:solidFill>
                <a:latin typeface="Times New Roman" panose="02020603050405020304" pitchFamily="18" charset="0"/>
                <a:cs typeface="Times New Roman" panose="02020603050405020304" pitchFamily="18" charset="0"/>
              </a:rPr>
              <a:t>MAPPING </a:t>
            </a:r>
          </a:p>
          <a:p>
            <a:r>
              <a:rPr lang="en-GB" sz="1500" dirty="0">
                <a:solidFill>
                  <a:schemeClr val="tx1"/>
                </a:solidFill>
                <a:latin typeface="Times New Roman" panose="02020603050405020304" pitchFamily="18" charset="0"/>
                <a:cs typeface="Times New Roman" panose="02020603050405020304" pitchFamily="18" charset="0"/>
              </a:rPr>
              <a:t>Questions which try to clarify key facts or context.  There is a sense of investigating and clarifying</a:t>
            </a:r>
            <a:r>
              <a:rPr lang="en-GB" dirty="0">
                <a:solidFill>
                  <a:schemeClr val="tx1"/>
                </a:solidFill>
                <a:latin typeface="Times New Roman" panose="02020603050405020304" pitchFamily="18" charset="0"/>
                <a:cs typeface="Times New Roman" panose="02020603050405020304" pitchFamily="18" charset="0"/>
              </a:rPr>
              <a:t>.</a:t>
            </a:r>
          </a:p>
        </p:txBody>
      </p:sp>
      <p:sp>
        <p:nvSpPr>
          <p:cNvPr id="7" name="Rectangle 6"/>
          <p:cNvSpPr/>
          <p:nvPr/>
        </p:nvSpPr>
        <p:spPr>
          <a:xfrm>
            <a:off x="7348960" y="1322360"/>
            <a:ext cx="3573379" cy="146183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500" dirty="0">
                <a:solidFill>
                  <a:schemeClr val="tx1"/>
                </a:solidFill>
                <a:latin typeface="Times New Roman" panose="02020603050405020304" pitchFamily="18" charset="0"/>
                <a:cs typeface="Times New Roman" panose="02020603050405020304" pitchFamily="18" charset="0"/>
              </a:rPr>
              <a:t>ENCOURAGING DOWN A PATH</a:t>
            </a:r>
          </a:p>
          <a:p>
            <a:r>
              <a:rPr lang="en-GB" sz="1500" dirty="0">
                <a:solidFill>
                  <a:schemeClr val="tx1"/>
                </a:solidFill>
                <a:latin typeface="Times New Roman" panose="02020603050405020304" pitchFamily="18" charset="0"/>
                <a:cs typeface="Times New Roman" panose="02020603050405020304" pitchFamily="18" charset="0"/>
              </a:rPr>
              <a:t>Questions which are influencing in a more directive or corrective way.  Trying to change behaviour or elicit a response. </a:t>
            </a:r>
          </a:p>
        </p:txBody>
      </p:sp>
      <p:sp>
        <p:nvSpPr>
          <p:cNvPr id="8" name="Rectangle 7"/>
          <p:cNvSpPr/>
          <p:nvPr/>
        </p:nvSpPr>
        <p:spPr>
          <a:xfrm>
            <a:off x="7954408" y="4656102"/>
            <a:ext cx="2863821" cy="13655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500" dirty="0">
                <a:solidFill>
                  <a:schemeClr val="tx1"/>
                </a:solidFill>
                <a:latin typeface="Times New Roman" panose="02020603050405020304" pitchFamily="18" charset="0"/>
                <a:cs typeface="Times New Roman" panose="02020603050405020304" pitchFamily="18" charset="0"/>
              </a:rPr>
              <a:t>POSSIBILITES ARE EXPLORED Questions which introduce a difference and influence people to think differently. </a:t>
            </a:r>
          </a:p>
        </p:txBody>
      </p:sp>
      <p:sp>
        <p:nvSpPr>
          <p:cNvPr id="9" name="Rectangle 8"/>
          <p:cNvSpPr/>
          <p:nvPr/>
        </p:nvSpPr>
        <p:spPr>
          <a:xfrm>
            <a:off x="1051277" y="4632039"/>
            <a:ext cx="3008200" cy="138964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500" dirty="0">
                <a:solidFill>
                  <a:schemeClr val="tx1"/>
                </a:solidFill>
                <a:latin typeface="Times New Roman" panose="02020603050405020304" pitchFamily="18" charset="0"/>
                <a:cs typeface="Times New Roman" panose="02020603050405020304" pitchFamily="18" charset="0"/>
              </a:rPr>
              <a:t>RELATIONSHIP Questions that are aimed at exploring relational patterns and positions within the family system. </a:t>
            </a:r>
          </a:p>
        </p:txBody>
      </p:sp>
    </p:spTree>
    <p:extLst>
      <p:ext uri="{BB962C8B-B14F-4D97-AF65-F5344CB8AC3E}">
        <p14:creationId xmlns:p14="http://schemas.microsoft.com/office/powerpoint/2010/main" val="2241744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Karl </a:t>
            </a:r>
            <a:r>
              <a:rPr lang="en-GB" dirty="0" err="1"/>
              <a:t>Tomm</a:t>
            </a:r>
            <a:r>
              <a:rPr lang="en-GB" dirty="0"/>
              <a:t> says…</a:t>
            </a:r>
          </a:p>
        </p:txBody>
      </p:sp>
      <p:sp>
        <p:nvSpPr>
          <p:cNvPr id="3" name="Content Placeholder 2"/>
          <p:cNvSpPr>
            <a:spLocks noGrp="1"/>
          </p:cNvSpPr>
          <p:nvPr>
            <p:ph idx="1"/>
          </p:nvPr>
        </p:nvSpPr>
        <p:spPr/>
        <p:txBody>
          <a:bodyPr>
            <a:normAutofit fontScale="92500" lnSpcReduction="20000"/>
          </a:bodyPr>
          <a:lstStyle/>
          <a:p>
            <a:r>
              <a:rPr lang="en-GB" b="1" dirty="0"/>
              <a:t>Lineal questions</a:t>
            </a:r>
          </a:p>
          <a:p>
            <a:pPr marL="0" indent="0">
              <a:buNone/>
            </a:pPr>
            <a:r>
              <a:rPr lang="en-GB" dirty="0">
                <a:solidFill>
                  <a:srgbClr val="0070C0"/>
                </a:solidFill>
              </a:rPr>
              <a:t>Investigation questions</a:t>
            </a:r>
            <a:r>
              <a:rPr lang="en-GB" dirty="0"/>
              <a:t>: “Who, what, where, when, why?”</a:t>
            </a:r>
          </a:p>
          <a:p>
            <a:pPr marL="0" indent="0">
              <a:buNone/>
            </a:pPr>
            <a:r>
              <a:rPr lang="en-GB" dirty="0"/>
              <a:t>Usually begin with these when helping us to understand a ‘problem’</a:t>
            </a:r>
          </a:p>
          <a:p>
            <a:pPr marL="0" indent="0">
              <a:buNone/>
            </a:pPr>
            <a:r>
              <a:rPr lang="en-GB" dirty="0"/>
              <a:t>Used to gather information</a:t>
            </a:r>
          </a:p>
          <a:p>
            <a:pPr marL="0" indent="0">
              <a:buNone/>
            </a:pPr>
            <a:r>
              <a:rPr lang="en-GB" dirty="0"/>
              <a:t>Can sometimes make the person being questioned feel uncomfortable as they can imply something is wrong that ought not to be. </a:t>
            </a:r>
          </a:p>
          <a:p>
            <a:pPr marL="0" indent="0">
              <a:buNone/>
            </a:pPr>
            <a:endParaRPr lang="en-GB" dirty="0"/>
          </a:p>
          <a:p>
            <a:pPr marL="0" indent="0">
              <a:buNone/>
            </a:pPr>
            <a:r>
              <a:rPr lang="en-GB" dirty="0"/>
              <a:t>Who was there? When did this happen? Where were you when this was happening?</a:t>
            </a:r>
          </a:p>
          <a:p>
            <a:pPr marL="0" indent="0">
              <a:buNone/>
            </a:pPr>
            <a:endParaRPr lang="en-GB" b="1" dirty="0"/>
          </a:p>
        </p:txBody>
      </p:sp>
    </p:spTree>
    <p:extLst>
      <p:ext uri="{BB962C8B-B14F-4D97-AF65-F5344CB8AC3E}">
        <p14:creationId xmlns:p14="http://schemas.microsoft.com/office/powerpoint/2010/main" val="1646426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838200" y="1062446"/>
            <a:ext cx="10515600" cy="5114517"/>
          </a:xfrm>
        </p:spPr>
        <p:txBody>
          <a:bodyPr>
            <a:normAutofit fontScale="92500" lnSpcReduction="20000"/>
          </a:bodyPr>
          <a:lstStyle/>
          <a:p>
            <a:r>
              <a:rPr lang="en-GB" b="1" dirty="0"/>
              <a:t>Circular questions (understanding difference)</a:t>
            </a:r>
            <a:endParaRPr lang="en-GB" dirty="0"/>
          </a:p>
          <a:p>
            <a:pPr marL="0" indent="0">
              <a:buNone/>
            </a:pPr>
            <a:r>
              <a:rPr lang="en-GB" dirty="0">
                <a:solidFill>
                  <a:srgbClr val="0070C0"/>
                </a:solidFill>
              </a:rPr>
              <a:t>Relationship questions </a:t>
            </a:r>
            <a:r>
              <a:rPr lang="en-GB" dirty="0"/>
              <a:t>help us better understand relationships, patterns and positions better.</a:t>
            </a:r>
          </a:p>
          <a:p>
            <a:pPr marL="0" indent="0">
              <a:buNone/>
            </a:pPr>
            <a:r>
              <a:rPr lang="en-GB" dirty="0"/>
              <a:t>The word ‘circular’ is assuming that everything is somehow connected to everything else.</a:t>
            </a:r>
          </a:p>
          <a:p>
            <a:pPr marL="0" indent="0">
              <a:buNone/>
            </a:pPr>
            <a:r>
              <a:rPr lang="en-GB" dirty="0"/>
              <a:t>Who else worries? Who do you think worries the most? What does she do when she worries? What do you do when you see her worrying?</a:t>
            </a:r>
          </a:p>
          <a:p>
            <a:pPr marL="0" indent="0">
              <a:buNone/>
            </a:pPr>
            <a:r>
              <a:rPr lang="en-GB" dirty="0"/>
              <a:t>These types of questions are less blaming and tend to elicit a more neutral response.</a:t>
            </a:r>
          </a:p>
          <a:p>
            <a:pPr marL="0" indent="0">
              <a:buNone/>
            </a:pPr>
            <a:r>
              <a:rPr lang="en-GB" dirty="0"/>
              <a:t>When family members/others say/hear these answers it can have a big impact.</a:t>
            </a:r>
          </a:p>
          <a:p>
            <a:pPr marL="0" indent="0">
              <a:buNone/>
            </a:pPr>
            <a:endParaRPr lang="en-GB" i="1" dirty="0"/>
          </a:p>
          <a:p>
            <a:endParaRPr lang="en-GB" dirty="0"/>
          </a:p>
        </p:txBody>
      </p:sp>
    </p:spTree>
    <p:extLst>
      <p:ext uri="{BB962C8B-B14F-4D97-AF65-F5344CB8AC3E}">
        <p14:creationId xmlns:p14="http://schemas.microsoft.com/office/powerpoint/2010/main" val="1750431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200" y="896983"/>
            <a:ext cx="10515600" cy="5279980"/>
          </a:xfrm>
        </p:spPr>
        <p:txBody>
          <a:bodyPr>
            <a:normAutofit fontScale="92500" lnSpcReduction="20000"/>
          </a:bodyPr>
          <a:lstStyle/>
          <a:p>
            <a:r>
              <a:rPr lang="en-GB" b="1" dirty="0"/>
              <a:t>Strategic questions</a:t>
            </a:r>
          </a:p>
          <a:p>
            <a:r>
              <a:rPr lang="en-GB" dirty="0">
                <a:solidFill>
                  <a:srgbClr val="0070C0"/>
                </a:solidFill>
              </a:rPr>
              <a:t>Influencing questions </a:t>
            </a:r>
            <a:r>
              <a:rPr lang="en-GB" dirty="0"/>
              <a:t>….are asked to make suggestions about what the next possible steps might be or something that might be helpful to change based on lineal assumptions. </a:t>
            </a:r>
          </a:p>
          <a:p>
            <a:endParaRPr lang="en-GB" dirty="0"/>
          </a:p>
          <a:p>
            <a:r>
              <a:rPr lang="en-GB" dirty="0"/>
              <a:t>Examples: “Why don’t you talk to him about the problem instead of the children?”</a:t>
            </a:r>
          </a:p>
          <a:p>
            <a:r>
              <a:rPr lang="en-GB" dirty="0"/>
              <a:t>                          “What would happen if you suggest he take some responsibility?”</a:t>
            </a:r>
          </a:p>
          <a:p>
            <a:endParaRPr lang="en-GB" dirty="0"/>
          </a:p>
          <a:p>
            <a:r>
              <a:rPr lang="en-GB" dirty="0"/>
              <a:t>For some families this directive approach might seem necessary to encourage a change but too much of it may be disengaging</a:t>
            </a:r>
          </a:p>
          <a:p>
            <a:pPr marL="0" indent="0">
              <a:buNone/>
            </a:pPr>
            <a:endParaRPr lang="en-GB" dirty="0"/>
          </a:p>
        </p:txBody>
      </p:sp>
    </p:spTree>
    <p:extLst>
      <p:ext uri="{BB962C8B-B14F-4D97-AF65-F5344CB8AC3E}">
        <p14:creationId xmlns:p14="http://schemas.microsoft.com/office/powerpoint/2010/main" val="6070635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200" y="879566"/>
            <a:ext cx="10515600" cy="5297397"/>
          </a:xfrm>
        </p:spPr>
        <p:txBody>
          <a:bodyPr>
            <a:normAutofit fontScale="85000" lnSpcReduction="20000"/>
          </a:bodyPr>
          <a:lstStyle/>
          <a:p>
            <a:r>
              <a:rPr lang="en-GB" b="1" dirty="0"/>
              <a:t>Reflexive questions</a:t>
            </a:r>
          </a:p>
          <a:p>
            <a:pPr marL="0" indent="0">
              <a:buNone/>
            </a:pPr>
            <a:r>
              <a:rPr lang="en-GB" dirty="0">
                <a:solidFill>
                  <a:srgbClr val="0070C0"/>
                </a:solidFill>
              </a:rPr>
              <a:t>Exploring questions</a:t>
            </a:r>
            <a:r>
              <a:rPr lang="en-GB" dirty="0"/>
              <a:t>…are intended to influence the person/family in a certain way and based on circular assumptions you have made.</a:t>
            </a:r>
          </a:p>
          <a:p>
            <a:pPr marL="0" indent="0">
              <a:buNone/>
            </a:pPr>
            <a:r>
              <a:rPr lang="en-GB" dirty="0"/>
              <a:t>This is more of a suggesting approach based on the fact that families’ are experts in their own lives and we are therefore not directly instructing but suggesting. </a:t>
            </a:r>
          </a:p>
          <a:p>
            <a:pPr marL="0" indent="0">
              <a:buNone/>
            </a:pPr>
            <a:r>
              <a:rPr lang="en-GB" dirty="0"/>
              <a:t>From observations you are guiding people/families to used their own resources</a:t>
            </a:r>
          </a:p>
          <a:p>
            <a:pPr marL="0" indent="0">
              <a:buNone/>
            </a:pPr>
            <a:r>
              <a:rPr lang="en-GB" dirty="0"/>
              <a:t>Examples: “If you were to share with him how worried you were and how it was getting you down, what do you imagine he might think or do?”</a:t>
            </a:r>
          </a:p>
          <a:p>
            <a:pPr marL="0" indent="0">
              <a:buNone/>
            </a:pPr>
            <a:r>
              <a:rPr lang="en-GB" dirty="0"/>
              <a:t>      “If this depression/low mood suddenly disappeared, how would your lives be different?”</a:t>
            </a:r>
          </a:p>
          <a:p>
            <a:pPr marL="0" indent="0">
              <a:buNone/>
            </a:pPr>
            <a:r>
              <a:rPr lang="en-GB" dirty="0"/>
              <a:t>This way of questioning is encouraging people to reflect upon their current perceptions and actions and consider new options.</a:t>
            </a:r>
          </a:p>
          <a:p>
            <a:pPr marL="0" indent="0">
              <a:buNone/>
            </a:pPr>
            <a:endParaRPr lang="en-GB" i="1" dirty="0"/>
          </a:p>
          <a:p>
            <a:endParaRPr lang="en-GB" dirty="0"/>
          </a:p>
        </p:txBody>
      </p:sp>
    </p:spTree>
    <p:extLst>
      <p:ext uri="{BB962C8B-B14F-4D97-AF65-F5344CB8AC3E}">
        <p14:creationId xmlns:p14="http://schemas.microsoft.com/office/powerpoint/2010/main" val="10205894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a:p>
            <a:endParaRPr lang="en-GB" dirty="0"/>
          </a:p>
          <a:p>
            <a:r>
              <a:rPr lang="en-GB" dirty="0"/>
              <a:t>A Systemic-full approach</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125676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rotWithShape="1">
          <a:blip r:embed="rId2"/>
          <a:srcRect l="2988" t="3335" r="2900" b="6618"/>
          <a:stretch/>
        </p:blipFill>
        <p:spPr>
          <a:xfrm>
            <a:off x="1151383" y="1545335"/>
            <a:ext cx="9793224" cy="4197097"/>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6062961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62500" lnSpcReduction="20000"/>
          </a:bodyPr>
          <a:lstStyle/>
          <a:p>
            <a:r>
              <a:rPr lang="en-GB" dirty="0"/>
              <a:t>Tommy – age 12</a:t>
            </a:r>
          </a:p>
          <a:p>
            <a:endParaRPr lang="en-GB" dirty="0"/>
          </a:p>
          <a:p>
            <a:pPr lvl="0"/>
            <a:r>
              <a:rPr lang="en-GB" dirty="0"/>
              <a:t>I live with my mum and dad, Marian and Geoff</a:t>
            </a:r>
          </a:p>
          <a:p>
            <a:pPr lvl="0"/>
            <a:r>
              <a:rPr lang="en-GB" dirty="0"/>
              <a:t>Currently I’m feeling worried about them as they keep drinking and this makes them argue</a:t>
            </a:r>
          </a:p>
          <a:p>
            <a:pPr lvl="0"/>
            <a:r>
              <a:rPr lang="en-GB" dirty="0"/>
              <a:t>I’m often late to school because I struggle to sleep and wake up late. My grades are now suffering. </a:t>
            </a:r>
          </a:p>
          <a:p>
            <a:pPr lvl="0"/>
            <a:r>
              <a:rPr lang="en-GB" dirty="0"/>
              <a:t>I have a really good group of friends – I’m able to talk to my friend, Nick, if anything is bothering me. </a:t>
            </a:r>
          </a:p>
          <a:p>
            <a:pPr lvl="0"/>
            <a:r>
              <a:rPr lang="en-GB" dirty="0"/>
              <a:t>I’m close to my big sister, Chloe, who I often stay with when mum and dad are drinking/ arguing. </a:t>
            </a:r>
          </a:p>
          <a:p>
            <a:pPr lvl="0"/>
            <a:r>
              <a:rPr lang="en-GB" dirty="0"/>
              <a:t>I see my brother Bob once a month when I go to visit Jimmy. I don’t get on with Bob as he was always mean to mum when he lived at home, but I love being an uncle. I just worry about Jimmy sometimes because I know that Bob and Martha argue in front of him a lot. </a:t>
            </a:r>
          </a:p>
          <a:p>
            <a:pPr lvl="0"/>
            <a:r>
              <a:rPr lang="en-GB" dirty="0"/>
              <a:t>Life at home is usually good. I love taking my dog on walks with mum and dad. It’s just recently that things have felt bad.  </a:t>
            </a:r>
          </a:p>
          <a:p>
            <a:pPr lvl="0"/>
            <a:r>
              <a:rPr lang="en-GB" dirty="0"/>
              <a:t>I know that dad has been upset about grandad dying last year. He drinks a lot and then starts to cry. </a:t>
            </a:r>
          </a:p>
          <a:p>
            <a:pPr lvl="0"/>
            <a:r>
              <a:rPr lang="en-GB" dirty="0"/>
              <a:t>Mum drinks too. She says that she worries dad is going to leave us. </a:t>
            </a:r>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2522625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CMM – Co-ordinated Management of Meaning</a:t>
            </a:r>
          </a:p>
        </p:txBody>
      </p:sp>
      <p:sp>
        <p:nvSpPr>
          <p:cNvPr id="3" name="Content Placeholder 2"/>
          <p:cNvSpPr>
            <a:spLocks noGrp="1"/>
          </p:cNvSpPr>
          <p:nvPr>
            <p:ph idx="1"/>
          </p:nvPr>
        </p:nvSpPr>
        <p:spPr>
          <a:xfrm>
            <a:off x="609600" y="1600201"/>
            <a:ext cx="10972800" cy="4830416"/>
          </a:xfrm>
        </p:spPr>
        <p:txBody>
          <a:bodyPr/>
          <a:lstStyle/>
          <a:p>
            <a:r>
              <a:rPr lang="en-GB" dirty="0"/>
              <a:t>The roots are in communication theory and social constructionism. </a:t>
            </a:r>
          </a:p>
          <a:p>
            <a:r>
              <a:rPr lang="en-GB" dirty="0"/>
              <a:t>It is a framework that enables us to understand patterns of communication and the context in which this happens. </a:t>
            </a:r>
          </a:p>
          <a:p>
            <a:r>
              <a:rPr lang="en-GB" dirty="0"/>
              <a:t>It is a hypothetical hierarchy of context (One context is influenced by another) </a:t>
            </a:r>
          </a:p>
          <a:p>
            <a:r>
              <a:rPr lang="en-GB" dirty="0"/>
              <a:t> E.g. Ending/goodbye at a party</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846951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47500" lnSpcReduction="20000"/>
          </a:bodyPr>
          <a:lstStyle/>
          <a:p>
            <a:r>
              <a:rPr lang="en-GB" dirty="0"/>
              <a:t>Marian – 42</a:t>
            </a:r>
          </a:p>
          <a:p>
            <a:endParaRPr lang="en-GB" dirty="0"/>
          </a:p>
          <a:p>
            <a:pPr lvl="0"/>
            <a:r>
              <a:rPr lang="en-GB" dirty="0"/>
              <a:t>I’m the daughter of Harry and Freda</a:t>
            </a:r>
          </a:p>
          <a:p>
            <a:pPr lvl="0"/>
            <a:r>
              <a:rPr lang="en-GB" dirty="0"/>
              <a:t>I witnessed domestic abuse as a child– incidents would usually result in my dad leaving home for weeks at a time. </a:t>
            </a:r>
          </a:p>
          <a:p>
            <a:pPr lvl="0"/>
            <a:r>
              <a:rPr lang="en-GB" dirty="0"/>
              <a:t>Mum would become depressed during such incidents and I would have to look after her.</a:t>
            </a:r>
          </a:p>
          <a:p>
            <a:pPr lvl="0"/>
            <a:r>
              <a:rPr lang="en-GB" dirty="0"/>
              <a:t>As I entered my teenage years, drinking alcohol would help me cope with the responsibilities at home. </a:t>
            </a:r>
          </a:p>
          <a:p>
            <a:pPr lvl="0"/>
            <a:r>
              <a:rPr lang="en-GB" dirty="0"/>
              <a:t>I left home and met Dave shortly after. I had met him as he drove the bus I used to get to my first job. </a:t>
            </a:r>
          </a:p>
          <a:p>
            <a:pPr lvl="0"/>
            <a:r>
              <a:rPr lang="en-GB" dirty="0"/>
              <a:t>18 months after meeting Dave, I gave birth to Bob. </a:t>
            </a:r>
          </a:p>
          <a:p>
            <a:pPr lvl="0"/>
            <a:r>
              <a:rPr lang="en-GB" dirty="0"/>
              <a:t>Dave became violent after we had Bob. I would drink alcohol to help me feel better. </a:t>
            </a:r>
          </a:p>
          <a:p>
            <a:pPr lvl="0"/>
            <a:r>
              <a:rPr lang="en-GB" dirty="0"/>
              <a:t>I gave birth to Chloe.</a:t>
            </a:r>
          </a:p>
          <a:p>
            <a:pPr lvl="0"/>
            <a:r>
              <a:rPr lang="en-GB" dirty="0"/>
              <a:t>After a significant incident, where Dave threatened to harm the children, I entered in to refuge. Bob was 9 and Chloe was 7 at the time. </a:t>
            </a:r>
          </a:p>
          <a:p>
            <a:pPr lvl="0"/>
            <a:r>
              <a:rPr lang="en-GB" dirty="0"/>
              <a:t>I moved in to a new house and got a new job. I met Geoff there. He was such a good support and took on Bob and Chloe as his own. This was the first time in my life when I felt settled. </a:t>
            </a:r>
          </a:p>
          <a:p>
            <a:pPr lvl="0"/>
            <a:r>
              <a:rPr lang="en-GB" dirty="0"/>
              <a:t>Tommy arrived a few years later. This was a happy time, although it coincided with Bob presenting us with some challenges in his teenage years.</a:t>
            </a:r>
          </a:p>
          <a:p>
            <a:pPr lvl="0"/>
            <a:r>
              <a:rPr lang="en-GB" dirty="0"/>
              <a:t>Chloe was and always will be my rock! She takes after me in that she always wants to care for people.</a:t>
            </a:r>
          </a:p>
          <a:p>
            <a:pPr lvl="0"/>
            <a:r>
              <a:rPr lang="en-GB" dirty="0"/>
              <a:t>Last year, Geoff’s dad, Victor, died. Victor had raised Geoff by himself and they were very close. </a:t>
            </a:r>
          </a:p>
          <a:p>
            <a:pPr lvl="0"/>
            <a:r>
              <a:rPr lang="en-GB" dirty="0"/>
              <a:t>Geoff withdrew completely. He was very quiet and would say negative things about the pressure he was under. He started to drink during the day. I was worried that he was going to leave, like dad used to. </a:t>
            </a:r>
          </a:p>
          <a:p>
            <a:pPr lvl="0"/>
            <a:r>
              <a:rPr lang="en-GB" dirty="0"/>
              <a:t>The only way I felt I could connect with him again was to drink with him. Things have now got out of hand. </a:t>
            </a:r>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7886449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a:t>
            </a:r>
          </a:p>
        </p:txBody>
      </p:sp>
      <p:sp>
        <p:nvSpPr>
          <p:cNvPr id="3" name="Content Placeholder 2"/>
          <p:cNvSpPr>
            <a:spLocks noGrp="1"/>
          </p:cNvSpPr>
          <p:nvPr>
            <p:ph idx="1"/>
          </p:nvPr>
        </p:nvSpPr>
        <p:spPr/>
        <p:txBody>
          <a:bodyPr/>
          <a:lstStyle/>
          <a:p>
            <a:r>
              <a:rPr lang="en-GB" dirty="0"/>
              <a:t>Using your case study and your hypotheses, what are you curious about</a:t>
            </a:r>
            <a:r>
              <a:rPr lang="en-GB"/>
              <a:t>? </a:t>
            </a:r>
          </a:p>
          <a:p>
            <a:pPr marL="0" indent="0">
              <a:buNone/>
            </a:pPr>
            <a:endParaRPr lang="en-GB" dirty="0"/>
          </a:p>
          <a:p>
            <a:r>
              <a:rPr lang="en-GB" dirty="0"/>
              <a:t>What questions might we ask Marion/Tommy?</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6771313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Check out</a:t>
            </a:r>
          </a:p>
          <a:p>
            <a:endParaRPr lang="en-GB" dirty="0"/>
          </a:p>
          <a:p>
            <a:pPr marL="0" indent="0">
              <a:buNone/>
            </a:pPr>
            <a:r>
              <a:rPr lang="en-GB" dirty="0"/>
              <a:t>What are you going to take away from today?</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3684471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dirty="0"/>
              <a:t>When you are leaving a party how do you leave? </a:t>
            </a:r>
          </a:p>
          <a:p>
            <a:r>
              <a:rPr lang="en-GB" dirty="0"/>
              <a:t>How would this be different if you were at;</a:t>
            </a:r>
          </a:p>
          <a:p>
            <a:pPr>
              <a:buFontTx/>
              <a:buChar char="-"/>
            </a:pPr>
            <a:r>
              <a:rPr lang="en-GB" dirty="0"/>
              <a:t>a works party?</a:t>
            </a:r>
          </a:p>
          <a:p>
            <a:pPr>
              <a:buFontTx/>
              <a:buChar char="-"/>
            </a:pPr>
            <a:r>
              <a:rPr lang="en-GB" dirty="0"/>
              <a:t>a family party?</a:t>
            </a:r>
          </a:p>
          <a:p>
            <a:pPr>
              <a:buFontTx/>
              <a:buChar char="-"/>
            </a:pPr>
            <a:r>
              <a:rPr lang="en-GB" dirty="0"/>
              <a:t>Party with friends</a:t>
            </a:r>
          </a:p>
          <a:p>
            <a:pPr>
              <a:buFontTx/>
              <a:buChar char="-"/>
            </a:pPr>
            <a:r>
              <a:rPr lang="en-GB" dirty="0"/>
              <a:t>Business meeting?</a:t>
            </a:r>
          </a:p>
          <a:p>
            <a:pPr>
              <a:buFontTx/>
              <a:buChar char="-"/>
            </a:pPr>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5" name="Picture 4"/>
          <p:cNvPicPr>
            <a:picLocks noChangeAspect="1"/>
          </p:cNvPicPr>
          <p:nvPr/>
        </p:nvPicPr>
        <p:blipFill>
          <a:blip r:embed="rId3"/>
          <a:stretch>
            <a:fillRect/>
          </a:stretch>
        </p:blipFill>
        <p:spPr>
          <a:xfrm>
            <a:off x="6514478" y="2922104"/>
            <a:ext cx="3347684" cy="2576099"/>
          </a:xfrm>
          <a:prstGeom prst="rect">
            <a:avLst/>
          </a:prstGeom>
        </p:spPr>
      </p:pic>
    </p:spTree>
    <p:extLst>
      <p:ext uri="{BB962C8B-B14F-4D97-AF65-F5344CB8AC3E}">
        <p14:creationId xmlns:p14="http://schemas.microsoft.com/office/powerpoint/2010/main" val="1167784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01775"/>
          </a:xfrm>
        </p:spPr>
        <p:txBody>
          <a:bodyPr>
            <a:normAutofit fontScale="90000"/>
          </a:bodyPr>
          <a:lstStyle/>
          <a:p>
            <a:br>
              <a:rPr lang="en-GB" dirty="0"/>
            </a:br>
            <a:r>
              <a:rPr lang="en-GB" b="1" dirty="0"/>
              <a:t>Action vs meaning</a:t>
            </a:r>
            <a:br>
              <a:rPr lang="en-GB" b="1" dirty="0"/>
            </a:br>
            <a:endParaRPr lang="en-GB" b="1" dirty="0"/>
          </a:p>
        </p:txBody>
      </p:sp>
      <p:sp>
        <p:nvSpPr>
          <p:cNvPr id="3" name="Content Placeholder 2"/>
          <p:cNvSpPr>
            <a:spLocks noGrp="1"/>
          </p:cNvSpPr>
          <p:nvPr>
            <p:ph idx="1"/>
          </p:nvPr>
        </p:nvSpPr>
        <p:spPr/>
        <p:txBody>
          <a:bodyPr/>
          <a:lstStyle/>
          <a:p>
            <a:pPr marL="0" indent="0">
              <a:buNone/>
            </a:pPr>
            <a:r>
              <a:rPr lang="en-GB" dirty="0"/>
              <a:t>Communication is complex and can lead individuals to either join or ‘other’.  Sometimes this is not just about what HAS been said, but equally what has NOT been said. </a:t>
            </a:r>
          </a:p>
          <a:p>
            <a:pPr marL="0" indent="0">
              <a:buNone/>
            </a:pPr>
            <a:endParaRPr lang="en-GB" dirty="0"/>
          </a:p>
          <a:p>
            <a:pPr marL="0" indent="0">
              <a:buNone/>
            </a:pPr>
            <a:r>
              <a:rPr lang="en-GB" dirty="0"/>
              <a:t>Reflecting on communication exchanges can highlight different perspectives and opportunities/missed opportunities to connect. </a:t>
            </a:r>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157454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 to our party…</a:t>
            </a:r>
          </a:p>
        </p:txBody>
      </p:sp>
      <p:sp>
        <p:nvSpPr>
          <p:cNvPr id="3" name="Content Placeholder 2"/>
          <p:cNvSpPr>
            <a:spLocks noGrp="1"/>
          </p:cNvSpPr>
          <p:nvPr>
            <p:ph idx="1"/>
          </p:nvPr>
        </p:nvSpPr>
        <p:spPr/>
        <p:txBody>
          <a:bodyPr>
            <a:normAutofit lnSpcReduction="10000"/>
          </a:bodyPr>
          <a:lstStyle/>
          <a:p>
            <a:r>
              <a:rPr lang="en-GB" dirty="0"/>
              <a:t>What meaning do people attach to different actions?</a:t>
            </a:r>
          </a:p>
          <a:p>
            <a:pPr>
              <a:buFontTx/>
              <a:buChar char="-"/>
            </a:pPr>
            <a:r>
              <a:rPr lang="en-GB" dirty="0"/>
              <a:t>The sneaker</a:t>
            </a:r>
          </a:p>
          <a:p>
            <a:pPr>
              <a:buFontTx/>
              <a:buChar char="-"/>
            </a:pPr>
            <a:r>
              <a:rPr lang="en-GB" dirty="0"/>
              <a:t>The hugger</a:t>
            </a:r>
          </a:p>
          <a:p>
            <a:pPr>
              <a:buFontTx/>
              <a:buChar char="-"/>
            </a:pPr>
            <a:r>
              <a:rPr lang="en-GB" dirty="0"/>
              <a:t>The grand </a:t>
            </a:r>
            <a:r>
              <a:rPr lang="en-GB" dirty="0" err="1"/>
              <a:t>departer</a:t>
            </a:r>
            <a:r>
              <a:rPr lang="en-GB" dirty="0"/>
              <a:t> </a:t>
            </a:r>
          </a:p>
          <a:p>
            <a:pPr>
              <a:buFontTx/>
              <a:buChar char="-"/>
            </a:pPr>
            <a:r>
              <a:rPr lang="en-GB" dirty="0"/>
              <a:t>The thanking the </a:t>
            </a:r>
            <a:r>
              <a:rPr lang="en-GB" dirty="0" err="1"/>
              <a:t>hoster</a:t>
            </a:r>
            <a:endParaRPr lang="en-GB" dirty="0"/>
          </a:p>
          <a:p>
            <a:pPr>
              <a:buFontTx/>
              <a:buChar char="-"/>
            </a:pPr>
            <a:r>
              <a:rPr lang="en-GB" dirty="0"/>
              <a:t>The other </a:t>
            </a:r>
          </a:p>
          <a:p>
            <a:pPr>
              <a:buFontTx/>
              <a:buChar char="-"/>
            </a:pPr>
            <a:endParaRPr lang="en-GB" dirty="0"/>
          </a:p>
          <a:p>
            <a:r>
              <a:rPr lang="en-GB" dirty="0"/>
              <a:t>Intentionality v’s how the action is received…</a:t>
            </a:r>
          </a:p>
        </p:txBody>
      </p:sp>
      <p:sp>
        <p:nvSpPr>
          <p:cNvPr id="4" name="Footer Placeholder 3"/>
          <p:cNvSpPr>
            <a:spLocks noGrp="1"/>
          </p:cNvSpPr>
          <p:nvPr>
            <p:ph type="ftr" sz="quarter" idx="11"/>
          </p:nvPr>
        </p:nvSpPr>
        <p:spPr/>
        <p:txBody>
          <a:bodyPr/>
          <a:lstStyle/>
          <a:p>
            <a:endParaRPr lang="en-GB">
              <a:solidFill>
                <a:prstClr val="white"/>
              </a:solidFill>
            </a:endParaRPr>
          </a:p>
        </p:txBody>
      </p:sp>
      <p:pic>
        <p:nvPicPr>
          <p:cNvPr id="5" name="Picture 4"/>
          <p:cNvPicPr>
            <a:picLocks noChangeAspect="1"/>
          </p:cNvPicPr>
          <p:nvPr/>
        </p:nvPicPr>
        <p:blipFill>
          <a:blip r:embed="rId2"/>
          <a:stretch>
            <a:fillRect/>
          </a:stretch>
        </p:blipFill>
        <p:spPr>
          <a:xfrm>
            <a:off x="7563853" y="2539567"/>
            <a:ext cx="2743200" cy="2524125"/>
          </a:xfrm>
          <a:prstGeom prst="rect">
            <a:avLst/>
          </a:prstGeom>
        </p:spPr>
      </p:pic>
    </p:spTree>
    <p:extLst>
      <p:ext uri="{BB962C8B-B14F-4D97-AF65-F5344CB8AC3E}">
        <p14:creationId xmlns:p14="http://schemas.microsoft.com/office/powerpoint/2010/main" val="2292610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CMM video</a:t>
            </a:r>
          </a:p>
        </p:txBody>
      </p:sp>
      <p:sp>
        <p:nvSpPr>
          <p:cNvPr id="3" name="Content Placeholder 2"/>
          <p:cNvSpPr>
            <a:spLocks noGrp="1"/>
          </p:cNvSpPr>
          <p:nvPr>
            <p:ph idx="1"/>
          </p:nvPr>
        </p:nvSpPr>
        <p:spPr/>
        <p:txBody>
          <a:bodyPr/>
          <a:lstStyle/>
          <a:p>
            <a:r>
              <a:rPr lang="en-GB" dirty="0">
                <a:hlinkClick r:id="rId2"/>
              </a:rPr>
              <a:t>https://www.youtube.com/watch?v=V_YwBmrYTDs</a:t>
            </a:r>
            <a:endParaRPr lang="en-GB" dirty="0"/>
          </a:p>
          <a:p>
            <a:endParaRPr lang="en-GB" dirty="0"/>
          </a:p>
        </p:txBody>
      </p:sp>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573097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Father context</a:t>
            </a:r>
          </a:p>
        </p:txBody>
      </p:sp>
      <p:pic>
        <p:nvPicPr>
          <p:cNvPr id="6" name="Content Placeholder 5"/>
          <p:cNvPicPr>
            <a:picLocks noGrp="1" noChangeAspect="1"/>
          </p:cNvPicPr>
          <p:nvPr>
            <p:ph idx="1"/>
          </p:nvPr>
        </p:nvPicPr>
        <p:blipFill>
          <a:blip r:embed="rId2"/>
          <a:stretch>
            <a:fillRect/>
          </a:stretch>
        </p:blipFill>
        <p:spPr>
          <a:xfrm>
            <a:off x="3076575" y="2172494"/>
            <a:ext cx="6038850" cy="3381375"/>
          </a:xfrm>
          <a:prstGeom prst="rect">
            <a:avLst/>
          </a:prstGeom>
        </p:spPr>
      </p:pic>
      <p:sp>
        <p:nvSpPr>
          <p:cNvPr id="4" name="Footer Placeholder 3"/>
          <p:cNvSpPr>
            <a:spLocks noGrp="1"/>
          </p:cNvSpPr>
          <p:nvPr>
            <p:ph type="ftr" sz="quarter" idx="11"/>
          </p:nvPr>
        </p:nvSpPr>
        <p:spPr/>
        <p:txBody>
          <a:bodyPr/>
          <a:lstStyle/>
          <a:p>
            <a:endParaRPr lang="en-GB">
              <a:solidFill>
                <a:prstClr val="white"/>
              </a:solidFill>
            </a:endParaRPr>
          </a:p>
        </p:txBody>
      </p:sp>
    </p:spTree>
    <p:extLst>
      <p:ext uri="{BB962C8B-B14F-4D97-AF65-F5344CB8AC3E}">
        <p14:creationId xmlns:p14="http://schemas.microsoft.com/office/powerpoint/2010/main" val="178850651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21244</TotalTime>
  <Words>2598</Words>
  <Application>Microsoft Office PowerPoint</Application>
  <PresentationFormat>Widescreen</PresentationFormat>
  <Paragraphs>260</Paragraphs>
  <Slides>42</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Century Gothic</vt:lpstr>
      <vt:lpstr>Helvetica Neue</vt:lpstr>
      <vt:lpstr>Times New Roman</vt:lpstr>
      <vt:lpstr>1_Office Theme</vt:lpstr>
      <vt:lpstr>Day 3 – Systemic Continues</vt:lpstr>
      <vt:lpstr>PowerPoint Presentation</vt:lpstr>
      <vt:lpstr>PowerPoint Presentation</vt:lpstr>
      <vt:lpstr>CMM – Co-ordinated Management of Meaning</vt:lpstr>
      <vt:lpstr>PowerPoint Presentation</vt:lpstr>
      <vt:lpstr> Action vs meaning </vt:lpstr>
      <vt:lpstr>Back to our party…</vt:lpstr>
      <vt:lpstr>CMM video</vt:lpstr>
      <vt:lpstr>Father context</vt:lpstr>
      <vt:lpstr>Daughter context</vt:lpstr>
      <vt:lpstr>In your groups…..</vt:lpstr>
      <vt:lpstr>PowerPoint Presentation</vt:lpstr>
      <vt:lpstr>CMM and the Hierarchical Model Pearce and Cronen</vt:lpstr>
      <vt:lpstr>PowerPoint Presentation</vt:lpstr>
      <vt:lpstr>Using this idea in practice </vt:lpstr>
      <vt:lpstr>PowerPoint Presentation</vt:lpstr>
      <vt:lpstr>In your groups…….</vt:lpstr>
      <vt:lpstr>LUUUUTT – Patterns of communication We choose what we communicate</vt:lpstr>
      <vt:lpstr>PowerPoint Presentation</vt:lpstr>
      <vt:lpstr>Hypothesising </vt:lpstr>
      <vt:lpstr>PowerPoint Presentation</vt:lpstr>
      <vt:lpstr>Activity </vt:lpstr>
      <vt:lpstr>PowerPoint Presentation</vt:lpstr>
      <vt:lpstr>PowerPoint Presentation</vt:lpstr>
      <vt:lpstr>Why is curiosity important?</vt:lpstr>
      <vt:lpstr> Curiosity   Definition: A state of open wondering, tentative suggestion and ideas.  This can be a hard stance to keep hold of and we should be attending to this and supporting it via consultations, supervision, and self-reflexivity.   How can we be curious in our roles?     </vt:lpstr>
      <vt:lpstr>Finding ways to continue being curious</vt:lpstr>
      <vt:lpstr>Framing and re-framing</vt:lpstr>
      <vt:lpstr>PowerPoint Presentation</vt:lpstr>
      <vt:lpstr>Curiosity through questioning…</vt:lpstr>
      <vt:lpstr>The role of questions </vt:lpstr>
      <vt:lpstr>Karl Tomm - Interventative Interviewing </vt:lpstr>
      <vt:lpstr>                      Karl Tomm says…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vt:lpstr>
      <vt:lpstr>PowerPoint Presentation</vt:lpstr>
    </vt:vector>
  </TitlesOfParts>
  <Company>Warrington Borough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Woods, Alexandra</dc:creator>
  <cp:lastModifiedBy>Baker, Briony</cp:lastModifiedBy>
  <cp:revision>209</cp:revision>
  <cp:lastPrinted>2022-07-14T08:56:59Z</cp:lastPrinted>
  <dcterms:created xsi:type="dcterms:W3CDTF">2018-06-12T09:24:20Z</dcterms:created>
  <dcterms:modified xsi:type="dcterms:W3CDTF">2022-11-09T10:59:02Z</dcterms:modified>
</cp:coreProperties>
</file>