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91" r:id="rId2"/>
  </p:sldMasterIdLst>
  <p:notesMasterIdLst>
    <p:notesMasterId r:id="rId54"/>
  </p:notesMasterIdLst>
  <p:handoutMasterIdLst>
    <p:handoutMasterId r:id="rId55"/>
  </p:handoutMasterIdLst>
  <p:sldIdLst>
    <p:sldId id="376" r:id="rId3"/>
    <p:sldId id="442" r:id="rId4"/>
    <p:sldId id="470" r:id="rId5"/>
    <p:sldId id="441" r:id="rId6"/>
    <p:sldId id="445" r:id="rId7"/>
    <p:sldId id="411" r:id="rId8"/>
    <p:sldId id="469" r:id="rId9"/>
    <p:sldId id="451" r:id="rId10"/>
    <p:sldId id="423" r:id="rId11"/>
    <p:sldId id="409" r:id="rId12"/>
    <p:sldId id="415" r:id="rId13"/>
    <p:sldId id="436" r:id="rId14"/>
    <p:sldId id="407" r:id="rId15"/>
    <p:sldId id="439" r:id="rId16"/>
    <p:sldId id="488" r:id="rId17"/>
    <p:sldId id="482" r:id="rId18"/>
    <p:sldId id="483" r:id="rId19"/>
    <p:sldId id="484" r:id="rId20"/>
    <p:sldId id="485" r:id="rId21"/>
    <p:sldId id="486" r:id="rId22"/>
    <p:sldId id="487" r:id="rId23"/>
    <p:sldId id="446" r:id="rId24"/>
    <p:sldId id="438" r:id="rId25"/>
    <p:sldId id="471" r:id="rId26"/>
    <p:sldId id="465" r:id="rId27"/>
    <p:sldId id="464" r:id="rId28"/>
    <p:sldId id="467" r:id="rId29"/>
    <p:sldId id="468" r:id="rId30"/>
    <p:sldId id="473" r:id="rId31"/>
    <p:sldId id="474" r:id="rId32"/>
    <p:sldId id="437" r:id="rId33"/>
    <p:sldId id="461" r:id="rId34"/>
    <p:sldId id="418" r:id="rId35"/>
    <p:sldId id="426" r:id="rId36"/>
    <p:sldId id="422" r:id="rId37"/>
    <p:sldId id="475" r:id="rId38"/>
    <p:sldId id="476" r:id="rId39"/>
    <p:sldId id="477" r:id="rId40"/>
    <p:sldId id="478" r:id="rId41"/>
    <p:sldId id="479" r:id="rId42"/>
    <p:sldId id="424" r:id="rId43"/>
    <p:sldId id="440" r:id="rId44"/>
    <p:sldId id="420" r:id="rId45"/>
    <p:sldId id="416" r:id="rId46"/>
    <p:sldId id="414" r:id="rId47"/>
    <p:sldId id="413" r:id="rId48"/>
    <p:sldId id="463" r:id="rId49"/>
    <p:sldId id="459" r:id="rId50"/>
    <p:sldId id="430" r:id="rId51"/>
    <p:sldId id="419" r:id="rId52"/>
    <p:sldId id="472" r:id="rId53"/>
  </p:sldIdLst>
  <p:sldSz cx="12192000" cy="6858000"/>
  <p:notesSz cx="6808788" cy="99409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4995" autoAdjust="0"/>
    <p:restoredTop sz="74799" autoAdjust="0"/>
  </p:normalViewPr>
  <p:slideViewPr>
    <p:cSldViewPr snapToGrid="0">
      <p:cViewPr varScale="1">
        <p:scale>
          <a:sx n="50" d="100"/>
          <a:sy n="50" d="100"/>
        </p:scale>
        <p:origin x="1284" y="28"/>
      </p:cViewPr>
      <p:guideLst/>
    </p:cSldViewPr>
  </p:slideViewPr>
  <p:notesTextViewPr>
    <p:cViewPr>
      <p:scale>
        <a:sx n="3" d="2"/>
        <a:sy n="3" d="2"/>
      </p:scale>
      <p:origin x="0" y="0"/>
    </p:cViewPr>
  </p:notesTextViewPr>
  <p:sorterViewPr>
    <p:cViewPr>
      <p:scale>
        <a:sx n="100" d="100"/>
        <a:sy n="100" d="100"/>
      </p:scale>
      <p:origin x="0" y="-9772"/>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handoutMaster" Target="handoutMasters/handout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presProps" Target="presProp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51163" cy="49847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6038" y="0"/>
            <a:ext cx="2951162" cy="498475"/>
          </a:xfrm>
          <a:prstGeom prst="rect">
            <a:avLst/>
          </a:prstGeom>
        </p:spPr>
        <p:txBody>
          <a:bodyPr vert="horz" lIns="91440" tIns="45720" rIns="91440" bIns="45720" rtlCol="0"/>
          <a:lstStyle>
            <a:lvl1pPr algn="r">
              <a:defRPr sz="1200"/>
            </a:lvl1pPr>
          </a:lstStyle>
          <a:p>
            <a:fld id="{28D1C990-C956-4525-ABDD-AA7F29687E0C}" type="datetimeFigureOut">
              <a:rPr lang="en-GB" smtClean="0"/>
              <a:t>09/11/2022</a:t>
            </a:fld>
            <a:endParaRPr lang="en-GB"/>
          </a:p>
        </p:txBody>
      </p:sp>
      <p:sp>
        <p:nvSpPr>
          <p:cNvPr id="4" name="Footer Placeholder 3"/>
          <p:cNvSpPr>
            <a:spLocks noGrp="1"/>
          </p:cNvSpPr>
          <p:nvPr>
            <p:ph type="ftr" sz="quarter" idx="2"/>
          </p:nvPr>
        </p:nvSpPr>
        <p:spPr>
          <a:xfrm>
            <a:off x="0" y="9442450"/>
            <a:ext cx="2951163" cy="498475"/>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56038" y="9442450"/>
            <a:ext cx="2951162" cy="498475"/>
          </a:xfrm>
          <a:prstGeom prst="rect">
            <a:avLst/>
          </a:prstGeom>
        </p:spPr>
        <p:txBody>
          <a:bodyPr vert="horz" lIns="91440" tIns="45720" rIns="91440" bIns="45720" rtlCol="0" anchor="b"/>
          <a:lstStyle>
            <a:lvl1pPr algn="r">
              <a:defRPr sz="1200"/>
            </a:lvl1pPr>
          </a:lstStyle>
          <a:p>
            <a:fld id="{01FE3ABD-F89F-4019-8351-2327A66B45EC}" type="slidenum">
              <a:rPr lang="en-GB" smtClean="0"/>
              <a:t>‹#›</a:t>
            </a:fld>
            <a:endParaRPr lang="en-GB"/>
          </a:p>
        </p:txBody>
      </p:sp>
    </p:spTree>
    <p:extLst>
      <p:ext uri="{BB962C8B-B14F-4D97-AF65-F5344CB8AC3E}">
        <p14:creationId xmlns:p14="http://schemas.microsoft.com/office/powerpoint/2010/main" val="209216851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50475" cy="498773"/>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6737" y="0"/>
            <a:ext cx="2950475" cy="498773"/>
          </a:xfrm>
          <a:prstGeom prst="rect">
            <a:avLst/>
          </a:prstGeom>
        </p:spPr>
        <p:txBody>
          <a:bodyPr vert="horz" lIns="91440" tIns="45720" rIns="91440" bIns="45720" rtlCol="0"/>
          <a:lstStyle>
            <a:lvl1pPr algn="r">
              <a:defRPr sz="1200"/>
            </a:lvl1pPr>
          </a:lstStyle>
          <a:p>
            <a:fld id="{497C6A1D-A348-4674-A5A7-CC7196687721}" type="datetimeFigureOut">
              <a:rPr lang="en-GB" smtClean="0"/>
              <a:t>09/11/2022</a:t>
            </a:fld>
            <a:endParaRPr lang="en-GB"/>
          </a:p>
        </p:txBody>
      </p:sp>
      <p:sp>
        <p:nvSpPr>
          <p:cNvPr id="4" name="Slide Image Placeholder 3"/>
          <p:cNvSpPr>
            <a:spLocks noGrp="1" noRot="1" noChangeAspect="1"/>
          </p:cNvSpPr>
          <p:nvPr>
            <p:ph type="sldImg" idx="2"/>
          </p:nvPr>
        </p:nvSpPr>
        <p:spPr>
          <a:xfrm>
            <a:off x="423863" y="1243013"/>
            <a:ext cx="5961062" cy="3354387"/>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0879" y="4784070"/>
            <a:ext cx="5447030" cy="3914239"/>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42154"/>
            <a:ext cx="2950475" cy="498772"/>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6737" y="9442154"/>
            <a:ext cx="2950475" cy="498772"/>
          </a:xfrm>
          <a:prstGeom prst="rect">
            <a:avLst/>
          </a:prstGeom>
        </p:spPr>
        <p:txBody>
          <a:bodyPr vert="horz" lIns="91440" tIns="45720" rIns="91440" bIns="45720" rtlCol="0" anchor="b"/>
          <a:lstStyle>
            <a:lvl1pPr algn="r">
              <a:defRPr sz="1200"/>
            </a:lvl1pPr>
          </a:lstStyle>
          <a:p>
            <a:fld id="{605260D2-EBAD-45C3-B8AB-5EC7EB9A41FC}" type="slidenum">
              <a:rPr lang="en-GB" smtClean="0"/>
              <a:t>‹#›</a:t>
            </a:fld>
            <a:endParaRPr lang="en-GB"/>
          </a:p>
        </p:txBody>
      </p:sp>
    </p:spTree>
    <p:extLst>
      <p:ext uri="{BB962C8B-B14F-4D97-AF65-F5344CB8AC3E}">
        <p14:creationId xmlns:p14="http://schemas.microsoft.com/office/powerpoint/2010/main" val="13491462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3" Type="http://schemas.openxmlformats.org/officeDocument/2006/relationships/hyperlink" Target="https://www.hivelearning.com/site/are-you-privileged/" TargetMode="External"/><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05260D2-EBAD-45C3-B8AB-5EC7EB9A41FC}" type="slidenum">
              <a:rPr lang="en-GB" smtClean="0"/>
              <a:t>1</a:t>
            </a:fld>
            <a:endParaRPr lang="en-GB"/>
          </a:p>
        </p:txBody>
      </p:sp>
    </p:spTree>
    <p:extLst>
      <p:ext uri="{BB962C8B-B14F-4D97-AF65-F5344CB8AC3E}">
        <p14:creationId xmlns:p14="http://schemas.microsoft.com/office/powerpoint/2010/main" val="34871979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Poppy </a:t>
            </a:r>
          </a:p>
        </p:txBody>
      </p:sp>
      <p:sp>
        <p:nvSpPr>
          <p:cNvPr id="4" name="Slide Number Placeholder 3"/>
          <p:cNvSpPr>
            <a:spLocks noGrp="1"/>
          </p:cNvSpPr>
          <p:nvPr>
            <p:ph type="sldNum" sz="quarter" idx="10"/>
          </p:nvPr>
        </p:nvSpPr>
        <p:spPr/>
        <p:txBody>
          <a:bodyPr/>
          <a:lstStyle/>
          <a:p>
            <a:fld id="{605260D2-EBAD-45C3-B8AB-5EC7EB9A41FC}" type="slidenum">
              <a:rPr lang="en-GB" smtClean="0"/>
              <a:t>10</a:t>
            </a:fld>
            <a:endParaRPr lang="en-GB"/>
          </a:p>
        </p:txBody>
      </p:sp>
    </p:spTree>
    <p:extLst>
      <p:ext uri="{BB962C8B-B14F-4D97-AF65-F5344CB8AC3E}">
        <p14:creationId xmlns:p14="http://schemas.microsoft.com/office/powerpoint/2010/main" val="25494303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Guess</a:t>
            </a:r>
            <a:r>
              <a:rPr lang="en-GB" baseline="0" dirty="0"/>
              <a:t> our graces </a:t>
            </a:r>
            <a:endParaRPr lang="en-GB" dirty="0"/>
          </a:p>
        </p:txBody>
      </p:sp>
      <p:sp>
        <p:nvSpPr>
          <p:cNvPr id="4" name="Slide Number Placeholder 3"/>
          <p:cNvSpPr>
            <a:spLocks noGrp="1"/>
          </p:cNvSpPr>
          <p:nvPr>
            <p:ph type="sldNum" sz="quarter" idx="10"/>
          </p:nvPr>
        </p:nvSpPr>
        <p:spPr/>
        <p:txBody>
          <a:bodyPr/>
          <a:lstStyle/>
          <a:p>
            <a:fld id="{605260D2-EBAD-45C3-B8AB-5EC7EB9A41FC}" type="slidenum">
              <a:rPr lang="en-GB" smtClean="0"/>
              <a:t>11</a:t>
            </a:fld>
            <a:endParaRPr lang="en-GB"/>
          </a:p>
        </p:txBody>
      </p:sp>
    </p:spTree>
    <p:extLst>
      <p:ext uri="{BB962C8B-B14F-4D97-AF65-F5344CB8AC3E}">
        <p14:creationId xmlns:p14="http://schemas.microsoft.com/office/powerpoint/2010/main" val="23004591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Sarah</a:t>
            </a:r>
          </a:p>
        </p:txBody>
      </p:sp>
      <p:sp>
        <p:nvSpPr>
          <p:cNvPr id="4" name="Slide Number Placeholder 3"/>
          <p:cNvSpPr>
            <a:spLocks noGrp="1"/>
          </p:cNvSpPr>
          <p:nvPr>
            <p:ph type="sldNum" sz="quarter" idx="10"/>
          </p:nvPr>
        </p:nvSpPr>
        <p:spPr/>
        <p:txBody>
          <a:bodyPr/>
          <a:lstStyle/>
          <a:p>
            <a:fld id="{605260D2-EBAD-45C3-B8AB-5EC7EB9A41FC}" type="slidenum">
              <a:rPr lang="en-GB" smtClean="0"/>
              <a:t>12</a:t>
            </a:fld>
            <a:endParaRPr lang="en-GB"/>
          </a:p>
        </p:txBody>
      </p:sp>
    </p:spTree>
    <p:extLst>
      <p:ext uri="{BB962C8B-B14F-4D97-AF65-F5344CB8AC3E}">
        <p14:creationId xmlns:p14="http://schemas.microsoft.com/office/powerpoint/2010/main" val="225825477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Sarah</a:t>
            </a:r>
          </a:p>
        </p:txBody>
      </p:sp>
      <p:sp>
        <p:nvSpPr>
          <p:cNvPr id="4" name="Slide Number Placeholder 3"/>
          <p:cNvSpPr>
            <a:spLocks noGrp="1"/>
          </p:cNvSpPr>
          <p:nvPr>
            <p:ph type="sldNum" sz="quarter" idx="10"/>
          </p:nvPr>
        </p:nvSpPr>
        <p:spPr/>
        <p:txBody>
          <a:bodyPr/>
          <a:lstStyle/>
          <a:p>
            <a:fld id="{605260D2-EBAD-45C3-B8AB-5EC7EB9A41FC}" type="slidenum">
              <a:rPr lang="en-GB" smtClean="0"/>
              <a:t>13</a:t>
            </a:fld>
            <a:endParaRPr lang="en-GB"/>
          </a:p>
        </p:txBody>
      </p:sp>
    </p:spTree>
    <p:extLst>
      <p:ext uri="{BB962C8B-B14F-4D97-AF65-F5344CB8AC3E}">
        <p14:creationId xmlns:p14="http://schemas.microsoft.com/office/powerpoint/2010/main" val="3656640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05260D2-EBAD-45C3-B8AB-5EC7EB9A41FC}" type="slidenum">
              <a:rPr lang="en-GB" smtClean="0"/>
              <a:t>14</a:t>
            </a:fld>
            <a:endParaRPr lang="en-GB"/>
          </a:p>
        </p:txBody>
      </p:sp>
    </p:spTree>
    <p:extLst>
      <p:ext uri="{BB962C8B-B14F-4D97-AF65-F5344CB8AC3E}">
        <p14:creationId xmlns:p14="http://schemas.microsoft.com/office/powerpoint/2010/main" val="330092766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05260D2-EBAD-45C3-B8AB-5EC7EB9A41FC}" type="slidenum">
              <a:rPr lang="en-GB" smtClean="0"/>
              <a:t>22</a:t>
            </a:fld>
            <a:endParaRPr lang="en-GB"/>
          </a:p>
        </p:txBody>
      </p:sp>
    </p:spTree>
    <p:extLst>
      <p:ext uri="{BB962C8B-B14F-4D97-AF65-F5344CB8AC3E}">
        <p14:creationId xmlns:p14="http://schemas.microsoft.com/office/powerpoint/2010/main" val="7805658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defRPr/>
            </a:pPr>
            <a:r>
              <a:rPr lang="en-GB" dirty="0"/>
              <a:t>Not just a helpful framework, but a critical position to take.</a:t>
            </a:r>
            <a:endParaRPr lang="en-GB" sz="800" b="1" kern="1200" dirty="0">
              <a:solidFill>
                <a:schemeClr val="tx1"/>
              </a:solidFill>
              <a:latin typeface="+mn-lt"/>
              <a:ea typeface="+mn-ea"/>
              <a:cs typeface="+mn-cs"/>
            </a:endParaRPr>
          </a:p>
          <a:p>
            <a:pPr algn="just">
              <a:defRPr/>
            </a:pPr>
            <a:r>
              <a:rPr lang="en-GB" sz="800" b="1" kern="1200" dirty="0">
                <a:solidFill>
                  <a:schemeClr val="tx1"/>
                </a:solidFill>
                <a:latin typeface="+mn-lt"/>
                <a:ea typeface="+mn-ea"/>
                <a:cs typeface="+mn-cs"/>
              </a:rPr>
              <a:t>Practitioners – </a:t>
            </a:r>
            <a:r>
              <a:rPr lang="en-GB" sz="800" kern="1200" dirty="0">
                <a:solidFill>
                  <a:schemeClr val="tx1"/>
                </a:solidFill>
                <a:latin typeface="+mn-lt"/>
                <a:ea typeface="+mn-ea"/>
                <a:cs typeface="+mn-cs"/>
              </a:rPr>
              <a:t>How do our GGRRAAACCEEESS influence our relationships and the assessments we make?</a:t>
            </a:r>
          </a:p>
          <a:p>
            <a:pPr algn="just">
              <a:defRPr/>
            </a:pPr>
            <a:r>
              <a:rPr lang="en-GB" sz="800" b="1" kern="1200" dirty="0">
                <a:solidFill>
                  <a:schemeClr val="tx1"/>
                </a:solidFill>
                <a:latin typeface="+mn-lt"/>
                <a:ea typeface="+mn-ea"/>
                <a:cs typeface="+mn-cs"/>
              </a:rPr>
              <a:t>Professional Groups </a:t>
            </a:r>
            <a:r>
              <a:rPr lang="en-GB" sz="800" kern="1200" dirty="0">
                <a:solidFill>
                  <a:schemeClr val="tx1"/>
                </a:solidFill>
                <a:latin typeface="+mn-lt"/>
                <a:ea typeface="+mn-ea"/>
                <a:cs typeface="+mn-cs"/>
              </a:rPr>
              <a:t>– How do our GGRRAAACCEEESS impact on how we work together and our work with children and families. Particularly thinking about any dominant or privileged GGRAAACCEEESS in the professional system compared to the family system</a:t>
            </a:r>
          </a:p>
          <a:p>
            <a:pPr algn="just">
              <a:defRPr/>
            </a:pPr>
            <a:r>
              <a:rPr lang="en-GB" sz="800" b="1" kern="1200" dirty="0">
                <a:solidFill>
                  <a:schemeClr val="tx1"/>
                </a:solidFill>
                <a:latin typeface="+mn-lt"/>
                <a:ea typeface="+mn-ea"/>
                <a:cs typeface="+mn-cs"/>
              </a:rPr>
              <a:t>Managers </a:t>
            </a:r>
            <a:r>
              <a:rPr lang="en-GB" sz="800" kern="1200" dirty="0">
                <a:solidFill>
                  <a:schemeClr val="tx1"/>
                </a:solidFill>
                <a:latin typeface="+mn-lt"/>
                <a:ea typeface="+mn-ea"/>
                <a:cs typeface="+mn-cs"/>
              </a:rPr>
              <a:t>– Using supervision to unpick and understand how GGRRAAACCEESS influence ideas about the case.</a:t>
            </a:r>
            <a:r>
              <a:rPr lang="en-GB" sz="800" kern="0" dirty="0">
                <a:solidFill>
                  <a:schemeClr val="tx1"/>
                </a:solidFill>
                <a:latin typeface="+mn-lt"/>
                <a:ea typeface="+mn-ea"/>
                <a:cs typeface="+mn-cs"/>
                <a:sym typeface="Helvetica Light"/>
              </a:rPr>
              <a:t> The supervisor needs to construct a supervisory context in which these conversations can take place, and feels safe for conversation to take place.</a:t>
            </a:r>
          </a:p>
          <a:p>
            <a:pPr algn="just">
              <a:defRPr/>
            </a:pPr>
            <a:r>
              <a:rPr lang="en-GB" sz="800" b="1" kern="1200" dirty="0">
                <a:solidFill>
                  <a:schemeClr val="tx1"/>
                </a:solidFill>
                <a:latin typeface="+mn-lt"/>
                <a:ea typeface="+mn-ea"/>
                <a:cs typeface="+mn-cs"/>
              </a:rPr>
              <a:t>Leaders </a:t>
            </a:r>
            <a:r>
              <a:rPr lang="en-GB" sz="800" kern="1200" dirty="0">
                <a:solidFill>
                  <a:schemeClr val="tx1"/>
                </a:solidFill>
                <a:latin typeface="+mn-lt"/>
                <a:ea typeface="+mn-ea"/>
                <a:cs typeface="+mn-cs"/>
              </a:rPr>
              <a:t>– Influence our ability to be curious and challenge dominant ideas.</a:t>
            </a:r>
            <a:r>
              <a:rPr lang="en-GB" sz="800" kern="0" dirty="0">
                <a:solidFill>
                  <a:schemeClr val="tx1"/>
                </a:solidFill>
                <a:latin typeface="+mn-lt"/>
                <a:ea typeface="+mn-ea"/>
                <a:cs typeface="+mn-cs"/>
                <a:sym typeface="Helvetica Light"/>
              </a:rPr>
              <a:t> The nature of oppression and of privilege means that any discussion of these issues often becomes a highly charged, avoided, and divisive experience</a:t>
            </a:r>
            <a:r>
              <a:rPr lang="en-GB" kern="0" dirty="0">
                <a:latin typeface="Helvetica Light"/>
                <a:sym typeface="Helvetica Light"/>
              </a:rPr>
              <a:t>.</a:t>
            </a:r>
          </a:p>
          <a:p>
            <a:pPr algn="just">
              <a:defRPr/>
            </a:pPr>
            <a:r>
              <a:rPr lang="en-GB" b="1" dirty="0"/>
              <a:t>Organisations – </a:t>
            </a:r>
            <a:r>
              <a:rPr lang="en-GB" dirty="0"/>
              <a:t>Provides opportunities to  think about power  and difference and how these shape decision making, service delivery, outcomes etc.</a:t>
            </a:r>
          </a:p>
          <a:p>
            <a:r>
              <a:rPr lang="en-GB" baseline="0" dirty="0"/>
              <a:t>  </a:t>
            </a:r>
            <a:endParaRPr lang="en-GB" dirty="0"/>
          </a:p>
        </p:txBody>
      </p:sp>
      <p:sp>
        <p:nvSpPr>
          <p:cNvPr id="4" name="Slide Number Placeholder 3"/>
          <p:cNvSpPr>
            <a:spLocks noGrp="1"/>
          </p:cNvSpPr>
          <p:nvPr>
            <p:ph type="sldNum" sz="quarter" idx="10"/>
          </p:nvPr>
        </p:nvSpPr>
        <p:spPr/>
        <p:txBody>
          <a:bodyPr/>
          <a:lstStyle/>
          <a:p>
            <a:fld id="{605260D2-EBAD-45C3-B8AB-5EC7EB9A41FC}" type="slidenum">
              <a:rPr lang="en-GB" smtClean="0"/>
              <a:t>23</a:t>
            </a:fld>
            <a:endParaRPr lang="en-GB"/>
          </a:p>
        </p:txBody>
      </p:sp>
    </p:spTree>
    <p:extLst>
      <p:ext uri="{BB962C8B-B14F-4D97-AF65-F5344CB8AC3E}">
        <p14:creationId xmlns:p14="http://schemas.microsoft.com/office/powerpoint/2010/main" val="274427099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05260D2-EBAD-45C3-B8AB-5EC7EB9A41FC}" type="slidenum">
              <a:rPr lang="en-GB" smtClean="0"/>
              <a:t>24</a:t>
            </a:fld>
            <a:endParaRPr lang="en-GB"/>
          </a:p>
        </p:txBody>
      </p:sp>
    </p:spTree>
    <p:extLst>
      <p:ext uri="{BB962C8B-B14F-4D97-AF65-F5344CB8AC3E}">
        <p14:creationId xmlns:p14="http://schemas.microsoft.com/office/powerpoint/2010/main" val="151679710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u="none" strike="noStrike" kern="1200" dirty="0">
                <a:solidFill>
                  <a:schemeClr val="tx1"/>
                </a:solidFill>
                <a:effectLst/>
                <a:latin typeface="+mn-lt"/>
                <a:ea typeface="+mn-ea"/>
                <a:cs typeface="+mn-cs"/>
              </a:rPr>
              <a:t>Poppy</a:t>
            </a:r>
          </a:p>
          <a:p>
            <a:r>
              <a:rPr lang="en-GB" sz="1200" b="0" u="none" strike="noStrike" kern="1200" dirty="0">
                <a:solidFill>
                  <a:schemeClr val="tx1"/>
                </a:solidFill>
                <a:effectLst/>
                <a:latin typeface="+mn-lt"/>
                <a:ea typeface="+mn-ea"/>
                <a:cs typeface="+mn-cs"/>
              </a:rPr>
              <a:t>Part of self – reflexivity</a:t>
            </a:r>
            <a:r>
              <a:rPr lang="en-GB" sz="1200" b="0" u="none" strike="noStrike" kern="1200" baseline="0" dirty="0">
                <a:solidFill>
                  <a:schemeClr val="tx1"/>
                </a:solidFill>
                <a:effectLst/>
                <a:latin typeface="+mn-lt"/>
                <a:ea typeface="+mn-ea"/>
                <a:cs typeface="+mn-cs"/>
              </a:rPr>
              <a:t> is understanding privilege </a:t>
            </a:r>
          </a:p>
          <a:p>
            <a:endParaRPr lang="en-GB" sz="1200" b="0" u="none" strike="noStrike" kern="1200" dirty="0">
              <a:solidFill>
                <a:schemeClr val="tx1"/>
              </a:solidFill>
              <a:effectLst/>
              <a:latin typeface="+mn-lt"/>
              <a:ea typeface="+mn-ea"/>
              <a:cs typeface="+mn-cs"/>
            </a:endParaRPr>
          </a:p>
          <a:p>
            <a:r>
              <a:rPr lang="en-GB" sz="1200" b="0" u="none" strike="noStrike" kern="1200" dirty="0">
                <a:solidFill>
                  <a:schemeClr val="tx1"/>
                </a:solidFill>
                <a:effectLst/>
                <a:latin typeface="+mn-lt"/>
                <a:ea typeface="+mn-ea"/>
                <a:cs typeface="+mn-cs"/>
              </a:rPr>
              <a:t>Privilege, as understood and described by researchers, is a function of multiple variables of varying importance, such as race, age, gender, sexual orientation, gender identity, neurology, citizenship, religion, physical ability, health, level of </a:t>
            </a:r>
            <a:r>
              <a:rPr lang="en-GB" sz="1200" b="1" u="none" strike="noStrike" kern="1200" dirty="0">
                <a:solidFill>
                  <a:schemeClr val="tx1"/>
                </a:solidFill>
                <a:effectLst/>
                <a:latin typeface="+mn-lt"/>
                <a:ea typeface="+mn-ea"/>
                <a:cs typeface="+mn-cs"/>
              </a:rPr>
              <a:t>education</a:t>
            </a:r>
            <a:r>
              <a:rPr lang="en-GB" sz="1200" b="0" u="none" strike="noStrike" kern="1200" dirty="0">
                <a:solidFill>
                  <a:schemeClr val="tx1"/>
                </a:solidFill>
                <a:effectLst/>
                <a:latin typeface="+mn-lt"/>
                <a:ea typeface="+mn-ea"/>
                <a:cs typeface="+mn-cs"/>
              </a:rPr>
              <a:t>, and others.</a:t>
            </a:r>
          </a:p>
          <a:p>
            <a:endParaRPr lang="en-GB" sz="1200" b="0" u="none" strike="noStrike" kern="1200" dirty="0">
              <a:solidFill>
                <a:schemeClr val="tx1"/>
              </a:solidFill>
              <a:effectLst/>
              <a:latin typeface="+mn-lt"/>
              <a:ea typeface="+mn-ea"/>
              <a:cs typeface="+mn-cs"/>
            </a:endParaRPr>
          </a:p>
          <a:p>
            <a:endParaRPr lang="en-GB" sz="1200" b="0" u="none" strike="noStrike" kern="1200" dirty="0">
              <a:solidFill>
                <a:schemeClr val="tx1"/>
              </a:solidFill>
              <a:effectLst/>
              <a:latin typeface="+mn-lt"/>
              <a:ea typeface="+mn-ea"/>
              <a:cs typeface="+mn-cs"/>
            </a:endParaRPr>
          </a:p>
          <a:p>
            <a:r>
              <a:rPr lang="en-GB" sz="1200" b="0" u="none" strike="noStrike" kern="1200" dirty="0">
                <a:solidFill>
                  <a:schemeClr val="tx1"/>
                </a:solidFill>
                <a:effectLst/>
                <a:latin typeface="+mn-lt"/>
                <a:ea typeface="+mn-ea"/>
                <a:cs typeface="+mn-cs"/>
              </a:rPr>
              <a:t>Video or in person depending on room size </a:t>
            </a:r>
            <a:r>
              <a:rPr lang="en-GB" sz="1200" b="0" u="none" strike="noStrike" kern="1200" dirty="0" err="1">
                <a:solidFill>
                  <a:schemeClr val="tx1"/>
                </a:solidFill>
                <a:effectLst/>
                <a:latin typeface="+mn-lt"/>
                <a:ea typeface="+mn-ea"/>
                <a:cs typeface="+mn-cs"/>
              </a:rPr>
              <a:t>etc</a:t>
            </a:r>
            <a:r>
              <a:rPr lang="en-GB" sz="1200" b="0" u="none" strike="noStrike" kern="1200" dirty="0">
                <a:solidFill>
                  <a:schemeClr val="tx1"/>
                </a:solidFill>
                <a:effectLst/>
                <a:latin typeface="+mn-lt"/>
                <a:ea typeface="+mn-ea"/>
                <a:cs typeface="+mn-cs"/>
              </a:rPr>
              <a:t>  </a:t>
            </a:r>
            <a:endParaRPr lang="en-GB" dirty="0"/>
          </a:p>
        </p:txBody>
      </p:sp>
      <p:sp>
        <p:nvSpPr>
          <p:cNvPr id="4" name="Slide Number Placeholder 3"/>
          <p:cNvSpPr>
            <a:spLocks noGrp="1"/>
          </p:cNvSpPr>
          <p:nvPr>
            <p:ph type="sldNum" sz="quarter" idx="10"/>
          </p:nvPr>
        </p:nvSpPr>
        <p:spPr/>
        <p:txBody>
          <a:bodyPr/>
          <a:lstStyle/>
          <a:p>
            <a:fld id="{605260D2-EBAD-45C3-B8AB-5EC7EB9A41FC}" type="slidenum">
              <a:rPr lang="en-GB" smtClean="0"/>
              <a:t>25</a:t>
            </a:fld>
            <a:endParaRPr lang="en-GB"/>
          </a:p>
        </p:txBody>
      </p:sp>
    </p:spTree>
    <p:extLst>
      <p:ext uri="{BB962C8B-B14F-4D97-AF65-F5344CB8AC3E}">
        <p14:creationId xmlns:p14="http://schemas.microsoft.com/office/powerpoint/2010/main" val="372021268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Poppy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Alex https://www.youtube.com/watch?v=4K5fbQ1-zps</a:t>
            </a:r>
          </a:p>
          <a:p>
            <a:r>
              <a:rPr lang="en-GB" dirty="0"/>
              <a:t>It is hard to acknowledge one’s own privilege because </a:t>
            </a:r>
            <a:r>
              <a:rPr lang="en-GB" b="1" dirty="0"/>
              <a:t>privilege is the other side of oppression. </a:t>
            </a:r>
            <a:r>
              <a:rPr lang="en-GB" dirty="0"/>
              <a:t>Some people are against talking about privilege because they don’t want to be framed as the aggressors or complicit in a system that gives them an advantage at the expense of others. Other critics of the word ‘privilege’ mistake it for a blanket term that suggests that, if you have a privilege, your whole life has been easy.</a:t>
            </a:r>
          </a:p>
        </p:txBody>
      </p:sp>
      <p:sp>
        <p:nvSpPr>
          <p:cNvPr id="4" name="Slide Number Placeholder 3"/>
          <p:cNvSpPr>
            <a:spLocks noGrp="1"/>
          </p:cNvSpPr>
          <p:nvPr>
            <p:ph type="sldNum" sz="quarter" idx="10"/>
          </p:nvPr>
        </p:nvSpPr>
        <p:spPr/>
        <p:txBody>
          <a:bodyPr/>
          <a:lstStyle/>
          <a:p>
            <a:fld id="{605260D2-EBAD-45C3-B8AB-5EC7EB9A41FC}" type="slidenum">
              <a:rPr lang="en-GB" smtClean="0"/>
              <a:t>26</a:t>
            </a:fld>
            <a:endParaRPr lang="en-GB"/>
          </a:p>
        </p:txBody>
      </p:sp>
    </p:spTree>
    <p:extLst>
      <p:ext uri="{BB962C8B-B14F-4D97-AF65-F5344CB8AC3E}">
        <p14:creationId xmlns:p14="http://schemas.microsoft.com/office/powerpoint/2010/main" val="36954247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Sarah</a:t>
            </a:r>
          </a:p>
        </p:txBody>
      </p:sp>
      <p:sp>
        <p:nvSpPr>
          <p:cNvPr id="4" name="Slide Number Placeholder 3"/>
          <p:cNvSpPr>
            <a:spLocks noGrp="1"/>
          </p:cNvSpPr>
          <p:nvPr>
            <p:ph type="sldNum" sz="quarter" idx="10"/>
          </p:nvPr>
        </p:nvSpPr>
        <p:spPr/>
        <p:txBody>
          <a:bodyPr/>
          <a:lstStyle/>
          <a:p>
            <a:fld id="{605260D2-EBAD-45C3-B8AB-5EC7EB9A41FC}" type="slidenum">
              <a:rPr lang="en-GB" smtClean="0"/>
              <a:t>2</a:t>
            </a:fld>
            <a:endParaRPr lang="en-GB"/>
          </a:p>
        </p:txBody>
      </p:sp>
    </p:spTree>
    <p:extLst>
      <p:ext uri="{BB962C8B-B14F-4D97-AF65-F5344CB8AC3E}">
        <p14:creationId xmlns:p14="http://schemas.microsoft.com/office/powerpoint/2010/main" val="359325356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Poppy</a:t>
            </a:r>
          </a:p>
        </p:txBody>
      </p:sp>
      <p:sp>
        <p:nvSpPr>
          <p:cNvPr id="4" name="Slide Number Placeholder 3"/>
          <p:cNvSpPr>
            <a:spLocks noGrp="1"/>
          </p:cNvSpPr>
          <p:nvPr>
            <p:ph type="sldNum" sz="quarter" idx="10"/>
          </p:nvPr>
        </p:nvSpPr>
        <p:spPr/>
        <p:txBody>
          <a:bodyPr/>
          <a:lstStyle/>
          <a:p>
            <a:fld id="{605260D2-EBAD-45C3-B8AB-5EC7EB9A41FC}" type="slidenum">
              <a:rPr lang="en-GB" smtClean="0"/>
              <a:t>27</a:t>
            </a:fld>
            <a:endParaRPr lang="en-GB"/>
          </a:p>
        </p:txBody>
      </p:sp>
    </p:spTree>
    <p:extLst>
      <p:ext uri="{BB962C8B-B14F-4D97-AF65-F5344CB8AC3E}">
        <p14:creationId xmlns:p14="http://schemas.microsoft.com/office/powerpoint/2010/main" val="64398990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Poppy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err="1"/>
              <a:t>Mand</a:t>
            </a:r>
            <a:r>
              <a:rPr lang="en-GB" dirty="0"/>
              <a:t> – Liverpool accent  </a:t>
            </a: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hlinkClick r:id="rId3"/>
              </a:rPr>
              <a:t>https://www.hivelearning.com/site/are-you-privileged/</a:t>
            </a:r>
            <a:endParaRPr lang="en-GB" dirty="0"/>
          </a:p>
        </p:txBody>
      </p:sp>
      <p:sp>
        <p:nvSpPr>
          <p:cNvPr id="4" name="Slide Number Placeholder 3"/>
          <p:cNvSpPr>
            <a:spLocks noGrp="1"/>
          </p:cNvSpPr>
          <p:nvPr>
            <p:ph type="sldNum" sz="quarter" idx="10"/>
          </p:nvPr>
        </p:nvSpPr>
        <p:spPr/>
        <p:txBody>
          <a:bodyPr/>
          <a:lstStyle/>
          <a:p>
            <a:fld id="{605260D2-EBAD-45C3-B8AB-5EC7EB9A41FC}" type="slidenum">
              <a:rPr lang="en-GB" smtClean="0"/>
              <a:t>28</a:t>
            </a:fld>
            <a:endParaRPr lang="en-GB"/>
          </a:p>
        </p:txBody>
      </p:sp>
    </p:spTree>
    <p:extLst>
      <p:ext uri="{BB962C8B-B14F-4D97-AF65-F5344CB8AC3E}">
        <p14:creationId xmlns:p14="http://schemas.microsoft.com/office/powerpoint/2010/main" val="167012545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05260D2-EBAD-45C3-B8AB-5EC7EB9A41FC}" type="slidenum">
              <a:rPr lang="en-GB" smtClean="0"/>
              <a:t>29</a:t>
            </a:fld>
            <a:endParaRPr lang="en-GB"/>
          </a:p>
        </p:txBody>
      </p:sp>
    </p:spTree>
    <p:extLst>
      <p:ext uri="{BB962C8B-B14F-4D97-AF65-F5344CB8AC3E}">
        <p14:creationId xmlns:p14="http://schemas.microsoft.com/office/powerpoint/2010/main" val="5765893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05260D2-EBAD-45C3-B8AB-5EC7EB9A41FC}" type="slidenum">
              <a:rPr lang="en-GB" smtClean="0"/>
              <a:t>30</a:t>
            </a:fld>
            <a:endParaRPr lang="en-GB"/>
          </a:p>
        </p:txBody>
      </p:sp>
    </p:spTree>
    <p:extLst>
      <p:ext uri="{BB962C8B-B14F-4D97-AF65-F5344CB8AC3E}">
        <p14:creationId xmlns:p14="http://schemas.microsoft.com/office/powerpoint/2010/main" val="228749134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Breakaway</a:t>
            </a:r>
            <a:r>
              <a:rPr lang="en-GB" baseline="0" dirty="0"/>
              <a:t> group  </a:t>
            </a:r>
            <a:endParaRPr lang="en-GB" dirty="0"/>
          </a:p>
        </p:txBody>
      </p:sp>
      <p:sp>
        <p:nvSpPr>
          <p:cNvPr id="4" name="Slide Number Placeholder 3"/>
          <p:cNvSpPr>
            <a:spLocks noGrp="1"/>
          </p:cNvSpPr>
          <p:nvPr>
            <p:ph type="sldNum" sz="quarter" idx="10"/>
          </p:nvPr>
        </p:nvSpPr>
        <p:spPr/>
        <p:txBody>
          <a:bodyPr/>
          <a:lstStyle/>
          <a:p>
            <a:fld id="{605260D2-EBAD-45C3-B8AB-5EC7EB9A41FC}" type="slidenum">
              <a:rPr lang="en-GB" smtClean="0"/>
              <a:t>31</a:t>
            </a:fld>
            <a:endParaRPr lang="en-GB"/>
          </a:p>
        </p:txBody>
      </p:sp>
    </p:spTree>
    <p:extLst>
      <p:ext uri="{BB962C8B-B14F-4D97-AF65-F5344CB8AC3E}">
        <p14:creationId xmlns:p14="http://schemas.microsoft.com/office/powerpoint/2010/main" val="273182075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05260D2-EBAD-45C3-B8AB-5EC7EB9A41FC}" type="slidenum">
              <a:rPr lang="en-GB" smtClean="0"/>
              <a:t>32</a:t>
            </a:fld>
            <a:endParaRPr lang="en-GB"/>
          </a:p>
        </p:txBody>
      </p:sp>
    </p:spTree>
    <p:extLst>
      <p:ext uri="{BB962C8B-B14F-4D97-AF65-F5344CB8AC3E}">
        <p14:creationId xmlns:p14="http://schemas.microsoft.com/office/powerpoint/2010/main" val="294746622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70A5ECA-6D72-4852-8662-EE9369847CF9}" type="slidenum">
              <a:rPr lang="en-GB" smtClean="0"/>
              <a:t>33</a:t>
            </a:fld>
            <a:endParaRPr lang="en-GB"/>
          </a:p>
        </p:txBody>
      </p:sp>
    </p:spTree>
    <p:extLst>
      <p:ext uri="{BB962C8B-B14F-4D97-AF65-F5344CB8AC3E}">
        <p14:creationId xmlns:p14="http://schemas.microsoft.com/office/powerpoint/2010/main" val="12361529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05260D2-EBAD-45C3-B8AB-5EC7EB9A41FC}" type="slidenum">
              <a:rPr lang="en-GB" smtClean="0"/>
              <a:t>34</a:t>
            </a:fld>
            <a:endParaRPr lang="en-GB"/>
          </a:p>
        </p:txBody>
      </p:sp>
    </p:spTree>
    <p:extLst>
      <p:ext uri="{BB962C8B-B14F-4D97-AF65-F5344CB8AC3E}">
        <p14:creationId xmlns:p14="http://schemas.microsoft.com/office/powerpoint/2010/main" val="245875391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70A5ECA-6D72-4852-8662-EE9369847CF9}" type="slidenum">
              <a:rPr lang="en-GB" smtClean="0"/>
              <a:t>35</a:t>
            </a:fld>
            <a:endParaRPr lang="en-GB"/>
          </a:p>
        </p:txBody>
      </p:sp>
    </p:spTree>
    <p:extLst>
      <p:ext uri="{BB962C8B-B14F-4D97-AF65-F5344CB8AC3E}">
        <p14:creationId xmlns:p14="http://schemas.microsoft.com/office/powerpoint/2010/main" val="55247063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05260D2-EBAD-45C3-B8AB-5EC7EB9A41FC}" type="slidenum">
              <a:rPr lang="en-GB" smtClean="0"/>
              <a:t>36</a:t>
            </a:fld>
            <a:endParaRPr lang="en-GB"/>
          </a:p>
        </p:txBody>
      </p:sp>
    </p:spTree>
    <p:extLst>
      <p:ext uri="{BB962C8B-B14F-4D97-AF65-F5344CB8AC3E}">
        <p14:creationId xmlns:p14="http://schemas.microsoft.com/office/powerpoint/2010/main" val="9055485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Introductions  -  who we are.  We will be sharing about ourselves.  </a:t>
            </a:r>
          </a:p>
          <a:p>
            <a:r>
              <a:rPr lang="en-GB" dirty="0"/>
              <a:t>Sarah</a:t>
            </a:r>
          </a:p>
        </p:txBody>
      </p:sp>
      <p:sp>
        <p:nvSpPr>
          <p:cNvPr id="4" name="Slide Number Placeholder 3"/>
          <p:cNvSpPr>
            <a:spLocks noGrp="1"/>
          </p:cNvSpPr>
          <p:nvPr>
            <p:ph type="sldNum" sz="quarter" idx="10"/>
          </p:nvPr>
        </p:nvSpPr>
        <p:spPr/>
        <p:txBody>
          <a:bodyPr/>
          <a:lstStyle/>
          <a:p>
            <a:fld id="{605260D2-EBAD-45C3-B8AB-5EC7EB9A41FC}" type="slidenum">
              <a:rPr lang="en-GB" smtClean="0"/>
              <a:t>3</a:t>
            </a:fld>
            <a:endParaRPr lang="en-GB"/>
          </a:p>
        </p:txBody>
      </p:sp>
    </p:spTree>
    <p:extLst>
      <p:ext uri="{BB962C8B-B14F-4D97-AF65-F5344CB8AC3E}">
        <p14:creationId xmlns:p14="http://schemas.microsoft.com/office/powerpoint/2010/main" val="105826119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05260D2-EBAD-45C3-B8AB-5EC7EB9A41FC}" type="slidenum">
              <a:rPr lang="en-GB" smtClean="0"/>
              <a:t>37</a:t>
            </a:fld>
            <a:endParaRPr lang="en-GB"/>
          </a:p>
        </p:txBody>
      </p:sp>
    </p:spTree>
    <p:extLst>
      <p:ext uri="{BB962C8B-B14F-4D97-AF65-F5344CB8AC3E}">
        <p14:creationId xmlns:p14="http://schemas.microsoft.com/office/powerpoint/2010/main" val="379726276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05260D2-EBAD-45C3-B8AB-5EC7EB9A41FC}" type="slidenum">
              <a:rPr lang="en-GB" smtClean="0"/>
              <a:t>38</a:t>
            </a:fld>
            <a:endParaRPr lang="en-GB"/>
          </a:p>
        </p:txBody>
      </p:sp>
    </p:spTree>
    <p:extLst>
      <p:ext uri="{BB962C8B-B14F-4D97-AF65-F5344CB8AC3E}">
        <p14:creationId xmlns:p14="http://schemas.microsoft.com/office/powerpoint/2010/main" val="20994648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05260D2-EBAD-45C3-B8AB-5EC7EB9A41FC}" type="slidenum">
              <a:rPr lang="en-GB" smtClean="0"/>
              <a:t>39</a:t>
            </a:fld>
            <a:endParaRPr lang="en-GB"/>
          </a:p>
        </p:txBody>
      </p:sp>
    </p:spTree>
    <p:extLst>
      <p:ext uri="{BB962C8B-B14F-4D97-AF65-F5344CB8AC3E}">
        <p14:creationId xmlns:p14="http://schemas.microsoft.com/office/powerpoint/2010/main" val="336491639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05260D2-EBAD-45C3-B8AB-5EC7EB9A41FC}" type="slidenum">
              <a:rPr lang="en-GB" smtClean="0"/>
              <a:t>40</a:t>
            </a:fld>
            <a:endParaRPr lang="en-GB"/>
          </a:p>
        </p:txBody>
      </p:sp>
    </p:spTree>
    <p:extLst>
      <p:ext uri="{BB962C8B-B14F-4D97-AF65-F5344CB8AC3E}">
        <p14:creationId xmlns:p14="http://schemas.microsoft.com/office/powerpoint/2010/main" val="263945558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05260D2-EBAD-45C3-B8AB-5EC7EB9A41FC}" type="slidenum">
              <a:rPr lang="en-GB" smtClean="0"/>
              <a:t>41</a:t>
            </a:fld>
            <a:endParaRPr lang="en-GB"/>
          </a:p>
        </p:txBody>
      </p:sp>
    </p:spTree>
    <p:extLst>
      <p:ext uri="{BB962C8B-B14F-4D97-AF65-F5344CB8AC3E}">
        <p14:creationId xmlns:p14="http://schemas.microsoft.com/office/powerpoint/2010/main" val="140596194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05260D2-EBAD-45C3-B8AB-5EC7EB9A41FC}" type="slidenum">
              <a:rPr lang="en-GB" smtClean="0"/>
              <a:t>42</a:t>
            </a:fld>
            <a:endParaRPr lang="en-GB"/>
          </a:p>
        </p:txBody>
      </p:sp>
    </p:spTree>
    <p:extLst>
      <p:ext uri="{BB962C8B-B14F-4D97-AF65-F5344CB8AC3E}">
        <p14:creationId xmlns:p14="http://schemas.microsoft.com/office/powerpoint/2010/main" val="10462561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05260D2-EBAD-45C3-B8AB-5EC7EB9A41FC}" type="slidenum">
              <a:rPr lang="en-GB" smtClean="0"/>
              <a:t>43</a:t>
            </a:fld>
            <a:endParaRPr lang="en-GB"/>
          </a:p>
        </p:txBody>
      </p:sp>
    </p:spTree>
    <p:extLst>
      <p:ext uri="{BB962C8B-B14F-4D97-AF65-F5344CB8AC3E}">
        <p14:creationId xmlns:p14="http://schemas.microsoft.com/office/powerpoint/2010/main" val="169777711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05260D2-EBAD-45C3-B8AB-5EC7EB9A41FC}" type="slidenum">
              <a:rPr lang="en-GB" smtClean="0"/>
              <a:t>44</a:t>
            </a:fld>
            <a:endParaRPr lang="en-GB"/>
          </a:p>
        </p:txBody>
      </p:sp>
    </p:spTree>
    <p:extLst>
      <p:ext uri="{BB962C8B-B14F-4D97-AF65-F5344CB8AC3E}">
        <p14:creationId xmlns:p14="http://schemas.microsoft.com/office/powerpoint/2010/main" val="231324271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05260D2-EBAD-45C3-B8AB-5EC7EB9A41FC}" type="slidenum">
              <a:rPr lang="en-GB" smtClean="0"/>
              <a:t>45</a:t>
            </a:fld>
            <a:endParaRPr lang="en-GB"/>
          </a:p>
        </p:txBody>
      </p:sp>
    </p:spTree>
    <p:extLst>
      <p:ext uri="{BB962C8B-B14F-4D97-AF65-F5344CB8AC3E}">
        <p14:creationId xmlns:p14="http://schemas.microsoft.com/office/powerpoint/2010/main" val="190679494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05260D2-EBAD-45C3-B8AB-5EC7EB9A41FC}" type="slidenum">
              <a:rPr lang="en-GB" smtClean="0"/>
              <a:t>46</a:t>
            </a:fld>
            <a:endParaRPr lang="en-GB"/>
          </a:p>
        </p:txBody>
      </p:sp>
    </p:spTree>
    <p:extLst>
      <p:ext uri="{BB962C8B-B14F-4D97-AF65-F5344CB8AC3E}">
        <p14:creationId xmlns:p14="http://schemas.microsoft.com/office/powerpoint/2010/main" val="22912931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Poppy </a:t>
            </a:r>
          </a:p>
          <a:p>
            <a:r>
              <a:rPr lang="en-GB" sz="1200" kern="1200" dirty="0">
                <a:solidFill>
                  <a:schemeClr val="tx1"/>
                </a:solidFill>
                <a:effectLst/>
                <a:latin typeface="+mn-lt"/>
                <a:ea typeface="+mn-ea"/>
                <a:cs typeface="+mn-cs"/>
              </a:rPr>
              <a:t>These are some different practice</a:t>
            </a:r>
            <a:r>
              <a:rPr lang="en-GB" sz="1200" kern="1200" baseline="0" dirty="0">
                <a:solidFill>
                  <a:schemeClr val="tx1"/>
                </a:solidFill>
                <a:effectLst/>
                <a:latin typeface="+mn-lt"/>
                <a:ea typeface="+mn-ea"/>
                <a:cs typeface="+mn-cs"/>
              </a:rPr>
              <a:t> models used in local authorities, in Warrington, systemic based practice is our practice model. </a:t>
            </a:r>
            <a:endParaRPr lang="en-GB" sz="1200" kern="1200" dirty="0">
              <a:solidFill>
                <a:schemeClr val="tx1"/>
              </a:solidFill>
              <a:effectLst/>
              <a:latin typeface="+mn-lt"/>
              <a:ea typeface="+mn-ea"/>
              <a:cs typeface="+mn-cs"/>
            </a:endParaRPr>
          </a:p>
          <a:p>
            <a:endParaRPr lang="en-GB" sz="1200" kern="1200" dirty="0">
              <a:solidFill>
                <a:schemeClr val="tx1"/>
              </a:solidFill>
              <a:effectLst/>
              <a:latin typeface="+mn-lt"/>
              <a:ea typeface="+mn-ea"/>
              <a:cs typeface="+mn-cs"/>
            </a:endParaRPr>
          </a:p>
          <a:p>
            <a:endParaRPr lang="en-GB" sz="1200" kern="1200" dirty="0">
              <a:solidFill>
                <a:schemeClr val="tx1"/>
              </a:solidFill>
              <a:effectLst/>
              <a:latin typeface="+mn-lt"/>
              <a:ea typeface="+mn-ea"/>
              <a:cs typeface="+mn-cs"/>
            </a:endParaRPr>
          </a:p>
          <a:p>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Dean -  </a:t>
            </a:r>
          </a:p>
          <a:p>
            <a:r>
              <a:rPr lang="en-GB" sz="1200" kern="1200" dirty="0">
                <a:solidFill>
                  <a:schemeClr val="tx1"/>
                </a:solidFill>
                <a:effectLst/>
                <a:latin typeface="+mn-lt"/>
                <a:ea typeface="+mn-ea"/>
                <a:cs typeface="+mn-cs"/>
              </a:rPr>
              <a:t>How can you use these idea where you are.</a:t>
            </a:r>
          </a:p>
          <a:p>
            <a:r>
              <a:rPr lang="en-GB" sz="1200" kern="1200" dirty="0">
                <a:solidFill>
                  <a:schemeClr val="tx1"/>
                </a:solidFill>
                <a:effectLst/>
                <a:latin typeface="+mn-lt"/>
                <a:ea typeface="+mn-ea"/>
                <a:cs typeface="+mn-cs"/>
              </a:rPr>
              <a:t>Best practice models influence across a wide system. </a:t>
            </a:r>
          </a:p>
          <a:p>
            <a:r>
              <a:rPr lang="en-GB" sz="1200" kern="1200" dirty="0">
                <a:solidFill>
                  <a:schemeClr val="tx1"/>
                </a:solidFill>
                <a:effectLst/>
                <a:latin typeface="+mn-lt"/>
                <a:ea typeface="+mn-ea"/>
                <a:cs typeface="+mn-cs"/>
              </a:rPr>
              <a:t>All layers. </a:t>
            </a:r>
          </a:p>
          <a:p>
            <a:r>
              <a:rPr lang="en-GB" sz="1200" kern="1200" dirty="0">
                <a:solidFill>
                  <a:schemeClr val="tx1"/>
                </a:solidFill>
                <a:effectLst/>
                <a:latin typeface="+mn-lt"/>
                <a:ea typeface="+mn-ea"/>
                <a:cs typeface="+mn-cs"/>
              </a:rPr>
              <a:t>Signs of Safety you are looking at a family</a:t>
            </a:r>
          </a:p>
          <a:p>
            <a:r>
              <a:rPr lang="en-GB" sz="1200" kern="1200" dirty="0">
                <a:solidFill>
                  <a:schemeClr val="tx1"/>
                </a:solidFill>
                <a:effectLst/>
                <a:latin typeface="+mn-lt"/>
                <a:ea typeface="+mn-ea"/>
                <a:cs typeface="+mn-cs"/>
              </a:rPr>
              <a:t>Systemic you can apply in every aspect so not just about working with families its about our whole way of thinking and applied in any area of work.</a:t>
            </a:r>
          </a:p>
          <a:p>
            <a:endParaRPr lang="en-GB" dirty="0"/>
          </a:p>
        </p:txBody>
      </p:sp>
      <p:sp>
        <p:nvSpPr>
          <p:cNvPr id="4" name="Slide Number Placeholder 3"/>
          <p:cNvSpPr>
            <a:spLocks noGrp="1"/>
          </p:cNvSpPr>
          <p:nvPr>
            <p:ph type="sldNum" sz="quarter" idx="10"/>
          </p:nvPr>
        </p:nvSpPr>
        <p:spPr/>
        <p:txBody>
          <a:bodyPr/>
          <a:lstStyle/>
          <a:p>
            <a:fld id="{605260D2-EBAD-45C3-B8AB-5EC7EB9A41FC}" type="slidenum">
              <a:rPr lang="en-GB" smtClean="0"/>
              <a:t>4</a:t>
            </a:fld>
            <a:endParaRPr lang="en-GB"/>
          </a:p>
        </p:txBody>
      </p:sp>
    </p:spTree>
    <p:extLst>
      <p:ext uri="{BB962C8B-B14F-4D97-AF65-F5344CB8AC3E}">
        <p14:creationId xmlns:p14="http://schemas.microsoft.com/office/powerpoint/2010/main" val="174995987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05260D2-EBAD-45C3-B8AB-5EC7EB9A41FC}" type="slidenum">
              <a:rPr lang="en-GB" smtClean="0"/>
              <a:t>47</a:t>
            </a:fld>
            <a:endParaRPr lang="en-GB"/>
          </a:p>
        </p:txBody>
      </p:sp>
    </p:spTree>
    <p:extLst>
      <p:ext uri="{BB962C8B-B14F-4D97-AF65-F5344CB8AC3E}">
        <p14:creationId xmlns:p14="http://schemas.microsoft.com/office/powerpoint/2010/main" val="423627143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05260D2-EBAD-45C3-B8AB-5EC7EB9A41FC}" type="slidenum">
              <a:rPr lang="en-GB" smtClean="0"/>
              <a:t>48</a:t>
            </a:fld>
            <a:endParaRPr lang="en-GB"/>
          </a:p>
        </p:txBody>
      </p:sp>
    </p:spTree>
    <p:extLst>
      <p:ext uri="{BB962C8B-B14F-4D97-AF65-F5344CB8AC3E}">
        <p14:creationId xmlns:p14="http://schemas.microsoft.com/office/powerpoint/2010/main" val="211541101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05260D2-EBAD-45C3-B8AB-5EC7EB9A41FC}" type="slidenum">
              <a:rPr lang="en-GB" smtClean="0"/>
              <a:t>49</a:t>
            </a:fld>
            <a:endParaRPr lang="en-GB"/>
          </a:p>
        </p:txBody>
      </p:sp>
    </p:spTree>
    <p:extLst>
      <p:ext uri="{BB962C8B-B14F-4D97-AF65-F5344CB8AC3E}">
        <p14:creationId xmlns:p14="http://schemas.microsoft.com/office/powerpoint/2010/main" val="291938899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05260D2-EBAD-45C3-B8AB-5EC7EB9A41FC}" type="slidenum">
              <a:rPr lang="en-GB" smtClean="0"/>
              <a:t>50</a:t>
            </a:fld>
            <a:endParaRPr lang="en-GB"/>
          </a:p>
        </p:txBody>
      </p:sp>
    </p:spTree>
    <p:extLst>
      <p:ext uri="{BB962C8B-B14F-4D97-AF65-F5344CB8AC3E}">
        <p14:creationId xmlns:p14="http://schemas.microsoft.com/office/powerpoint/2010/main" val="136984734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05260D2-EBAD-45C3-B8AB-5EC7EB9A41FC}" type="slidenum">
              <a:rPr lang="en-GB" smtClean="0"/>
              <a:t>51</a:t>
            </a:fld>
            <a:endParaRPr lang="en-GB"/>
          </a:p>
        </p:txBody>
      </p:sp>
    </p:spTree>
    <p:extLst>
      <p:ext uri="{BB962C8B-B14F-4D97-AF65-F5344CB8AC3E}">
        <p14:creationId xmlns:p14="http://schemas.microsoft.com/office/powerpoint/2010/main" val="5889285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Poppy </a:t>
            </a:r>
          </a:p>
          <a:p>
            <a:r>
              <a:rPr lang="en-GB" dirty="0"/>
              <a:t>Systemic</a:t>
            </a:r>
            <a:r>
              <a:rPr lang="en-GB" baseline="0" dirty="0"/>
              <a:t> doesn’t give you a fixed framework for working with a family. Or uninform approach. Recognising that we are all different and we all bring something difference</a:t>
            </a:r>
            <a:endParaRPr lang="en-GB" dirty="0"/>
          </a:p>
        </p:txBody>
      </p:sp>
      <p:sp>
        <p:nvSpPr>
          <p:cNvPr id="4" name="Slide Number Placeholder 3"/>
          <p:cNvSpPr>
            <a:spLocks noGrp="1"/>
          </p:cNvSpPr>
          <p:nvPr>
            <p:ph type="sldNum" sz="quarter" idx="10"/>
          </p:nvPr>
        </p:nvSpPr>
        <p:spPr/>
        <p:txBody>
          <a:bodyPr/>
          <a:lstStyle/>
          <a:p>
            <a:fld id="{605260D2-EBAD-45C3-B8AB-5EC7EB9A41FC}" type="slidenum">
              <a:rPr lang="en-GB" smtClean="0"/>
              <a:t>5</a:t>
            </a:fld>
            <a:endParaRPr lang="en-GB"/>
          </a:p>
        </p:txBody>
      </p:sp>
    </p:spTree>
    <p:extLst>
      <p:ext uri="{BB962C8B-B14F-4D97-AF65-F5344CB8AC3E}">
        <p14:creationId xmlns:p14="http://schemas.microsoft.com/office/powerpoint/2010/main" val="939588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Poppy </a:t>
            </a:r>
          </a:p>
          <a:p>
            <a:r>
              <a:rPr lang="en-GB" dirty="0"/>
              <a:t>Contents</a:t>
            </a:r>
            <a:r>
              <a:rPr lang="en-GB" baseline="0" dirty="0"/>
              <a:t> page of what we will cover</a:t>
            </a:r>
          </a:p>
          <a:p>
            <a:r>
              <a:rPr lang="en-GB" baseline="0" dirty="0"/>
              <a:t>Hope is to cover these areas</a:t>
            </a:r>
          </a:p>
          <a:p>
            <a:r>
              <a:rPr lang="en-GB" baseline="0" dirty="0"/>
              <a:t>At the moment you might recognise some of these, or none of these, both are ok. </a:t>
            </a:r>
          </a:p>
        </p:txBody>
      </p:sp>
      <p:sp>
        <p:nvSpPr>
          <p:cNvPr id="4" name="Slide Number Placeholder 3"/>
          <p:cNvSpPr>
            <a:spLocks noGrp="1"/>
          </p:cNvSpPr>
          <p:nvPr>
            <p:ph type="sldNum" sz="quarter" idx="10"/>
          </p:nvPr>
        </p:nvSpPr>
        <p:spPr/>
        <p:txBody>
          <a:bodyPr/>
          <a:lstStyle/>
          <a:p>
            <a:fld id="{605260D2-EBAD-45C3-B8AB-5EC7EB9A41FC}" type="slidenum">
              <a:rPr lang="en-GB" smtClean="0"/>
              <a:t>6</a:t>
            </a:fld>
            <a:endParaRPr lang="en-GB"/>
          </a:p>
        </p:txBody>
      </p:sp>
    </p:spTree>
    <p:extLst>
      <p:ext uri="{BB962C8B-B14F-4D97-AF65-F5344CB8AC3E}">
        <p14:creationId xmlns:p14="http://schemas.microsoft.com/office/powerpoint/2010/main" val="14201118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Sarah</a:t>
            </a:r>
          </a:p>
          <a:p>
            <a:r>
              <a:rPr lang="en-GB" dirty="0"/>
              <a:t>Systemic</a:t>
            </a:r>
            <a:r>
              <a:rPr lang="en-GB" baseline="0" dirty="0"/>
              <a:t> practice is rooted in family therapy – these are the different schools of thought within family therapy</a:t>
            </a:r>
          </a:p>
          <a:p>
            <a:r>
              <a:rPr lang="en-GB" baseline="0" dirty="0"/>
              <a:t>Important to understand the influence of this on the practice model </a:t>
            </a:r>
          </a:p>
          <a:p>
            <a:endParaRPr lang="en-GB" baseline="0" dirty="0"/>
          </a:p>
          <a:p>
            <a:r>
              <a:rPr lang="en-GB" baseline="0" dirty="0"/>
              <a:t>Early schools of thought – doing too </a:t>
            </a:r>
          </a:p>
          <a:p>
            <a:r>
              <a:rPr lang="en-GB" baseline="0" dirty="0"/>
              <a:t>Now – doing with</a:t>
            </a:r>
          </a:p>
          <a:p>
            <a:r>
              <a:rPr lang="en-GB" baseline="0" dirty="0"/>
              <a:t>Recognising that families are not all the same – difference is ok and we need to work with this difference </a:t>
            </a:r>
          </a:p>
          <a:p>
            <a:r>
              <a:rPr lang="en-GB" baseline="0" dirty="0"/>
              <a:t>What works for one family, might not work for another. </a:t>
            </a:r>
            <a:endParaRPr lang="en-GB" dirty="0"/>
          </a:p>
          <a:p>
            <a:endParaRPr lang="en-GB" dirty="0"/>
          </a:p>
          <a:p>
            <a:endParaRPr lang="en-GB" dirty="0"/>
          </a:p>
          <a:p>
            <a:r>
              <a:rPr lang="en-GB" sz="1200" dirty="0">
                <a:latin typeface="Arial" panose="020B0604020202020204" pitchFamily="34" charset="0"/>
              </a:rPr>
              <a:t>Early concepts – exploration around cybernetics and systems theory. </a:t>
            </a:r>
          </a:p>
          <a:p>
            <a:endParaRPr lang="en-GB" sz="1200" dirty="0">
              <a:latin typeface="Arial" panose="020B0604020202020204" pitchFamily="34" charset="0"/>
            </a:endParaRPr>
          </a:p>
          <a:p>
            <a:r>
              <a:rPr lang="en-GB" sz="1200" dirty="0">
                <a:latin typeface="Arial" panose="020B0604020202020204" pitchFamily="34" charset="0"/>
              </a:rPr>
              <a:t>First phase – 1950’s to mid 1980’s saw the introduction of </a:t>
            </a:r>
            <a:r>
              <a:rPr lang="en-GB" sz="1200" b="1" dirty="0">
                <a:latin typeface="Arial" panose="020B0604020202020204" pitchFamily="34" charset="0"/>
              </a:rPr>
              <a:t>structural</a:t>
            </a:r>
            <a:r>
              <a:rPr lang="en-GB" sz="1200" dirty="0">
                <a:latin typeface="Arial" panose="020B0604020202020204" pitchFamily="34" charset="0"/>
              </a:rPr>
              <a:t> approaches – acknowledging the influence of hierarchies within family systems. It also saw the introduction of </a:t>
            </a:r>
            <a:r>
              <a:rPr lang="en-GB" sz="1200" b="1" dirty="0">
                <a:latin typeface="Arial" panose="020B0604020202020204" pitchFamily="34" charset="0"/>
              </a:rPr>
              <a:t>strategic </a:t>
            </a:r>
            <a:r>
              <a:rPr lang="en-GB" sz="1200" dirty="0">
                <a:latin typeface="Arial" panose="020B0604020202020204" pitchFamily="34" charset="0"/>
              </a:rPr>
              <a:t>approaches – noticing that we as practitioners were able to influence outcomes based on our approaches to families. </a:t>
            </a:r>
          </a:p>
          <a:p>
            <a:endParaRPr lang="en-GB" sz="1200" dirty="0">
              <a:latin typeface="Arial" panose="020B0604020202020204" pitchFamily="34" charset="0"/>
            </a:endParaRPr>
          </a:p>
          <a:p>
            <a:r>
              <a:rPr lang="en-GB" sz="1200" dirty="0">
                <a:latin typeface="Arial" panose="020B0604020202020204" pitchFamily="34" charset="0"/>
              </a:rPr>
              <a:t>Second phase – mid 1970’s-mid 1980’s Early and post Milan. More discoveries around the influence of curiosity and social constructionism and the influence these could have on outcomes for families. </a:t>
            </a:r>
          </a:p>
          <a:p>
            <a:endParaRPr lang="en-GB" sz="1200" dirty="0">
              <a:latin typeface="Arial" panose="020B0604020202020204" pitchFamily="34" charset="0"/>
            </a:endParaRPr>
          </a:p>
          <a:p>
            <a:r>
              <a:rPr lang="en-GB" sz="1200" dirty="0">
                <a:latin typeface="Arial" panose="020B0604020202020204" pitchFamily="34" charset="0"/>
              </a:rPr>
              <a:t>Third phase – 1980’s to 2000’s – Further introduction of solution focused approaches, narrative therapies and coordinated management of meaning, broadening our thinking around different perspectives and the power of communication</a:t>
            </a:r>
            <a:endParaRPr lang="en-GB" dirty="0"/>
          </a:p>
        </p:txBody>
      </p:sp>
      <p:sp>
        <p:nvSpPr>
          <p:cNvPr id="4" name="Slide Number Placeholder 3"/>
          <p:cNvSpPr>
            <a:spLocks noGrp="1"/>
          </p:cNvSpPr>
          <p:nvPr>
            <p:ph type="sldNum" sz="quarter" idx="10"/>
          </p:nvPr>
        </p:nvSpPr>
        <p:spPr/>
        <p:txBody>
          <a:bodyPr/>
          <a:lstStyle/>
          <a:p>
            <a:fld id="{605260D2-EBAD-45C3-B8AB-5EC7EB9A41FC}" type="slidenum">
              <a:rPr lang="en-GB" smtClean="0"/>
              <a:t>7</a:t>
            </a:fld>
            <a:endParaRPr lang="en-GB"/>
          </a:p>
        </p:txBody>
      </p:sp>
    </p:spTree>
    <p:extLst>
      <p:ext uri="{BB962C8B-B14F-4D97-AF65-F5344CB8AC3E}">
        <p14:creationId xmlns:p14="http://schemas.microsoft.com/office/powerpoint/2010/main" val="9235380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Sarah/Poppy</a:t>
            </a:r>
          </a:p>
          <a:p>
            <a:r>
              <a:rPr lang="en-GB" dirty="0"/>
              <a:t>Non</a:t>
            </a:r>
            <a:r>
              <a:rPr lang="en-GB" baseline="0" dirty="0"/>
              <a:t> expert position </a:t>
            </a:r>
          </a:p>
          <a:p>
            <a:r>
              <a:rPr lang="en-GB" baseline="0" dirty="0"/>
              <a:t>Understand the family before we understand the problem </a:t>
            </a:r>
            <a:endParaRPr lang="en-GB" dirty="0"/>
          </a:p>
        </p:txBody>
      </p:sp>
      <p:sp>
        <p:nvSpPr>
          <p:cNvPr id="4" name="Slide Number Placeholder 3"/>
          <p:cNvSpPr>
            <a:spLocks noGrp="1"/>
          </p:cNvSpPr>
          <p:nvPr>
            <p:ph type="sldNum" sz="quarter" idx="10"/>
          </p:nvPr>
        </p:nvSpPr>
        <p:spPr/>
        <p:txBody>
          <a:bodyPr/>
          <a:lstStyle/>
          <a:p>
            <a:fld id="{605260D2-EBAD-45C3-B8AB-5EC7EB9A41FC}" type="slidenum">
              <a:rPr lang="en-GB" smtClean="0"/>
              <a:t>8</a:t>
            </a:fld>
            <a:endParaRPr lang="en-GB"/>
          </a:p>
        </p:txBody>
      </p:sp>
    </p:spTree>
    <p:extLst>
      <p:ext uri="{BB962C8B-B14F-4D97-AF65-F5344CB8AC3E}">
        <p14:creationId xmlns:p14="http://schemas.microsoft.com/office/powerpoint/2010/main" val="32840789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Sarah/Poppy   </a:t>
            </a:r>
          </a:p>
        </p:txBody>
      </p:sp>
      <p:sp>
        <p:nvSpPr>
          <p:cNvPr id="4" name="Slide Number Placeholder 3"/>
          <p:cNvSpPr>
            <a:spLocks noGrp="1"/>
          </p:cNvSpPr>
          <p:nvPr>
            <p:ph type="sldNum" sz="quarter" idx="10"/>
          </p:nvPr>
        </p:nvSpPr>
        <p:spPr/>
        <p:txBody>
          <a:bodyPr/>
          <a:lstStyle/>
          <a:p>
            <a:fld id="{605260D2-EBAD-45C3-B8AB-5EC7EB9A41FC}" type="slidenum">
              <a:rPr lang="en-GB" smtClean="0"/>
              <a:t>9</a:t>
            </a:fld>
            <a:endParaRPr lang="en-GB"/>
          </a:p>
        </p:txBody>
      </p:sp>
    </p:spTree>
    <p:extLst>
      <p:ext uri="{BB962C8B-B14F-4D97-AF65-F5344CB8AC3E}">
        <p14:creationId xmlns:p14="http://schemas.microsoft.com/office/powerpoint/2010/main" val="27543248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5" name="Footer Placeholder 4"/>
          <p:cNvSpPr>
            <a:spLocks noGrp="1"/>
          </p:cNvSpPr>
          <p:nvPr>
            <p:ph type="ftr" sz="quarter" idx="11"/>
          </p:nvPr>
        </p:nvSpPr>
        <p:spPr>
          <a:xfrm>
            <a:off x="335360" y="6525344"/>
            <a:ext cx="11425269" cy="332656"/>
          </a:xfrm>
        </p:spPr>
        <p:txBody>
          <a:bodyPr/>
          <a:lstStyle/>
          <a:p>
            <a:endParaRPr lang="en-GB" dirty="0">
              <a:solidFill>
                <a:prstClr val="white"/>
              </a:solidFill>
            </a:endParaRPr>
          </a:p>
        </p:txBody>
      </p:sp>
    </p:spTree>
    <p:extLst>
      <p:ext uri="{BB962C8B-B14F-4D97-AF65-F5344CB8AC3E}">
        <p14:creationId xmlns:p14="http://schemas.microsoft.com/office/powerpoint/2010/main" val="14530867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 view horiz flip">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endParaRPr lang="en-GB">
              <a:solidFill>
                <a:prstClr val="white"/>
              </a:solidFill>
            </a:endParaRPr>
          </a:p>
        </p:txBody>
      </p:sp>
      <p:sp>
        <p:nvSpPr>
          <p:cNvPr id="6" name="Content Placeholder 5"/>
          <p:cNvSpPr>
            <a:spLocks noGrp="1"/>
          </p:cNvSpPr>
          <p:nvPr>
            <p:ph sz="quarter" idx="13"/>
          </p:nvPr>
        </p:nvSpPr>
        <p:spPr>
          <a:xfrm>
            <a:off x="623392" y="3645024"/>
            <a:ext cx="10959008" cy="270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Content Placeholder 5"/>
          <p:cNvSpPr>
            <a:spLocks noGrp="1"/>
          </p:cNvSpPr>
          <p:nvPr>
            <p:ph sz="quarter" idx="14"/>
          </p:nvPr>
        </p:nvSpPr>
        <p:spPr>
          <a:xfrm>
            <a:off x="623392" y="764704"/>
            <a:ext cx="5385600" cy="270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Content Placeholder 5"/>
          <p:cNvSpPr>
            <a:spLocks noGrp="1"/>
          </p:cNvSpPr>
          <p:nvPr>
            <p:ph sz="quarter" idx="16"/>
          </p:nvPr>
        </p:nvSpPr>
        <p:spPr>
          <a:xfrm>
            <a:off x="6192011" y="764704"/>
            <a:ext cx="5385600" cy="270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15960890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 view horiz">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endParaRPr lang="en-GB">
              <a:solidFill>
                <a:prstClr val="white"/>
              </a:solidFill>
            </a:endParaRPr>
          </a:p>
        </p:txBody>
      </p:sp>
      <p:sp>
        <p:nvSpPr>
          <p:cNvPr id="6" name="Content Placeholder 5"/>
          <p:cNvSpPr>
            <a:spLocks noGrp="1"/>
          </p:cNvSpPr>
          <p:nvPr>
            <p:ph sz="quarter" idx="13"/>
          </p:nvPr>
        </p:nvSpPr>
        <p:spPr>
          <a:xfrm>
            <a:off x="609600" y="720000"/>
            <a:ext cx="10959008" cy="270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Content Placeholder 5"/>
          <p:cNvSpPr>
            <a:spLocks noGrp="1"/>
          </p:cNvSpPr>
          <p:nvPr>
            <p:ph sz="quarter" idx="14"/>
          </p:nvPr>
        </p:nvSpPr>
        <p:spPr>
          <a:xfrm>
            <a:off x="609600" y="3600000"/>
            <a:ext cx="10959008" cy="270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312616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4 view">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endParaRPr lang="en-GB">
              <a:solidFill>
                <a:prstClr val="white"/>
              </a:solidFill>
            </a:endParaRPr>
          </a:p>
        </p:txBody>
      </p:sp>
      <p:sp>
        <p:nvSpPr>
          <p:cNvPr id="6" name="Content Placeholder 5"/>
          <p:cNvSpPr>
            <a:spLocks noGrp="1"/>
          </p:cNvSpPr>
          <p:nvPr>
            <p:ph sz="quarter" idx="13"/>
          </p:nvPr>
        </p:nvSpPr>
        <p:spPr>
          <a:xfrm>
            <a:off x="609600" y="720000"/>
            <a:ext cx="5385600" cy="270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Content Placeholder 5"/>
          <p:cNvSpPr>
            <a:spLocks noGrp="1"/>
          </p:cNvSpPr>
          <p:nvPr>
            <p:ph sz="quarter" idx="14"/>
          </p:nvPr>
        </p:nvSpPr>
        <p:spPr>
          <a:xfrm>
            <a:off x="609600" y="3600000"/>
            <a:ext cx="5385600" cy="270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Content Placeholder 5"/>
          <p:cNvSpPr>
            <a:spLocks noGrp="1"/>
          </p:cNvSpPr>
          <p:nvPr>
            <p:ph sz="quarter" idx="15"/>
          </p:nvPr>
        </p:nvSpPr>
        <p:spPr>
          <a:xfrm>
            <a:off x="6196800" y="720000"/>
            <a:ext cx="5385600" cy="270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Content Placeholder 5"/>
          <p:cNvSpPr>
            <a:spLocks noGrp="1"/>
          </p:cNvSpPr>
          <p:nvPr>
            <p:ph sz="quarter" idx="16"/>
          </p:nvPr>
        </p:nvSpPr>
        <p:spPr>
          <a:xfrm>
            <a:off x="6196800" y="3600000"/>
            <a:ext cx="5385600" cy="270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424836081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 view">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endParaRPr lang="en-GB">
              <a:solidFill>
                <a:prstClr val="white"/>
              </a:solidFill>
            </a:endParaRPr>
          </a:p>
        </p:txBody>
      </p:sp>
      <p:sp>
        <p:nvSpPr>
          <p:cNvPr id="6" name="Content Placeholder 5"/>
          <p:cNvSpPr>
            <a:spLocks noGrp="1"/>
          </p:cNvSpPr>
          <p:nvPr>
            <p:ph sz="quarter" idx="13"/>
          </p:nvPr>
        </p:nvSpPr>
        <p:spPr>
          <a:xfrm>
            <a:off x="609600" y="720000"/>
            <a:ext cx="5385600" cy="558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Content Placeholder 5"/>
          <p:cNvSpPr>
            <a:spLocks noGrp="1"/>
          </p:cNvSpPr>
          <p:nvPr>
            <p:ph sz="quarter" idx="15"/>
          </p:nvPr>
        </p:nvSpPr>
        <p:spPr>
          <a:xfrm>
            <a:off x="6196800" y="720000"/>
            <a:ext cx="5385600" cy="270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Content Placeholder 5"/>
          <p:cNvSpPr>
            <a:spLocks noGrp="1"/>
          </p:cNvSpPr>
          <p:nvPr>
            <p:ph sz="quarter" idx="16"/>
          </p:nvPr>
        </p:nvSpPr>
        <p:spPr>
          <a:xfrm>
            <a:off x="6196800" y="3600000"/>
            <a:ext cx="5385600" cy="270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312634343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 view">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endParaRPr lang="en-GB">
              <a:solidFill>
                <a:prstClr val="white"/>
              </a:solidFill>
            </a:endParaRPr>
          </a:p>
        </p:txBody>
      </p:sp>
      <p:sp>
        <p:nvSpPr>
          <p:cNvPr id="6" name="Content Placeholder 5"/>
          <p:cNvSpPr>
            <a:spLocks noGrp="1"/>
          </p:cNvSpPr>
          <p:nvPr>
            <p:ph sz="quarter" idx="13"/>
          </p:nvPr>
        </p:nvSpPr>
        <p:spPr>
          <a:xfrm>
            <a:off x="609600" y="720000"/>
            <a:ext cx="5385600" cy="558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Content Placeholder 5"/>
          <p:cNvSpPr>
            <a:spLocks noGrp="1"/>
          </p:cNvSpPr>
          <p:nvPr>
            <p:ph sz="quarter" idx="15"/>
          </p:nvPr>
        </p:nvSpPr>
        <p:spPr>
          <a:xfrm>
            <a:off x="6196800" y="720000"/>
            <a:ext cx="5385600" cy="558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427587732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609600" y="6356351"/>
            <a:ext cx="2844800" cy="365125"/>
          </a:xfrm>
          <a:prstGeom prst="rect">
            <a:avLst/>
          </a:prstGeom>
        </p:spPr>
        <p:txBody>
          <a:bodyPr/>
          <a:lstStyle/>
          <a:p>
            <a:endParaRPr lang="en-GB">
              <a:solidFill>
                <a:prstClr val="black"/>
              </a:solidFill>
            </a:endParaRPr>
          </a:p>
        </p:txBody>
      </p:sp>
      <p:sp>
        <p:nvSpPr>
          <p:cNvPr id="6" name="Footer Placeholder 5"/>
          <p:cNvSpPr>
            <a:spLocks noGrp="1"/>
          </p:cNvSpPr>
          <p:nvPr>
            <p:ph type="ftr" sz="quarter" idx="11"/>
          </p:nvPr>
        </p:nvSpPr>
        <p:spPr/>
        <p:txBody>
          <a:bodyPr/>
          <a:lstStyle/>
          <a:p>
            <a:endParaRPr lang="en-GB">
              <a:solidFill>
                <a:prstClr val="white"/>
              </a:solidFill>
            </a:endParaRPr>
          </a:p>
        </p:txBody>
      </p:sp>
      <p:sp>
        <p:nvSpPr>
          <p:cNvPr id="7" name="Slide Number Placeholder 6"/>
          <p:cNvSpPr>
            <a:spLocks noGrp="1"/>
          </p:cNvSpPr>
          <p:nvPr>
            <p:ph type="sldNum" sz="quarter" idx="12"/>
          </p:nvPr>
        </p:nvSpPr>
        <p:spPr>
          <a:xfrm>
            <a:off x="8737600" y="6356351"/>
            <a:ext cx="2844800" cy="365125"/>
          </a:xfrm>
          <a:prstGeom prst="rect">
            <a:avLst/>
          </a:prstGeom>
        </p:spPr>
        <p:txBody>
          <a:bodyPr/>
          <a:lstStyle/>
          <a:p>
            <a:fld id="{85C3FD4A-0BF7-4A32-9D6A-0B989F722874}" type="slidenum">
              <a:rPr lang="en-GB">
                <a:solidFill>
                  <a:prstClr val="black"/>
                </a:solidFill>
              </a:rPr>
              <a:pPr/>
              <a:t>‹#›</a:t>
            </a:fld>
            <a:endParaRPr lang="en-GB">
              <a:solidFill>
                <a:prstClr val="black"/>
              </a:solidFill>
            </a:endParaRPr>
          </a:p>
        </p:txBody>
      </p:sp>
    </p:spTree>
    <p:extLst>
      <p:ext uri="{BB962C8B-B14F-4D97-AF65-F5344CB8AC3E}">
        <p14:creationId xmlns:p14="http://schemas.microsoft.com/office/powerpoint/2010/main" val="313336828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Footer Placeholder 5"/>
          <p:cNvSpPr>
            <a:spLocks noGrp="1"/>
          </p:cNvSpPr>
          <p:nvPr>
            <p:ph type="ftr" sz="quarter" idx="11"/>
          </p:nvPr>
        </p:nvSpPr>
        <p:spPr/>
        <p:txBody>
          <a:bodyPr/>
          <a:lstStyle/>
          <a:p>
            <a:endParaRPr lang="en-GB">
              <a:solidFill>
                <a:prstClr val="white"/>
              </a:solidFill>
            </a:endParaRPr>
          </a:p>
        </p:txBody>
      </p:sp>
    </p:spTree>
    <p:extLst>
      <p:ext uri="{BB962C8B-B14F-4D97-AF65-F5344CB8AC3E}">
        <p14:creationId xmlns:p14="http://schemas.microsoft.com/office/powerpoint/2010/main" val="237324526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p:txBody>
          <a:bodyPr/>
          <a:lstStyle/>
          <a:p>
            <a:endParaRPr lang="en-GB">
              <a:solidFill>
                <a:prstClr val="white"/>
              </a:solidFill>
            </a:endParaRPr>
          </a:p>
        </p:txBody>
      </p:sp>
    </p:spTree>
    <p:extLst>
      <p:ext uri="{BB962C8B-B14F-4D97-AF65-F5344CB8AC3E}">
        <p14:creationId xmlns:p14="http://schemas.microsoft.com/office/powerpoint/2010/main" val="264948065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p:txBody>
          <a:bodyPr/>
          <a:lstStyle/>
          <a:p>
            <a:endParaRPr lang="en-GB">
              <a:solidFill>
                <a:prstClr val="white"/>
              </a:solidFill>
            </a:endParaRPr>
          </a:p>
        </p:txBody>
      </p:sp>
    </p:spTree>
    <p:extLst>
      <p:ext uri="{BB962C8B-B14F-4D97-AF65-F5344CB8AC3E}">
        <p14:creationId xmlns:p14="http://schemas.microsoft.com/office/powerpoint/2010/main" val="17783368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5" name="Footer Placeholder 4"/>
          <p:cNvSpPr>
            <a:spLocks noGrp="1"/>
          </p:cNvSpPr>
          <p:nvPr>
            <p:ph type="ftr" sz="quarter" idx="11"/>
          </p:nvPr>
        </p:nvSpPr>
        <p:spPr>
          <a:xfrm>
            <a:off x="335360" y="6525344"/>
            <a:ext cx="11425269" cy="332656"/>
          </a:xfrm>
        </p:spPr>
        <p:txBody>
          <a:bodyPr/>
          <a:lstStyle/>
          <a:p>
            <a:r>
              <a:rPr lang="en-GB">
                <a:solidFill>
                  <a:prstClr val="white"/>
                </a:solidFill>
              </a:rPr>
              <a:t>Early Help Performance Booklet - Q3 2017-18 - v3</a:t>
            </a:r>
            <a:endParaRPr lang="en-GB" dirty="0">
              <a:solidFill>
                <a:prstClr val="white"/>
              </a:solidFill>
            </a:endParaRPr>
          </a:p>
        </p:txBody>
      </p:sp>
    </p:spTree>
    <p:extLst>
      <p:ext uri="{BB962C8B-B14F-4D97-AF65-F5344CB8AC3E}">
        <p14:creationId xmlns:p14="http://schemas.microsoft.com/office/powerpoint/2010/main" val="5262833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p:txBody>
          <a:bodyPr/>
          <a:lstStyle/>
          <a:p>
            <a:endParaRPr lang="en-GB">
              <a:solidFill>
                <a:prstClr val="white"/>
              </a:solidFill>
            </a:endParaRPr>
          </a:p>
        </p:txBody>
      </p:sp>
    </p:spTree>
    <p:extLst>
      <p:ext uri="{BB962C8B-B14F-4D97-AF65-F5344CB8AC3E}">
        <p14:creationId xmlns:p14="http://schemas.microsoft.com/office/powerpoint/2010/main" val="179581053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p:txBody>
          <a:bodyPr/>
          <a:lstStyle/>
          <a:p>
            <a:r>
              <a:rPr lang="en-GB">
                <a:solidFill>
                  <a:prstClr val="white"/>
                </a:solidFill>
              </a:rPr>
              <a:t>Early Help Performance Booklet - Q3 2017-18 - v3</a:t>
            </a:r>
          </a:p>
        </p:txBody>
      </p:sp>
    </p:spTree>
    <p:extLst>
      <p:ext uri="{BB962C8B-B14F-4D97-AF65-F5344CB8AC3E}">
        <p14:creationId xmlns:p14="http://schemas.microsoft.com/office/powerpoint/2010/main" val="5273570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Large Graph">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692697"/>
            <a:ext cx="10972800" cy="554461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p:cNvSpPr>
            <a:spLocks noGrp="1"/>
          </p:cNvSpPr>
          <p:nvPr>
            <p:ph type="ftr" sz="quarter" idx="11"/>
          </p:nvPr>
        </p:nvSpPr>
        <p:spPr/>
        <p:txBody>
          <a:bodyPr/>
          <a:lstStyle/>
          <a:p>
            <a:r>
              <a:rPr lang="en-GB">
                <a:solidFill>
                  <a:prstClr val="white"/>
                </a:solidFill>
              </a:rPr>
              <a:t>Early Help Performance Booklet - Q3 2017-18 - v3</a:t>
            </a:r>
          </a:p>
        </p:txBody>
      </p:sp>
    </p:spTree>
    <p:extLst>
      <p:ext uri="{BB962C8B-B14F-4D97-AF65-F5344CB8AC3E}">
        <p14:creationId xmlns:p14="http://schemas.microsoft.com/office/powerpoint/2010/main" val="260806500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5" name="Footer Placeholder 4"/>
          <p:cNvSpPr>
            <a:spLocks noGrp="1"/>
          </p:cNvSpPr>
          <p:nvPr>
            <p:ph type="ftr" sz="quarter" idx="11"/>
          </p:nvPr>
        </p:nvSpPr>
        <p:spPr/>
        <p:txBody>
          <a:bodyPr/>
          <a:lstStyle/>
          <a:p>
            <a:r>
              <a:rPr lang="en-GB">
                <a:solidFill>
                  <a:prstClr val="white"/>
                </a:solidFill>
              </a:rPr>
              <a:t>Early Help Performance Booklet - Q3 2017-18 - v3</a:t>
            </a:r>
          </a:p>
        </p:txBody>
      </p:sp>
    </p:spTree>
    <p:extLst>
      <p:ext uri="{BB962C8B-B14F-4D97-AF65-F5344CB8AC3E}">
        <p14:creationId xmlns:p14="http://schemas.microsoft.com/office/powerpoint/2010/main" val="167386271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Footer Placeholder 5"/>
          <p:cNvSpPr>
            <a:spLocks noGrp="1"/>
          </p:cNvSpPr>
          <p:nvPr>
            <p:ph type="ftr" sz="quarter" idx="11"/>
          </p:nvPr>
        </p:nvSpPr>
        <p:spPr/>
        <p:txBody>
          <a:bodyPr/>
          <a:lstStyle/>
          <a:p>
            <a:r>
              <a:rPr lang="en-GB">
                <a:solidFill>
                  <a:prstClr val="white"/>
                </a:solidFill>
              </a:rPr>
              <a:t>Early Help Performance Booklet - Q3 2017-18 - v3</a:t>
            </a:r>
          </a:p>
        </p:txBody>
      </p:sp>
    </p:spTree>
    <p:extLst>
      <p:ext uri="{BB962C8B-B14F-4D97-AF65-F5344CB8AC3E}">
        <p14:creationId xmlns:p14="http://schemas.microsoft.com/office/powerpoint/2010/main" val="326121037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Footer Placeholder 7"/>
          <p:cNvSpPr>
            <a:spLocks noGrp="1"/>
          </p:cNvSpPr>
          <p:nvPr>
            <p:ph type="ftr" sz="quarter" idx="11"/>
          </p:nvPr>
        </p:nvSpPr>
        <p:spPr/>
        <p:txBody>
          <a:bodyPr/>
          <a:lstStyle/>
          <a:p>
            <a:r>
              <a:rPr lang="en-GB">
                <a:solidFill>
                  <a:prstClr val="white"/>
                </a:solidFill>
              </a:rPr>
              <a:t>Early Help Performance Booklet - Q3 2017-18 - v3</a:t>
            </a:r>
          </a:p>
        </p:txBody>
      </p:sp>
    </p:spTree>
    <p:extLst>
      <p:ext uri="{BB962C8B-B14F-4D97-AF65-F5344CB8AC3E}">
        <p14:creationId xmlns:p14="http://schemas.microsoft.com/office/powerpoint/2010/main" val="201943486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4" name="Footer Placeholder 3"/>
          <p:cNvSpPr>
            <a:spLocks noGrp="1"/>
          </p:cNvSpPr>
          <p:nvPr>
            <p:ph type="ftr" sz="quarter" idx="11"/>
          </p:nvPr>
        </p:nvSpPr>
        <p:spPr/>
        <p:txBody>
          <a:bodyPr/>
          <a:lstStyle/>
          <a:p>
            <a:r>
              <a:rPr lang="en-GB">
                <a:solidFill>
                  <a:prstClr val="white"/>
                </a:solidFill>
              </a:rPr>
              <a:t>Early Help Performance Booklet - Q3 2017-18 - v3</a:t>
            </a:r>
          </a:p>
        </p:txBody>
      </p:sp>
    </p:spTree>
    <p:extLst>
      <p:ext uri="{BB962C8B-B14F-4D97-AF65-F5344CB8AC3E}">
        <p14:creationId xmlns:p14="http://schemas.microsoft.com/office/powerpoint/2010/main" val="418021126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GB">
                <a:solidFill>
                  <a:prstClr val="white"/>
                </a:solidFill>
              </a:rPr>
              <a:t>Early Help Performance Booklet - Q3 2017-18 - v3</a:t>
            </a:r>
          </a:p>
        </p:txBody>
      </p:sp>
    </p:spTree>
    <p:extLst>
      <p:ext uri="{BB962C8B-B14F-4D97-AF65-F5344CB8AC3E}">
        <p14:creationId xmlns:p14="http://schemas.microsoft.com/office/powerpoint/2010/main" val="88243769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3 view horiz">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GB">
                <a:solidFill>
                  <a:prstClr val="white"/>
                </a:solidFill>
              </a:rPr>
              <a:t>Early Help Performance Booklet - Q3 2017-18 - v3</a:t>
            </a:r>
          </a:p>
        </p:txBody>
      </p:sp>
      <p:sp>
        <p:nvSpPr>
          <p:cNvPr id="6" name="Content Placeholder 5"/>
          <p:cNvSpPr>
            <a:spLocks noGrp="1"/>
          </p:cNvSpPr>
          <p:nvPr>
            <p:ph sz="quarter" idx="13"/>
          </p:nvPr>
        </p:nvSpPr>
        <p:spPr>
          <a:xfrm>
            <a:off x="609600" y="720000"/>
            <a:ext cx="10959008" cy="270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Content Placeholder 5"/>
          <p:cNvSpPr>
            <a:spLocks noGrp="1"/>
          </p:cNvSpPr>
          <p:nvPr>
            <p:ph sz="quarter" idx="14"/>
          </p:nvPr>
        </p:nvSpPr>
        <p:spPr>
          <a:xfrm>
            <a:off x="609600" y="3600000"/>
            <a:ext cx="5385600" cy="270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Content Placeholder 5"/>
          <p:cNvSpPr>
            <a:spLocks noGrp="1"/>
          </p:cNvSpPr>
          <p:nvPr>
            <p:ph sz="quarter" idx="16"/>
          </p:nvPr>
        </p:nvSpPr>
        <p:spPr>
          <a:xfrm>
            <a:off x="6196800" y="3600000"/>
            <a:ext cx="5385600" cy="270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73714026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3 view horiz flip">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GB">
                <a:solidFill>
                  <a:prstClr val="white"/>
                </a:solidFill>
              </a:rPr>
              <a:t>Early Help Performance Booklet - Q3 2017-18 - v3</a:t>
            </a:r>
          </a:p>
        </p:txBody>
      </p:sp>
      <p:sp>
        <p:nvSpPr>
          <p:cNvPr id="6" name="Content Placeholder 5"/>
          <p:cNvSpPr>
            <a:spLocks noGrp="1"/>
          </p:cNvSpPr>
          <p:nvPr>
            <p:ph sz="quarter" idx="13"/>
          </p:nvPr>
        </p:nvSpPr>
        <p:spPr>
          <a:xfrm>
            <a:off x="623392" y="3645024"/>
            <a:ext cx="10959008" cy="270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Content Placeholder 5"/>
          <p:cNvSpPr>
            <a:spLocks noGrp="1"/>
          </p:cNvSpPr>
          <p:nvPr>
            <p:ph sz="quarter" idx="14"/>
          </p:nvPr>
        </p:nvSpPr>
        <p:spPr>
          <a:xfrm>
            <a:off x="623392" y="764704"/>
            <a:ext cx="5385600" cy="270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Content Placeholder 5"/>
          <p:cNvSpPr>
            <a:spLocks noGrp="1"/>
          </p:cNvSpPr>
          <p:nvPr>
            <p:ph sz="quarter" idx="16"/>
          </p:nvPr>
        </p:nvSpPr>
        <p:spPr>
          <a:xfrm>
            <a:off x="6192011" y="764704"/>
            <a:ext cx="5385600" cy="270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343216397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 view horiz">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GB">
                <a:solidFill>
                  <a:prstClr val="white"/>
                </a:solidFill>
              </a:rPr>
              <a:t>Early Help Performance Booklet - Q3 2017-18 - v3</a:t>
            </a:r>
          </a:p>
        </p:txBody>
      </p:sp>
      <p:sp>
        <p:nvSpPr>
          <p:cNvPr id="6" name="Content Placeholder 5"/>
          <p:cNvSpPr>
            <a:spLocks noGrp="1"/>
          </p:cNvSpPr>
          <p:nvPr>
            <p:ph sz="quarter" idx="13"/>
          </p:nvPr>
        </p:nvSpPr>
        <p:spPr>
          <a:xfrm>
            <a:off x="609600" y="720000"/>
            <a:ext cx="10959008" cy="270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Content Placeholder 5"/>
          <p:cNvSpPr>
            <a:spLocks noGrp="1"/>
          </p:cNvSpPr>
          <p:nvPr>
            <p:ph sz="quarter" idx="14"/>
          </p:nvPr>
        </p:nvSpPr>
        <p:spPr>
          <a:xfrm>
            <a:off x="609600" y="3600000"/>
            <a:ext cx="10959008" cy="270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24042426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Large Graph">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692697"/>
            <a:ext cx="10972800" cy="554461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p:cNvSpPr>
            <a:spLocks noGrp="1"/>
          </p:cNvSpPr>
          <p:nvPr>
            <p:ph type="ftr" sz="quarter" idx="11"/>
          </p:nvPr>
        </p:nvSpPr>
        <p:spPr/>
        <p:txBody>
          <a:bodyPr/>
          <a:lstStyle/>
          <a:p>
            <a:endParaRPr lang="en-GB">
              <a:solidFill>
                <a:prstClr val="white"/>
              </a:solidFill>
            </a:endParaRPr>
          </a:p>
        </p:txBody>
      </p:sp>
    </p:spTree>
    <p:extLst>
      <p:ext uri="{BB962C8B-B14F-4D97-AF65-F5344CB8AC3E}">
        <p14:creationId xmlns:p14="http://schemas.microsoft.com/office/powerpoint/2010/main" val="241372323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4 view">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GB">
                <a:solidFill>
                  <a:prstClr val="white"/>
                </a:solidFill>
              </a:rPr>
              <a:t>Early Help Performance Booklet - Q3 2017-18 - v3</a:t>
            </a:r>
          </a:p>
        </p:txBody>
      </p:sp>
      <p:sp>
        <p:nvSpPr>
          <p:cNvPr id="6" name="Content Placeholder 5"/>
          <p:cNvSpPr>
            <a:spLocks noGrp="1"/>
          </p:cNvSpPr>
          <p:nvPr>
            <p:ph sz="quarter" idx="13"/>
          </p:nvPr>
        </p:nvSpPr>
        <p:spPr>
          <a:xfrm>
            <a:off x="609600" y="720000"/>
            <a:ext cx="5385600" cy="270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Content Placeholder 5"/>
          <p:cNvSpPr>
            <a:spLocks noGrp="1"/>
          </p:cNvSpPr>
          <p:nvPr>
            <p:ph sz="quarter" idx="14"/>
          </p:nvPr>
        </p:nvSpPr>
        <p:spPr>
          <a:xfrm>
            <a:off x="609600" y="3600000"/>
            <a:ext cx="5385600" cy="270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Content Placeholder 5"/>
          <p:cNvSpPr>
            <a:spLocks noGrp="1"/>
          </p:cNvSpPr>
          <p:nvPr>
            <p:ph sz="quarter" idx="15"/>
          </p:nvPr>
        </p:nvSpPr>
        <p:spPr>
          <a:xfrm>
            <a:off x="6196800" y="720000"/>
            <a:ext cx="5385600" cy="270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Content Placeholder 5"/>
          <p:cNvSpPr>
            <a:spLocks noGrp="1"/>
          </p:cNvSpPr>
          <p:nvPr>
            <p:ph sz="quarter" idx="16"/>
          </p:nvPr>
        </p:nvSpPr>
        <p:spPr>
          <a:xfrm>
            <a:off x="6196800" y="3600000"/>
            <a:ext cx="5385600" cy="270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325747162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3 view">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GB">
                <a:solidFill>
                  <a:prstClr val="white"/>
                </a:solidFill>
              </a:rPr>
              <a:t>Early Help Performance Booklet - Q3 2017-18 - v3</a:t>
            </a:r>
          </a:p>
        </p:txBody>
      </p:sp>
      <p:sp>
        <p:nvSpPr>
          <p:cNvPr id="6" name="Content Placeholder 5"/>
          <p:cNvSpPr>
            <a:spLocks noGrp="1"/>
          </p:cNvSpPr>
          <p:nvPr>
            <p:ph sz="quarter" idx="13"/>
          </p:nvPr>
        </p:nvSpPr>
        <p:spPr>
          <a:xfrm>
            <a:off x="609600" y="720000"/>
            <a:ext cx="5385600" cy="558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Content Placeholder 5"/>
          <p:cNvSpPr>
            <a:spLocks noGrp="1"/>
          </p:cNvSpPr>
          <p:nvPr>
            <p:ph sz="quarter" idx="15"/>
          </p:nvPr>
        </p:nvSpPr>
        <p:spPr>
          <a:xfrm>
            <a:off x="6196800" y="720000"/>
            <a:ext cx="5385600" cy="270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Content Placeholder 5"/>
          <p:cNvSpPr>
            <a:spLocks noGrp="1"/>
          </p:cNvSpPr>
          <p:nvPr>
            <p:ph sz="quarter" idx="16"/>
          </p:nvPr>
        </p:nvSpPr>
        <p:spPr>
          <a:xfrm>
            <a:off x="6196800" y="3600000"/>
            <a:ext cx="5385600" cy="270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83454391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 view">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GB">
                <a:solidFill>
                  <a:prstClr val="white"/>
                </a:solidFill>
              </a:rPr>
              <a:t>Early Help Performance Booklet - Q3 2017-18 - v3</a:t>
            </a:r>
          </a:p>
        </p:txBody>
      </p:sp>
      <p:sp>
        <p:nvSpPr>
          <p:cNvPr id="6" name="Content Placeholder 5"/>
          <p:cNvSpPr>
            <a:spLocks noGrp="1"/>
          </p:cNvSpPr>
          <p:nvPr>
            <p:ph sz="quarter" idx="13"/>
          </p:nvPr>
        </p:nvSpPr>
        <p:spPr>
          <a:xfrm>
            <a:off x="609600" y="720000"/>
            <a:ext cx="5385600" cy="558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Content Placeholder 5"/>
          <p:cNvSpPr>
            <a:spLocks noGrp="1"/>
          </p:cNvSpPr>
          <p:nvPr>
            <p:ph sz="quarter" idx="15"/>
          </p:nvPr>
        </p:nvSpPr>
        <p:spPr>
          <a:xfrm>
            <a:off x="6196800" y="720000"/>
            <a:ext cx="5385600" cy="558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184411769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609600" y="6356351"/>
            <a:ext cx="2844800" cy="365125"/>
          </a:xfrm>
          <a:prstGeom prst="rect">
            <a:avLst/>
          </a:prstGeom>
        </p:spPr>
        <p:txBody>
          <a:bodyPr/>
          <a:lstStyle/>
          <a:p>
            <a:endParaRPr lang="en-GB">
              <a:solidFill>
                <a:prstClr val="black"/>
              </a:solidFill>
            </a:endParaRPr>
          </a:p>
        </p:txBody>
      </p:sp>
      <p:sp>
        <p:nvSpPr>
          <p:cNvPr id="6" name="Footer Placeholder 5"/>
          <p:cNvSpPr>
            <a:spLocks noGrp="1"/>
          </p:cNvSpPr>
          <p:nvPr>
            <p:ph type="ftr" sz="quarter" idx="11"/>
          </p:nvPr>
        </p:nvSpPr>
        <p:spPr/>
        <p:txBody>
          <a:bodyPr/>
          <a:lstStyle/>
          <a:p>
            <a:r>
              <a:rPr lang="en-GB">
                <a:solidFill>
                  <a:prstClr val="white"/>
                </a:solidFill>
              </a:rPr>
              <a:t>Early Help Performance Booklet - Q3 2017-18 - v3</a:t>
            </a:r>
          </a:p>
        </p:txBody>
      </p:sp>
      <p:sp>
        <p:nvSpPr>
          <p:cNvPr id="7" name="Slide Number Placeholder 6"/>
          <p:cNvSpPr>
            <a:spLocks noGrp="1"/>
          </p:cNvSpPr>
          <p:nvPr>
            <p:ph type="sldNum" sz="quarter" idx="12"/>
          </p:nvPr>
        </p:nvSpPr>
        <p:spPr>
          <a:xfrm>
            <a:off x="8737600" y="6356351"/>
            <a:ext cx="2844800" cy="365125"/>
          </a:xfrm>
          <a:prstGeom prst="rect">
            <a:avLst/>
          </a:prstGeom>
        </p:spPr>
        <p:txBody>
          <a:bodyPr/>
          <a:lstStyle/>
          <a:p>
            <a:fld id="{85C3FD4A-0BF7-4A32-9D6A-0B989F722874}" type="slidenum">
              <a:rPr lang="en-GB" smtClean="0">
                <a:solidFill>
                  <a:prstClr val="black"/>
                </a:solidFill>
              </a:rPr>
              <a:pPr/>
              <a:t>‹#›</a:t>
            </a:fld>
            <a:endParaRPr lang="en-GB">
              <a:solidFill>
                <a:prstClr val="black"/>
              </a:solidFill>
            </a:endParaRPr>
          </a:p>
        </p:txBody>
      </p:sp>
    </p:spTree>
    <p:extLst>
      <p:ext uri="{BB962C8B-B14F-4D97-AF65-F5344CB8AC3E}">
        <p14:creationId xmlns:p14="http://schemas.microsoft.com/office/powerpoint/2010/main" val="185979820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Footer Placeholder 5"/>
          <p:cNvSpPr>
            <a:spLocks noGrp="1"/>
          </p:cNvSpPr>
          <p:nvPr>
            <p:ph type="ftr" sz="quarter" idx="11"/>
          </p:nvPr>
        </p:nvSpPr>
        <p:spPr/>
        <p:txBody>
          <a:bodyPr/>
          <a:lstStyle/>
          <a:p>
            <a:r>
              <a:rPr lang="en-GB">
                <a:solidFill>
                  <a:prstClr val="white"/>
                </a:solidFill>
              </a:rPr>
              <a:t>Early Help Performance Booklet - Q3 2017-18 - v3</a:t>
            </a:r>
          </a:p>
        </p:txBody>
      </p:sp>
    </p:spTree>
    <p:extLst>
      <p:ext uri="{BB962C8B-B14F-4D97-AF65-F5344CB8AC3E}">
        <p14:creationId xmlns:p14="http://schemas.microsoft.com/office/powerpoint/2010/main" val="237501173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p:txBody>
          <a:bodyPr/>
          <a:lstStyle/>
          <a:p>
            <a:r>
              <a:rPr lang="en-GB">
                <a:solidFill>
                  <a:prstClr val="white"/>
                </a:solidFill>
              </a:rPr>
              <a:t>Early Help Performance Booklet - Q3 2017-18 - v3</a:t>
            </a:r>
          </a:p>
        </p:txBody>
      </p:sp>
    </p:spTree>
    <p:extLst>
      <p:ext uri="{BB962C8B-B14F-4D97-AF65-F5344CB8AC3E}">
        <p14:creationId xmlns:p14="http://schemas.microsoft.com/office/powerpoint/2010/main" val="318862924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p:txBody>
          <a:bodyPr/>
          <a:lstStyle/>
          <a:p>
            <a:r>
              <a:rPr lang="en-GB">
                <a:solidFill>
                  <a:prstClr val="white"/>
                </a:solidFill>
              </a:rPr>
              <a:t>Early Help Performance Booklet - Q3 2017-18 - v3</a:t>
            </a:r>
          </a:p>
        </p:txBody>
      </p:sp>
    </p:spTree>
    <p:extLst>
      <p:ext uri="{BB962C8B-B14F-4D97-AF65-F5344CB8AC3E}">
        <p14:creationId xmlns:p14="http://schemas.microsoft.com/office/powerpoint/2010/main" val="312252730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x">
  <p:cSld name="CFSW-templates">
    <p:spTree>
      <p:nvGrpSpPr>
        <p:cNvPr id="1" name=""/>
        <p:cNvGrpSpPr/>
        <p:nvPr/>
      </p:nvGrpSpPr>
      <p:grpSpPr>
        <a:xfrm>
          <a:off x="0" y="0"/>
          <a:ext cx="0" cy="0"/>
          <a:chOff x="0" y="0"/>
          <a:chExt cx="0" cy="0"/>
        </a:xfrm>
      </p:grpSpPr>
      <p:sp>
        <p:nvSpPr>
          <p:cNvPr id="63"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64" name="Title Text"/>
          <p:cNvSpPr txBox="1">
            <a:spLocks noGrp="1"/>
          </p:cNvSpPr>
          <p:nvPr>
            <p:ph type="title"/>
          </p:nvPr>
        </p:nvSpPr>
        <p:spPr>
          <a:prstGeom prst="rect">
            <a:avLst/>
          </a:prstGeom>
        </p:spPr>
        <p:txBody>
          <a:bodyPr/>
          <a:lstStyle/>
          <a:p>
            <a:r>
              <a:t>Title Text</a:t>
            </a:r>
          </a:p>
        </p:txBody>
      </p:sp>
      <p:sp>
        <p:nvSpPr>
          <p:cNvPr id="65" name="Slide Number"/>
          <p:cNvSpPr txBox="1">
            <a:spLocks noGrp="1"/>
          </p:cNvSpPr>
          <p:nvPr>
            <p:ph type="sldNum" sz="quarter" idx="2"/>
          </p:nvPr>
        </p:nvSpPr>
        <p:spPr>
          <a:xfrm>
            <a:off x="9329532" y="6223830"/>
            <a:ext cx="1706217" cy="365125"/>
          </a:xfrm>
          <a:prstGeom prst="rect">
            <a:avLst/>
          </a:prstGeom>
        </p:spPr>
        <p:txBody>
          <a:bodyPr/>
          <a:lstStyle/>
          <a:p>
            <a:pPr defTabSz="457200"/>
            <a:fld id="{86CB4B4D-7CA3-9044-876B-883B54F8677D}" type="slidenum">
              <a:rPr lang="en-GB" smtClean="0">
                <a:solidFill>
                  <a:prstClr val="black"/>
                </a:solidFill>
              </a:rPr>
              <a:pPr defTabSz="457200"/>
              <a:t>‹#›</a:t>
            </a:fld>
            <a:endParaRPr lang="en-GB">
              <a:solidFill>
                <a:prstClr val="black"/>
              </a:solidFill>
            </a:endParaRPr>
          </a:p>
        </p:txBody>
      </p:sp>
    </p:spTree>
    <p:extLst>
      <p:ext uri="{BB962C8B-B14F-4D97-AF65-F5344CB8AC3E}">
        <p14:creationId xmlns:p14="http://schemas.microsoft.com/office/powerpoint/2010/main" val="1986049026"/>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5" name="Footer Placeholder 4"/>
          <p:cNvSpPr>
            <a:spLocks noGrp="1"/>
          </p:cNvSpPr>
          <p:nvPr>
            <p:ph type="ftr" sz="quarter" idx="11"/>
          </p:nvPr>
        </p:nvSpPr>
        <p:spPr/>
        <p:txBody>
          <a:bodyPr/>
          <a:lstStyle/>
          <a:p>
            <a:endParaRPr lang="en-GB">
              <a:solidFill>
                <a:prstClr val="white"/>
              </a:solidFill>
            </a:endParaRPr>
          </a:p>
        </p:txBody>
      </p:sp>
    </p:spTree>
    <p:extLst>
      <p:ext uri="{BB962C8B-B14F-4D97-AF65-F5344CB8AC3E}">
        <p14:creationId xmlns:p14="http://schemas.microsoft.com/office/powerpoint/2010/main" val="39722766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Footer Placeholder 5"/>
          <p:cNvSpPr>
            <a:spLocks noGrp="1"/>
          </p:cNvSpPr>
          <p:nvPr>
            <p:ph type="ftr" sz="quarter" idx="11"/>
          </p:nvPr>
        </p:nvSpPr>
        <p:spPr/>
        <p:txBody>
          <a:bodyPr/>
          <a:lstStyle/>
          <a:p>
            <a:endParaRPr lang="en-GB">
              <a:solidFill>
                <a:prstClr val="white"/>
              </a:solidFill>
            </a:endParaRPr>
          </a:p>
        </p:txBody>
      </p:sp>
    </p:spTree>
    <p:extLst>
      <p:ext uri="{BB962C8B-B14F-4D97-AF65-F5344CB8AC3E}">
        <p14:creationId xmlns:p14="http://schemas.microsoft.com/office/powerpoint/2010/main" val="34589665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Footer Placeholder 7"/>
          <p:cNvSpPr>
            <a:spLocks noGrp="1"/>
          </p:cNvSpPr>
          <p:nvPr>
            <p:ph type="ftr" sz="quarter" idx="11"/>
          </p:nvPr>
        </p:nvSpPr>
        <p:spPr/>
        <p:txBody>
          <a:bodyPr/>
          <a:lstStyle/>
          <a:p>
            <a:endParaRPr lang="en-GB">
              <a:solidFill>
                <a:prstClr val="white"/>
              </a:solidFill>
            </a:endParaRPr>
          </a:p>
        </p:txBody>
      </p:sp>
    </p:spTree>
    <p:extLst>
      <p:ext uri="{BB962C8B-B14F-4D97-AF65-F5344CB8AC3E}">
        <p14:creationId xmlns:p14="http://schemas.microsoft.com/office/powerpoint/2010/main" val="41417520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4" name="Footer Placeholder 3"/>
          <p:cNvSpPr>
            <a:spLocks noGrp="1"/>
          </p:cNvSpPr>
          <p:nvPr>
            <p:ph type="ftr" sz="quarter" idx="11"/>
          </p:nvPr>
        </p:nvSpPr>
        <p:spPr/>
        <p:txBody>
          <a:bodyPr/>
          <a:lstStyle/>
          <a:p>
            <a:endParaRPr lang="en-GB">
              <a:solidFill>
                <a:prstClr val="white"/>
              </a:solidFill>
            </a:endParaRPr>
          </a:p>
        </p:txBody>
      </p:sp>
    </p:spTree>
    <p:extLst>
      <p:ext uri="{BB962C8B-B14F-4D97-AF65-F5344CB8AC3E}">
        <p14:creationId xmlns:p14="http://schemas.microsoft.com/office/powerpoint/2010/main" val="42469773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endParaRPr lang="en-GB">
              <a:solidFill>
                <a:prstClr val="white"/>
              </a:solidFill>
            </a:endParaRPr>
          </a:p>
        </p:txBody>
      </p:sp>
    </p:spTree>
    <p:extLst>
      <p:ext uri="{BB962C8B-B14F-4D97-AF65-F5344CB8AC3E}">
        <p14:creationId xmlns:p14="http://schemas.microsoft.com/office/powerpoint/2010/main" val="40545805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 view horiz">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endParaRPr lang="en-GB">
              <a:solidFill>
                <a:prstClr val="white"/>
              </a:solidFill>
            </a:endParaRPr>
          </a:p>
        </p:txBody>
      </p:sp>
      <p:sp>
        <p:nvSpPr>
          <p:cNvPr id="6" name="Content Placeholder 5"/>
          <p:cNvSpPr>
            <a:spLocks noGrp="1"/>
          </p:cNvSpPr>
          <p:nvPr>
            <p:ph sz="quarter" idx="13"/>
          </p:nvPr>
        </p:nvSpPr>
        <p:spPr>
          <a:xfrm>
            <a:off x="609600" y="720000"/>
            <a:ext cx="10959008" cy="270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Content Placeholder 5"/>
          <p:cNvSpPr>
            <a:spLocks noGrp="1"/>
          </p:cNvSpPr>
          <p:nvPr>
            <p:ph sz="quarter" idx="14"/>
          </p:nvPr>
        </p:nvSpPr>
        <p:spPr>
          <a:xfrm>
            <a:off x="609600" y="3600000"/>
            <a:ext cx="5385600" cy="270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Content Placeholder 5"/>
          <p:cNvSpPr>
            <a:spLocks noGrp="1"/>
          </p:cNvSpPr>
          <p:nvPr>
            <p:ph sz="quarter" idx="16"/>
          </p:nvPr>
        </p:nvSpPr>
        <p:spPr>
          <a:xfrm>
            <a:off x="6196800" y="3600000"/>
            <a:ext cx="5385600" cy="270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8485267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2.jpe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6.xml"/><Relationship Id="rId13" Type="http://schemas.openxmlformats.org/officeDocument/2006/relationships/slideLayout" Target="../slideLayouts/slideLayout31.xml"/><Relationship Id="rId18" Type="http://schemas.openxmlformats.org/officeDocument/2006/relationships/slideLayout" Target="../slideLayouts/slideLayout36.xml"/><Relationship Id="rId3" Type="http://schemas.openxmlformats.org/officeDocument/2006/relationships/slideLayout" Target="../slideLayouts/slideLayout21.xml"/><Relationship Id="rId21" Type="http://schemas.openxmlformats.org/officeDocument/2006/relationships/image" Target="../media/image1.png"/><Relationship Id="rId7" Type="http://schemas.openxmlformats.org/officeDocument/2006/relationships/slideLayout" Target="../slideLayouts/slideLayout25.xml"/><Relationship Id="rId12" Type="http://schemas.openxmlformats.org/officeDocument/2006/relationships/slideLayout" Target="../slideLayouts/slideLayout30.xml"/><Relationship Id="rId17" Type="http://schemas.openxmlformats.org/officeDocument/2006/relationships/slideLayout" Target="../slideLayouts/slideLayout35.xml"/><Relationship Id="rId2" Type="http://schemas.openxmlformats.org/officeDocument/2006/relationships/slideLayout" Target="../slideLayouts/slideLayout20.xml"/><Relationship Id="rId16" Type="http://schemas.openxmlformats.org/officeDocument/2006/relationships/slideLayout" Target="../slideLayouts/slideLayout34.xml"/><Relationship Id="rId20" Type="http://schemas.openxmlformats.org/officeDocument/2006/relationships/theme" Target="../theme/theme2.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5" Type="http://schemas.openxmlformats.org/officeDocument/2006/relationships/slideLayout" Target="../slideLayouts/slideLayout33.xml"/><Relationship Id="rId10" Type="http://schemas.openxmlformats.org/officeDocument/2006/relationships/slideLayout" Target="../slideLayouts/slideLayout28.xml"/><Relationship Id="rId19" Type="http://schemas.openxmlformats.org/officeDocument/2006/relationships/slideLayout" Target="../slideLayouts/slideLayout37.xml"/><Relationship Id="rId4" Type="http://schemas.openxmlformats.org/officeDocument/2006/relationships/slideLayout" Target="../slideLayouts/slideLayout22.xml"/><Relationship Id="rId9" Type="http://schemas.openxmlformats.org/officeDocument/2006/relationships/slideLayout" Target="../slideLayouts/slideLayout27.xml"/><Relationship Id="rId14" Type="http://schemas.openxmlformats.org/officeDocument/2006/relationships/slideLayout" Target="../slideLayouts/slideLayout32.xml"/><Relationship Id="rId22"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0" y="6525344"/>
            <a:ext cx="12192000" cy="332656"/>
          </a:xfrm>
          <a:prstGeom prst="rect">
            <a:avLst/>
          </a:prstGeom>
        </p:spPr>
      </p:pic>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3"/>
          </p:nvPr>
        </p:nvSpPr>
        <p:spPr>
          <a:xfrm>
            <a:off x="431371" y="6525344"/>
            <a:ext cx="11233248" cy="332656"/>
          </a:xfrm>
          <a:prstGeom prst="rect">
            <a:avLst/>
          </a:prstGeom>
        </p:spPr>
        <p:txBody>
          <a:bodyPr vert="horz" lIns="91440" tIns="45720" rIns="91440" bIns="45720" rtlCol="0" anchor="ctr"/>
          <a:lstStyle>
            <a:lvl1pPr algn="ctr">
              <a:defRPr sz="1200" b="1">
                <a:solidFill>
                  <a:schemeClr val="bg1"/>
                </a:solidFill>
              </a:defRPr>
            </a:lvl1pPr>
          </a:lstStyle>
          <a:p>
            <a:endParaRPr lang="en-GB" dirty="0">
              <a:solidFill>
                <a:prstClr val="white"/>
              </a:solidFill>
            </a:endParaRPr>
          </a:p>
        </p:txBody>
      </p:sp>
      <p:pic>
        <p:nvPicPr>
          <p:cNvPr id="10" name="Picture 9"/>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0" y="0"/>
            <a:ext cx="12192000" cy="260648"/>
          </a:xfrm>
          <a:prstGeom prst="rect">
            <a:avLst/>
          </a:prstGeom>
        </p:spPr>
      </p:pic>
      <p:pic>
        <p:nvPicPr>
          <p:cNvPr id="14" name="Picture 13"/>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143340" y="0"/>
            <a:ext cx="2304256" cy="555462"/>
          </a:xfrm>
          <a:prstGeom prst="rect">
            <a:avLst/>
          </a:prstGeom>
        </p:spPr>
      </p:pic>
    </p:spTree>
    <p:extLst>
      <p:ext uri="{BB962C8B-B14F-4D97-AF65-F5344CB8AC3E}">
        <p14:creationId xmlns:p14="http://schemas.microsoft.com/office/powerpoint/2010/main" val="280100226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Lst>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0" y="6525344"/>
            <a:ext cx="12192000" cy="332656"/>
          </a:xfrm>
          <a:prstGeom prst="rect">
            <a:avLst/>
          </a:prstGeom>
        </p:spPr>
      </p:pic>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3"/>
          </p:nvPr>
        </p:nvSpPr>
        <p:spPr>
          <a:xfrm>
            <a:off x="431371" y="6525344"/>
            <a:ext cx="11233248" cy="332656"/>
          </a:xfrm>
          <a:prstGeom prst="rect">
            <a:avLst/>
          </a:prstGeom>
        </p:spPr>
        <p:txBody>
          <a:bodyPr vert="horz" lIns="91440" tIns="45720" rIns="91440" bIns="45720" rtlCol="0" anchor="ctr"/>
          <a:lstStyle>
            <a:lvl1pPr algn="ctr">
              <a:defRPr sz="1200" b="1">
                <a:solidFill>
                  <a:schemeClr val="bg1"/>
                </a:solidFill>
              </a:defRPr>
            </a:lvl1pPr>
          </a:lstStyle>
          <a:p>
            <a:r>
              <a:rPr lang="en-GB">
                <a:solidFill>
                  <a:prstClr val="white"/>
                </a:solidFill>
              </a:rPr>
              <a:t>Early Help Performance Booklet - Q3 2017-18 - v3</a:t>
            </a:r>
            <a:endParaRPr lang="en-GB" dirty="0">
              <a:solidFill>
                <a:prstClr val="white"/>
              </a:solidFill>
            </a:endParaRPr>
          </a:p>
        </p:txBody>
      </p:sp>
      <p:pic>
        <p:nvPicPr>
          <p:cNvPr id="10" name="Picture 9"/>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0" y="0"/>
            <a:ext cx="12192000" cy="260648"/>
          </a:xfrm>
          <a:prstGeom prst="rect">
            <a:avLst/>
          </a:prstGeom>
        </p:spPr>
      </p:pic>
      <p:pic>
        <p:nvPicPr>
          <p:cNvPr id="14" name="Picture 13"/>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143340" y="0"/>
            <a:ext cx="2304256" cy="555462"/>
          </a:xfrm>
          <a:prstGeom prst="rect">
            <a:avLst/>
          </a:prstGeom>
        </p:spPr>
      </p:pic>
    </p:spTree>
    <p:extLst>
      <p:ext uri="{BB962C8B-B14F-4D97-AF65-F5344CB8AC3E}">
        <p14:creationId xmlns:p14="http://schemas.microsoft.com/office/powerpoint/2010/main" val="2718212633"/>
      </p:ext>
    </p:extLst>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 id="2147483703" r:id="rId12"/>
    <p:sldLayoutId id="2147483704" r:id="rId13"/>
    <p:sldLayoutId id="2147483705" r:id="rId14"/>
    <p:sldLayoutId id="2147483706" r:id="rId15"/>
    <p:sldLayoutId id="2147483707" r:id="rId16"/>
    <p:sldLayoutId id="2147483708" r:id="rId17"/>
    <p:sldLayoutId id="2147483709" r:id="rId18"/>
    <p:sldLayoutId id="2147483710" r:id="rId19"/>
  </p:sldLayoutIdLst>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4.tiff"/><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image" Target="../media/image15.tiff"/><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image" Target="../media/image16.tiff"/><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image" Target="../media/image17.tiff"/><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8.tiff"/><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3" Type="http://schemas.openxmlformats.org/officeDocument/2006/relationships/image" Target="../media/image20.svg"/><Relationship Id="rId2" Type="http://schemas.openxmlformats.org/officeDocument/2006/relationships/image" Target="../media/image19.png"/><Relationship Id="rId1" Type="http://schemas.openxmlformats.org/officeDocument/2006/relationships/slideLayout" Target="../slideLayouts/slideLayout2.xml"/><Relationship Id="rId4" Type="http://schemas.openxmlformats.org/officeDocument/2006/relationships/hyperlink" Target="https://www.youtube.com/watch?v=EDQiFfx5EfU&amp;list=PLRi1rlrujm1WmExFW_DMxC1dyoVqaMwLg&amp;index=49&amp;t=478s" TargetMode="Externa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video" Target="https://www.youtube.com/embed/4K5fbQ1-zps" TargetMode="External"/><Relationship Id="rId4" Type="http://schemas.openxmlformats.org/officeDocument/2006/relationships/image" Target="../media/image22.jpeg"/></Relationships>
</file>

<file path=ppt/slides/_rels/slide26.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26.jpeg"/><Relationship Id="rId5" Type="http://schemas.openxmlformats.org/officeDocument/2006/relationships/image" Target="../media/image25.png"/><Relationship Id="rId4" Type="http://schemas.openxmlformats.org/officeDocument/2006/relationships/image" Target="../media/image24.jpe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https://www.hivelearning.com/site/are-you-privileged/"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6.xml"/><Relationship Id="rId1" Type="http://schemas.openxmlformats.org/officeDocument/2006/relationships/slideLayout" Target="../slideLayouts/slideLayout20.xml"/></Relationships>
</file>

<file path=ppt/slides/_rels/slide3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7.xml"/><Relationship Id="rId1" Type="http://schemas.openxmlformats.org/officeDocument/2006/relationships/slideLayout" Target="../slideLayouts/slideLayout37.xml"/><Relationship Id="rId5" Type="http://schemas.openxmlformats.org/officeDocument/2006/relationships/image" Target="../media/image31.png"/><Relationship Id="rId4" Type="http://schemas.openxmlformats.org/officeDocument/2006/relationships/image" Target="../media/image30.png"/></Relationships>
</file>

<file path=ppt/slides/_rels/slide3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8.xml"/><Relationship Id="rId1" Type="http://schemas.openxmlformats.org/officeDocument/2006/relationships/slideLayout" Target="../slideLayouts/slideLayout37.xml"/></Relationships>
</file>

<file path=ppt/slides/_rels/slide3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9.xml"/><Relationship Id="rId1" Type="http://schemas.openxmlformats.org/officeDocument/2006/relationships/slideLayout" Target="../slideLayouts/slideLayout37.xml"/></Relationships>
</file>

<file path=ppt/slides/_rels/slide3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0.xml"/><Relationship Id="rId1" Type="http://schemas.openxmlformats.org/officeDocument/2006/relationships/slideLayout" Target="../slideLayouts/slideLayout37.xml"/></Relationships>
</file>

<file path=ppt/slides/_rels/slide38.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31.xml"/><Relationship Id="rId1" Type="http://schemas.openxmlformats.org/officeDocument/2006/relationships/slideLayout" Target="../slideLayouts/slideLayout37.xml"/><Relationship Id="rId4" Type="http://schemas.openxmlformats.org/officeDocument/2006/relationships/image" Target="cid:0a931ab9-92ef-4585-b484-8ac80a734b24" TargetMode="External"/></Relationships>
</file>

<file path=ppt/slides/_rels/slide39.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32.xml"/><Relationship Id="rId1" Type="http://schemas.openxmlformats.org/officeDocument/2006/relationships/slideLayout" Target="../slideLayouts/slideLayout37.xml"/><Relationship Id="rId4" Type="http://schemas.openxmlformats.org/officeDocument/2006/relationships/image" Target="cid:4b17f0ca-8133-4762-b64b-7d505f32eb08" TargetMode="External"/></Relationships>
</file>

<file path=ppt/slides/_rels/slide4.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4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3.xml"/><Relationship Id="rId1" Type="http://schemas.openxmlformats.org/officeDocument/2006/relationships/slideLayout" Target="../slideLayouts/slideLayout20.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7.xml"/></Relationships>
</file>

<file path=ppt/slides/_rels/slide4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6.xml"/><Relationship Id="rId1" Type="http://schemas.openxmlformats.org/officeDocument/2006/relationships/slideLayout" Target="../slideLayouts/slideLayout20.xml"/></Relationships>
</file>

<file path=ppt/slides/_rels/slide44.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image" Target="../media/image40.png"/></Relationships>
</file>

<file path=ppt/slides/_rels/slide45.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41.xml"/><Relationship Id="rId1" Type="http://schemas.openxmlformats.org/officeDocument/2006/relationships/slideLayout" Target="../slideLayouts/slideLayout2.xml"/><Relationship Id="rId5" Type="http://schemas.openxmlformats.org/officeDocument/2006/relationships/image" Target="../media/image44.png"/><Relationship Id="rId4" Type="http://schemas.openxmlformats.org/officeDocument/2006/relationships/image" Target="../media/image43.png"/></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828800" y="3460898"/>
            <a:ext cx="8534400" cy="1752600"/>
          </a:xfrm>
        </p:spPr>
        <p:txBody>
          <a:bodyPr>
            <a:normAutofit/>
          </a:bodyPr>
          <a:lstStyle/>
          <a:p>
            <a:r>
              <a:rPr lang="en-GB" dirty="0"/>
              <a:t>Alex Woods </a:t>
            </a:r>
          </a:p>
          <a:p>
            <a:r>
              <a:rPr lang="en-GB" dirty="0"/>
              <a:t>Amanda Coyne </a:t>
            </a:r>
          </a:p>
          <a:p>
            <a:endParaRPr lang="en-GB" dirty="0"/>
          </a:p>
        </p:txBody>
      </p:sp>
      <p:sp>
        <p:nvSpPr>
          <p:cNvPr id="4" name="Title 3"/>
          <p:cNvSpPr>
            <a:spLocks noGrp="1"/>
          </p:cNvSpPr>
          <p:nvPr>
            <p:ph type="ctrTitle"/>
          </p:nvPr>
        </p:nvSpPr>
        <p:spPr>
          <a:xfrm>
            <a:off x="914400" y="1694491"/>
            <a:ext cx="10363200" cy="1470025"/>
          </a:xfrm>
        </p:spPr>
        <p:txBody>
          <a:bodyPr/>
          <a:lstStyle/>
          <a:p>
            <a:r>
              <a:rPr lang="en-GB" b="1" dirty="0"/>
              <a:t>Introduction to Systemic Practice </a:t>
            </a:r>
          </a:p>
        </p:txBody>
      </p:sp>
    </p:spTree>
    <p:extLst>
      <p:ext uri="{BB962C8B-B14F-4D97-AF65-F5344CB8AC3E}">
        <p14:creationId xmlns:p14="http://schemas.microsoft.com/office/powerpoint/2010/main" val="22838725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Self Reflexivity </a:t>
            </a:r>
          </a:p>
        </p:txBody>
      </p:sp>
      <p:sp>
        <p:nvSpPr>
          <p:cNvPr id="3" name="Content Placeholder 2"/>
          <p:cNvSpPr>
            <a:spLocks noGrp="1"/>
          </p:cNvSpPr>
          <p:nvPr>
            <p:ph idx="1"/>
          </p:nvPr>
        </p:nvSpPr>
        <p:spPr/>
        <p:txBody>
          <a:bodyPr>
            <a:normAutofit/>
          </a:bodyPr>
          <a:lstStyle/>
          <a:p>
            <a:pPr marL="0" indent="0" algn="just"/>
            <a:r>
              <a:rPr lang="en-GB" altLang="en-US" b="1" dirty="0">
                <a:latin typeface="Franklin Gothic Book" panose="020B0503020102020204" pitchFamily="34" charset="0"/>
              </a:rPr>
              <a:t>Reflexivity</a:t>
            </a:r>
            <a:r>
              <a:rPr lang="en-GB" altLang="en-US" dirty="0">
                <a:latin typeface="Franklin Gothic Book" panose="020B0503020102020204" pitchFamily="34" charset="0"/>
              </a:rPr>
              <a:t> rather than reflecting.</a:t>
            </a:r>
          </a:p>
          <a:p>
            <a:pPr marL="0" indent="0" algn="just"/>
            <a:r>
              <a:rPr lang="en-GB" altLang="en-US" dirty="0">
                <a:latin typeface="Franklin Gothic Book" panose="020B0503020102020204" pitchFamily="34" charset="0"/>
              </a:rPr>
              <a:t>Use of self in social work and an awareness of your what constitutes your</a:t>
            </a:r>
            <a:r>
              <a:rPr lang="ja-JP" altLang="en-US" dirty="0">
                <a:latin typeface="Franklin Gothic Book" panose="020B0503020102020204" pitchFamily="34" charset="0"/>
              </a:rPr>
              <a:t>‘</a:t>
            </a:r>
            <a:r>
              <a:rPr lang="en-US" altLang="ja-JP" dirty="0">
                <a:latin typeface="Franklin Gothic Book" panose="020B0503020102020204" pitchFamily="34" charset="0"/>
              </a:rPr>
              <a:t>self</a:t>
            </a:r>
            <a:r>
              <a:rPr lang="en-GB" altLang="ja-JP" dirty="0">
                <a:latin typeface="Franklin Gothic Book" panose="020B0503020102020204" pitchFamily="34" charset="0"/>
              </a:rPr>
              <a:t>’.</a:t>
            </a:r>
            <a:endParaRPr lang="en-US" altLang="ja-JP" dirty="0">
              <a:latin typeface="Franklin Gothic Book" panose="020B0503020102020204" pitchFamily="34" charset="0"/>
            </a:endParaRPr>
          </a:p>
          <a:p>
            <a:pPr marL="0" indent="0" algn="just"/>
            <a:r>
              <a:rPr lang="en-GB" altLang="en-US" dirty="0">
                <a:latin typeface="Franklin Gothic Book" panose="020B0503020102020204" pitchFamily="34" charset="0"/>
              </a:rPr>
              <a:t>Learning how our personal history can resonate in professional practice. </a:t>
            </a:r>
          </a:p>
          <a:p>
            <a:pPr marL="0" indent="0" algn="just"/>
            <a:r>
              <a:rPr lang="en-GB" altLang="en-US" dirty="0">
                <a:latin typeface="Franklin Gothic Book" panose="020B0503020102020204" pitchFamily="34" charset="0"/>
              </a:rPr>
              <a:t>How our own stories and experiences influence our practice, assessments</a:t>
            </a:r>
          </a:p>
          <a:p>
            <a:pPr marL="0" indent="0" algn="just"/>
            <a:r>
              <a:rPr lang="en-GB" altLang="en-US" dirty="0">
                <a:latin typeface="Franklin Gothic Book" panose="020B0503020102020204" pitchFamily="34" charset="0"/>
              </a:rPr>
              <a:t>Influence our leadership style. </a:t>
            </a:r>
          </a:p>
          <a:p>
            <a:endParaRPr lang="en-GB" dirty="0"/>
          </a:p>
        </p:txBody>
      </p:sp>
    </p:spTree>
    <p:extLst>
      <p:ext uri="{BB962C8B-B14F-4D97-AF65-F5344CB8AC3E}">
        <p14:creationId xmlns:p14="http://schemas.microsoft.com/office/powerpoint/2010/main" val="24491005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The Social GGRRAAACCEEESSS</a:t>
            </a:r>
          </a:p>
        </p:txBody>
      </p:sp>
      <p:pic>
        <p:nvPicPr>
          <p:cNvPr id="5" name="Content Placeholder 4"/>
          <p:cNvPicPr>
            <a:picLocks noGrp="1" noChangeAspect="1"/>
          </p:cNvPicPr>
          <p:nvPr>
            <p:ph idx="1"/>
          </p:nvPr>
        </p:nvPicPr>
        <p:blipFill>
          <a:blip r:embed="rId3"/>
          <a:stretch>
            <a:fillRect/>
          </a:stretch>
        </p:blipFill>
        <p:spPr>
          <a:xfrm>
            <a:off x="3711189" y="1600200"/>
            <a:ext cx="4769621" cy="4525963"/>
          </a:xfrm>
          <a:prstGeom prst="rect">
            <a:avLst/>
          </a:prstGeom>
        </p:spPr>
      </p:pic>
    </p:spTree>
    <p:extLst>
      <p:ext uri="{BB962C8B-B14F-4D97-AF65-F5344CB8AC3E}">
        <p14:creationId xmlns:p14="http://schemas.microsoft.com/office/powerpoint/2010/main" val="13684591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The Social GGRRAAACCEEESSS</a:t>
            </a:r>
            <a:endParaRPr lang="en-GB" dirty="0"/>
          </a:p>
        </p:txBody>
      </p:sp>
      <p:sp>
        <p:nvSpPr>
          <p:cNvPr id="3" name="Content Placeholder 2"/>
          <p:cNvSpPr>
            <a:spLocks noGrp="1"/>
          </p:cNvSpPr>
          <p:nvPr>
            <p:ph idx="1"/>
          </p:nvPr>
        </p:nvSpPr>
        <p:spPr/>
        <p:txBody>
          <a:bodyPr/>
          <a:lstStyle/>
          <a:p>
            <a:r>
              <a:rPr lang="en-GB" dirty="0"/>
              <a:t>The Social GGGRRAAACCEEESS are an acronym that describe different personal characteristics </a:t>
            </a:r>
          </a:p>
          <a:p>
            <a:endParaRPr lang="en-GB" dirty="0"/>
          </a:p>
          <a:p>
            <a:r>
              <a:rPr lang="en-GB" dirty="0"/>
              <a:t>When we think about the GGGRRAAACCEEESS we also think about them within the context of whether they are visible or invisible, and where they are voiced or unvoiced.</a:t>
            </a:r>
          </a:p>
          <a:p>
            <a:endParaRPr lang="en-GB" dirty="0"/>
          </a:p>
          <a:p>
            <a:r>
              <a:rPr lang="en-GB" dirty="0"/>
              <a:t>We also think about them in relations to power and privilege. </a:t>
            </a:r>
          </a:p>
        </p:txBody>
      </p:sp>
    </p:spTree>
    <p:extLst>
      <p:ext uri="{BB962C8B-B14F-4D97-AF65-F5344CB8AC3E}">
        <p14:creationId xmlns:p14="http://schemas.microsoft.com/office/powerpoint/2010/main" val="7064903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The Social GGRRAAACCEEESSS</a:t>
            </a:r>
          </a:p>
        </p:txBody>
      </p:sp>
      <p:pic>
        <p:nvPicPr>
          <p:cNvPr id="5" name="Content Placeholder 4"/>
          <p:cNvPicPr>
            <a:picLocks noGrp="1" noChangeAspect="1"/>
          </p:cNvPicPr>
          <p:nvPr>
            <p:ph idx="1"/>
          </p:nvPr>
        </p:nvPicPr>
        <p:blipFill>
          <a:blip r:embed="rId3"/>
          <a:stretch>
            <a:fillRect/>
          </a:stretch>
        </p:blipFill>
        <p:spPr>
          <a:xfrm>
            <a:off x="1580135" y="1343908"/>
            <a:ext cx="8572741" cy="4206993"/>
          </a:xfrm>
          <a:prstGeom prst="rect">
            <a:avLst/>
          </a:prstGeom>
        </p:spPr>
      </p:pic>
      <p:sp>
        <p:nvSpPr>
          <p:cNvPr id="7" name="Rectangle 6"/>
          <p:cNvSpPr/>
          <p:nvPr/>
        </p:nvSpPr>
        <p:spPr>
          <a:xfrm>
            <a:off x="4781353" y="5477171"/>
            <a:ext cx="3092056" cy="400110"/>
          </a:xfrm>
          <a:prstGeom prst="rect">
            <a:avLst/>
          </a:prstGeom>
        </p:spPr>
        <p:txBody>
          <a:bodyPr wrap="square">
            <a:spAutoFit/>
          </a:bodyPr>
          <a:lstStyle/>
          <a:p>
            <a:r>
              <a:rPr lang="en-GB" sz="2000" dirty="0"/>
              <a:t>Any others  ??????????</a:t>
            </a:r>
          </a:p>
        </p:txBody>
      </p:sp>
    </p:spTree>
    <p:extLst>
      <p:ext uri="{BB962C8B-B14F-4D97-AF65-F5344CB8AC3E}">
        <p14:creationId xmlns:p14="http://schemas.microsoft.com/office/powerpoint/2010/main" val="17088276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F4117E-E84A-46A3-8405-51B9CC64BA25}"/>
              </a:ext>
            </a:extLst>
          </p:cNvPr>
          <p:cNvSpPr>
            <a:spLocks noGrp="1"/>
          </p:cNvSpPr>
          <p:nvPr>
            <p:ph type="title"/>
          </p:nvPr>
        </p:nvSpPr>
        <p:spPr>
          <a:xfrm>
            <a:off x="1981200" y="692696"/>
            <a:ext cx="8229600" cy="432048"/>
          </a:xfrm>
        </p:spPr>
        <p:txBody>
          <a:bodyPr>
            <a:normAutofit fontScale="90000"/>
          </a:bodyPr>
          <a:lstStyle/>
          <a:p>
            <a:pPr algn="ctr"/>
            <a:r>
              <a:rPr lang="en-US" b="1" dirty="0"/>
              <a:t>Exercise </a:t>
            </a:r>
            <a:endParaRPr lang="en-GB" dirty="0"/>
          </a:p>
        </p:txBody>
      </p:sp>
      <p:sp>
        <p:nvSpPr>
          <p:cNvPr id="3" name="Content Placeholder 2">
            <a:extLst>
              <a:ext uri="{FF2B5EF4-FFF2-40B4-BE49-F238E27FC236}">
                <a16:creationId xmlns:a16="http://schemas.microsoft.com/office/drawing/2014/main" id="{B40F4C4C-A123-4510-AE6B-3472021C8A9E}"/>
              </a:ext>
            </a:extLst>
          </p:cNvPr>
          <p:cNvSpPr>
            <a:spLocks noGrp="1"/>
          </p:cNvSpPr>
          <p:nvPr>
            <p:ph idx="1"/>
          </p:nvPr>
        </p:nvSpPr>
        <p:spPr>
          <a:xfrm>
            <a:off x="558209" y="1657815"/>
            <a:ext cx="10675089" cy="3977268"/>
          </a:xfrm>
        </p:spPr>
        <p:txBody>
          <a:bodyPr>
            <a:noAutofit/>
          </a:bodyPr>
          <a:lstStyle/>
          <a:p>
            <a:pPr marL="0" indent="0">
              <a:buNone/>
            </a:pPr>
            <a:endParaRPr lang="en-GB" sz="2800" dirty="0">
              <a:latin typeface="+mj-lt"/>
            </a:endParaRPr>
          </a:p>
          <a:p>
            <a:r>
              <a:rPr lang="en-GB" sz="2800" dirty="0">
                <a:latin typeface="+mj-lt"/>
              </a:rPr>
              <a:t>In your groups have a discussion about what you think our social graces are?</a:t>
            </a:r>
          </a:p>
          <a:p>
            <a:endParaRPr lang="en-GB" sz="2800" dirty="0">
              <a:latin typeface="+mj-lt"/>
            </a:endParaRPr>
          </a:p>
          <a:p>
            <a:endParaRPr lang="en-GB" sz="2800" dirty="0">
              <a:latin typeface="+mj-lt"/>
            </a:endParaRPr>
          </a:p>
          <a:p>
            <a:r>
              <a:rPr lang="en-GB" sz="2800" dirty="0">
                <a:latin typeface="+mj-lt"/>
              </a:rPr>
              <a:t>What SGs are easier to talk about than others,  which ones did you avoid talking about? Why?</a:t>
            </a:r>
          </a:p>
        </p:txBody>
      </p:sp>
    </p:spTree>
    <p:extLst>
      <p:ext uri="{BB962C8B-B14F-4D97-AF65-F5344CB8AC3E}">
        <p14:creationId xmlns:p14="http://schemas.microsoft.com/office/powerpoint/2010/main" val="407675311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a:t>Intersectionality  </a:t>
            </a:r>
          </a:p>
        </p:txBody>
      </p:sp>
      <p:sp>
        <p:nvSpPr>
          <p:cNvPr id="6" name="Text Placeholder 5"/>
          <p:cNvSpPr>
            <a:spLocks noGrp="1"/>
          </p:cNvSpPr>
          <p:nvPr>
            <p:ph type="body" idx="1"/>
          </p:nvPr>
        </p:nvSpPr>
        <p:spPr/>
        <p:txBody>
          <a:bodyPr/>
          <a:lstStyle/>
          <a:p>
            <a:endParaRPr lang="en-GB"/>
          </a:p>
        </p:txBody>
      </p:sp>
      <p:sp>
        <p:nvSpPr>
          <p:cNvPr id="4" name="Footer Placeholder 3"/>
          <p:cNvSpPr>
            <a:spLocks noGrp="1"/>
          </p:cNvSpPr>
          <p:nvPr>
            <p:ph type="ftr" sz="quarter" idx="11"/>
          </p:nvPr>
        </p:nvSpPr>
        <p:spPr/>
        <p:txBody>
          <a:bodyPr/>
          <a:lstStyle/>
          <a:p>
            <a:endParaRPr lang="en-GB">
              <a:solidFill>
                <a:prstClr val="white"/>
              </a:solidFill>
            </a:endParaRPr>
          </a:p>
        </p:txBody>
      </p:sp>
    </p:spTree>
    <p:extLst>
      <p:ext uri="{BB962C8B-B14F-4D97-AF65-F5344CB8AC3E}">
        <p14:creationId xmlns:p14="http://schemas.microsoft.com/office/powerpoint/2010/main" val="25937188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F058D055-E02F-1F43-AE16-69460463009A}"/>
              </a:ext>
            </a:extLst>
          </p:cNvPr>
          <p:cNvPicPr>
            <a:picLocks noGrp="1" noChangeAspect="1"/>
          </p:cNvPicPr>
          <p:nvPr>
            <p:ph idx="4294967295"/>
          </p:nvPr>
        </p:nvPicPr>
        <p:blipFill>
          <a:blip r:embed="rId2"/>
          <a:stretch>
            <a:fillRect/>
          </a:stretch>
        </p:blipFill>
        <p:spPr>
          <a:xfrm>
            <a:off x="2528048" y="1761496"/>
            <a:ext cx="6499622" cy="4239255"/>
          </a:xfrm>
          <a:prstGeom prst="rect">
            <a:avLst/>
          </a:prstGeom>
        </p:spPr>
      </p:pic>
    </p:spTree>
    <p:extLst>
      <p:ext uri="{BB962C8B-B14F-4D97-AF65-F5344CB8AC3E}">
        <p14:creationId xmlns:p14="http://schemas.microsoft.com/office/powerpoint/2010/main" val="352732853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A3C5D67E-6517-C143-9641-B38FE454369D}"/>
              </a:ext>
            </a:extLst>
          </p:cNvPr>
          <p:cNvPicPr>
            <a:picLocks noGrp="1" noChangeAspect="1"/>
          </p:cNvPicPr>
          <p:nvPr>
            <p:ph idx="4294967295"/>
          </p:nvPr>
        </p:nvPicPr>
        <p:blipFill>
          <a:blip r:embed="rId2"/>
          <a:stretch>
            <a:fillRect/>
          </a:stretch>
        </p:blipFill>
        <p:spPr>
          <a:xfrm>
            <a:off x="2671186" y="1767368"/>
            <a:ext cx="6552010" cy="4194779"/>
          </a:xfrm>
          <a:prstGeom prst="rect">
            <a:avLst/>
          </a:prstGeom>
        </p:spPr>
      </p:pic>
    </p:spTree>
    <p:extLst>
      <p:ext uri="{BB962C8B-B14F-4D97-AF65-F5344CB8AC3E}">
        <p14:creationId xmlns:p14="http://schemas.microsoft.com/office/powerpoint/2010/main" val="330753829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E40EF7E-4A7C-CF46-8894-7C614052E430}"/>
              </a:ext>
            </a:extLst>
          </p:cNvPr>
          <p:cNvPicPr>
            <a:picLocks noChangeAspect="1"/>
          </p:cNvPicPr>
          <p:nvPr/>
        </p:nvPicPr>
        <p:blipFill>
          <a:blip r:embed="rId2"/>
          <a:stretch>
            <a:fillRect/>
          </a:stretch>
        </p:blipFill>
        <p:spPr>
          <a:xfrm>
            <a:off x="2740326" y="1746381"/>
            <a:ext cx="6558899" cy="4254370"/>
          </a:xfrm>
          <a:prstGeom prst="rect">
            <a:avLst/>
          </a:prstGeom>
        </p:spPr>
      </p:pic>
    </p:spTree>
    <p:extLst>
      <p:ext uri="{BB962C8B-B14F-4D97-AF65-F5344CB8AC3E}">
        <p14:creationId xmlns:p14="http://schemas.microsoft.com/office/powerpoint/2010/main" val="10453307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1611CFB-1CD9-9F4A-948E-E02D7CB447C8}"/>
              </a:ext>
            </a:extLst>
          </p:cNvPr>
          <p:cNvPicPr>
            <a:picLocks noChangeAspect="1"/>
          </p:cNvPicPr>
          <p:nvPr/>
        </p:nvPicPr>
        <p:blipFill>
          <a:blip r:embed="rId2"/>
          <a:stretch>
            <a:fillRect/>
          </a:stretch>
        </p:blipFill>
        <p:spPr>
          <a:xfrm>
            <a:off x="3024997" y="1779136"/>
            <a:ext cx="6341480" cy="4221614"/>
          </a:xfrm>
          <a:prstGeom prst="rect">
            <a:avLst/>
          </a:prstGeom>
        </p:spPr>
      </p:pic>
    </p:spTree>
    <p:extLst>
      <p:ext uri="{BB962C8B-B14F-4D97-AF65-F5344CB8AC3E}">
        <p14:creationId xmlns:p14="http://schemas.microsoft.com/office/powerpoint/2010/main" val="23213540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Expectations for training</a:t>
            </a:r>
          </a:p>
        </p:txBody>
      </p:sp>
      <p:sp>
        <p:nvSpPr>
          <p:cNvPr id="3" name="Content Placeholder 2"/>
          <p:cNvSpPr>
            <a:spLocks noGrp="1"/>
          </p:cNvSpPr>
          <p:nvPr>
            <p:ph idx="1"/>
          </p:nvPr>
        </p:nvSpPr>
        <p:spPr/>
        <p:txBody>
          <a:bodyPr>
            <a:normAutofit fontScale="55000" lnSpcReduction="20000"/>
          </a:bodyPr>
          <a:lstStyle/>
          <a:p>
            <a:pPr marL="0" indent="0">
              <a:buNone/>
            </a:pPr>
            <a:r>
              <a:rPr lang="en-GB" dirty="0"/>
              <a:t>Have a chance to  think about how these fit with what you know and do already.</a:t>
            </a:r>
          </a:p>
          <a:p>
            <a:r>
              <a:rPr lang="en-GB" dirty="0"/>
              <a:t>2 days now then a further 2 days next month. </a:t>
            </a:r>
          </a:p>
          <a:p>
            <a:r>
              <a:rPr lang="en-GB" dirty="0"/>
              <a:t>All the days are interconnected and we will be building on things gradually. </a:t>
            </a:r>
          </a:p>
          <a:p>
            <a:r>
              <a:rPr lang="en-GB" dirty="0"/>
              <a:t>Our approach will be:</a:t>
            </a:r>
          </a:p>
          <a:p>
            <a:pPr marL="0" indent="0">
              <a:buNone/>
            </a:pPr>
            <a:endParaRPr lang="en-GB" dirty="0"/>
          </a:p>
          <a:p>
            <a:pPr marL="514350" indent="-514350">
              <a:buAutoNum type="arabicPeriod"/>
            </a:pPr>
            <a:r>
              <a:rPr lang="en-GB" dirty="0"/>
              <a:t>Introduce idea/topic </a:t>
            </a:r>
          </a:p>
          <a:p>
            <a:pPr marL="514350" indent="-514350">
              <a:buAutoNum type="arabicPeriod"/>
            </a:pPr>
            <a:r>
              <a:rPr lang="en-GB" dirty="0"/>
              <a:t>Model this for you in practice </a:t>
            </a:r>
          </a:p>
          <a:p>
            <a:pPr marL="514350" indent="-514350">
              <a:buAutoNum type="arabicPeriod"/>
            </a:pPr>
            <a:r>
              <a:rPr lang="en-GB" dirty="0"/>
              <a:t>Practice Session in smaller group</a:t>
            </a:r>
          </a:p>
          <a:p>
            <a:pPr marL="514350" indent="-514350">
              <a:buAutoNum type="arabicPeriod"/>
            </a:pPr>
            <a:r>
              <a:rPr lang="en-GB" dirty="0"/>
              <a:t>Feedback to wider group</a:t>
            </a:r>
          </a:p>
          <a:p>
            <a:pPr marL="0" indent="0">
              <a:buNone/>
            </a:pPr>
            <a:endParaRPr lang="en-GB" dirty="0"/>
          </a:p>
          <a:p>
            <a:r>
              <a:rPr lang="en-GB" dirty="0"/>
              <a:t>Be mindful of size of group. Lots of opportunity for small group discussion. </a:t>
            </a:r>
          </a:p>
          <a:p>
            <a:r>
              <a:rPr lang="en-GB" dirty="0"/>
              <a:t>We want to create a space that feels safe, fair and respectful.</a:t>
            </a:r>
          </a:p>
          <a:p>
            <a:r>
              <a:rPr lang="en-GB" dirty="0"/>
              <a:t>Only share what you feel comfortable sharing. There is no expectation for you to share and disclose information.</a:t>
            </a:r>
          </a:p>
          <a:p>
            <a:r>
              <a:rPr lang="en-GB" dirty="0"/>
              <a:t>Space for your questions.</a:t>
            </a:r>
          </a:p>
          <a:p>
            <a:r>
              <a:rPr lang="en-GB" dirty="0"/>
              <a:t>Feedback about how today was for you and thoughts you have for future sessions.</a:t>
            </a:r>
          </a:p>
          <a:p>
            <a:endParaRPr lang="en-GB" dirty="0"/>
          </a:p>
        </p:txBody>
      </p:sp>
    </p:spTree>
    <p:extLst>
      <p:ext uri="{BB962C8B-B14F-4D97-AF65-F5344CB8AC3E}">
        <p14:creationId xmlns:p14="http://schemas.microsoft.com/office/powerpoint/2010/main" val="176717665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1D9A17E0-0D55-ED47-93CA-3ECBD6FD67B7}"/>
              </a:ext>
            </a:extLst>
          </p:cNvPr>
          <p:cNvPicPr>
            <a:picLocks noGrp="1" noChangeAspect="1"/>
          </p:cNvPicPr>
          <p:nvPr>
            <p:ph idx="4294967295"/>
          </p:nvPr>
        </p:nvPicPr>
        <p:blipFill>
          <a:blip r:embed="rId2"/>
          <a:stretch>
            <a:fillRect/>
          </a:stretch>
        </p:blipFill>
        <p:spPr>
          <a:xfrm>
            <a:off x="2432124" y="1785891"/>
            <a:ext cx="6405563" cy="4214860"/>
          </a:xfrm>
          <a:prstGeom prst="rect">
            <a:avLst/>
          </a:prstGeom>
        </p:spPr>
      </p:pic>
    </p:spTree>
    <p:extLst>
      <p:ext uri="{BB962C8B-B14F-4D97-AF65-F5344CB8AC3E}">
        <p14:creationId xmlns:p14="http://schemas.microsoft.com/office/powerpoint/2010/main" val="128875660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A3363022-C969-41E9-8EB2-E4C94908C1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4001" y="-1"/>
            <a:ext cx="9143771" cy="685202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8D1AD6B3-BE88-4CEB-BA17-790657CC472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4228" y="0"/>
            <a:ext cx="9143772"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3A11B86-D977-49D6-8550-EE2B325F6B9B}"/>
              </a:ext>
            </a:extLst>
          </p:cNvPr>
          <p:cNvSpPr>
            <a:spLocks noGrp="1"/>
          </p:cNvSpPr>
          <p:nvPr>
            <p:ph type="title"/>
          </p:nvPr>
        </p:nvSpPr>
        <p:spPr>
          <a:xfrm>
            <a:off x="6466997" y="4267833"/>
            <a:ext cx="3604497" cy="1297115"/>
          </a:xfrm>
        </p:spPr>
        <p:txBody>
          <a:bodyPr vert="horz" lIns="91440" tIns="45720" rIns="91440" bIns="45720" rtlCol="0" anchor="t">
            <a:normAutofit/>
          </a:bodyPr>
          <a:lstStyle/>
          <a:p>
            <a:r>
              <a:rPr lang="en-US" sz="3500">
                <a:solidFill>
                  <a:schemeClr val="tx2"/>
                </a:solidFill>
              </a:rPr>
              <a:t>Video </a:t>
            </a:r>
          </a:p>
        </p:txBody>
      </p:sp>
      <p:pic>
        <p:nvPicPr>
          <p:cNvPr id="7" name="Graphic 6" descr="Video camera">
            <a:extLst>
              <a:ext uri="{FF2B5EF4-FFF2-40B4-BE49-F238E27FC236}">
                <a16:creationId xmlns:a16="http://schemas.microsoft.com/office/drawing/2014/main" id="{7F8C87AC-BD6D-0A28-128E-EB9914F0F3EB}"/>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779352" y="2333040"/>
            <a:ext cx="3106320" cy="3106320"/>
          </a:xfrm>
          <a:custGeom>
            <a:avLst/>
            <a:gdLst/>
            <a:ahLst/>
            <a:cxnLst/>
            <a:rect l="l" t="t" r="r" b="b"/>
            <a:pathLst>
              <a:path w="4141760" h="4377846">
                <a:moveTo>
                  <a:pt x="0" y="0"/>
                </a:moveTo>
                <a:lnTo>
                  <a:pt x="4141760" y="0"/>
                </a:lnTo>
                <a:lnTo>
                  <a:pt x="4141760" y="4377846"/>
                </a:lnTo>
                <a:lnTo>
                  <a:pt x="0" y="4377846"/>
                </a:lnTo>
                <a:close/>
              </a:path>
            </a:pathLst>
          </a:custGeom>
        </p:spPr>
      </p:pic>
      <p:grpSp>
        <p:nvGrpSpPr>
          <p:cNvPr id="14" name="Group 13">
            <a:extLst>
              <a:ext uri="{FF2B5EF4-FFF2-40B4-BE49-F238E27FC236}">
                <a16:creationId xmlns:a16="http://schemas.microsoft.com/office/drawing/2014/main" id="{89D1390B-7E13-4B4F-9CB2-391063412E5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520812" y="-5977"/>
            <a:ext cx="4679005" cy="6863979"/>
            <a:chOff x="305" y="-5977"/>
            <a:chExt cx="6238675" cy="6863979"/>
          </a:xfrm>
        </p:grpSpPr>
        <p:sp>
          <p:nvSpPr>
            <p:cNvPr id="15" name="Freeform: Shape 14">
              <a:extLst>
                <a:ext uri="{FF2B5EF4-FFF2-40B4-BE49-F238E27FC236}">
                  <a16:creationId xmlns:a16="http://schemas.microsoft.com/office/drawing/2014/main" id="{9E720206-AA49-4786-A932-A2650DE0918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305" y="34854"/>
              <a:ext cx="6028697" cy="6817170"/>
            </a:xfrm>
            <a:custGeom>
              <a:avLst/>
              <a:gdLst>
                <a:gd name="connsiteX0" fmla="*/ 6028697 w 6028697"/>
                <a:gd name="connsiteY0" fmla="*/ 6155323 h 6817170"/>
                <a:gd name="connsiteX1" fmla="*/ 6028697 w 6028697"/>
                <a:gd name="connsiteY1" fmla="*/ 6817170 h 6817170"/>
                <a:gd name="connsiteX2" fmla="*/ 5157862 w 6028697"/>
                <a:gd name="connsiteY2" fmla="*/ 6817170 h 6817170"/>
                <a:gd name="connsiteX3" fmla="*/ 5347156 w 6028697"/>
                <a:gd name="connsiteY3" fmla="*/ 6687553 h 6817170"/>
                <a:gd name="connsiteX4" fmla="*/ 5487470 w 6028697"/>
                <a:gd name="connsiteY4" fmla="*/ 6581714 h 6817170"/>
                <a:gd name="connsiteX5" fmla="*/ 5627642 w 6028697"/>
                <a:gd name="connsiteY5" fmla="*/ 6472328 h 6817170"/>
                <a:gd name="connsiteX6" fmla="*/ 5911392 w 6028697"/>
                <a:gd name="connsiteY6" fmla="*/ 6245328 h 6817170"/>
                <a:gd name="connsiteX7" fmla="*/ 4481066 w 6028697"/>
                <a:gd name="connsiteY7" fmla="*/ 478 h 6817170"/>
                <a:gd name="connsiteX8" fmla="*/ 4672258 w 6028697"/>
                <a:gd name="connsiteY8" fmla="*/ 7519 h 6817170"/>
                <a:gd name="connsiteX9" fmla="*/ 5429869 w 6028697"/>
                <a:gd name="connsiteY9" fmla="*/ 125134 h 6817170"/>
                <a:gd name="connsiteX10" fmla="*/ 5976319 w 6028697"/>
                <a:gd name="connsiteY10" fmla="*/ 314893 h 6817170"/>
                <a:gd name="connsiteX11" fmla="*/ 6028697 w 6028697"/>
                <a:gd name="connsiteY11" fmla="*/ 339901 h 6817170"/>
                <a:gd name="connsiteX12" fmla="*/ 6028697 w 6028697"/>
                <a:gd name="connsiteY12" fmla="*/ 732458 h 6817170"/>
                <a:gd name="connsiteX13" fmla="*/ 5990985 w 6028697"/>
                <a:gd name="connsiteY13" fmla="*/ 712211 h 6817170"/>
                <a:gd name="connsiteX14" fmla="*/ 5341339 w 6028697"/>
                <a:gd name="connsiteY14" fmla="*/ 475281 h 6817170"/>
                <a:gd name="connsiteX15" fmla="*/ 4651969 w 6028697"/>
                <a:gd name="connsiteY15" fmla="*/ 377104 h 6817170"/>
                <a:gd name="connsiteX16" fmla="*/ 3953093 w 6028697"/>
                <a:gd name="connsiteY16" fmla="*/ 402498 h 6817170"/>
                <a:gd name="connsiteX17" fmla="*/ 3267413 w 6028697"/>
                <a:gd name="connsiteY17" fmla="*/ 546643 h 6817170"/>
                <a:gd name="connsiteX18" fmla="*/ 1439498 w 6028697"/>
                <a:gd name="connsiteY18" fmla="*/ 1568141 h 6817170"/>
                <a:gd name="connsiteX19" fmla="*/ 960671 w 6028697"/>
                <a:gd name="connsiteY19" fmla="*/ 2082013 h 6817170"/>
                <a:gd name="connsiteX20" fmla="*/ 581866 w 6028697"/>
                <a:gd name="connsiteY20" fmla="*/ 2672638 h 6817170"/>
                <a:gd name="connsiteX21" fmla="*/ 324789 w 6028697"/>
                <a:gd name="connsiteY21" fmla="*/ 3325262 h 6817170"/>
                <a:gd name="connsiteX22" fmla="*/ 231151 w 6028697"/>
                <a:gd name="connsiteY22" fmla="*/ 4022292 h 6817170"/>
                <a:gd name="connsiteX23" fmla="*/ 270592 w 6028697"/>
                <a:gd name="connsiteY23" fmla="*/ 4362792 h 6817170"/>
                <a:gd name="connsiteX24" fmla="*/ 387213 w 6028697"/>
                <a:gd name="connsiteY24" fmla="*/ 4681585 h 6817170"/>
                <a:gd name="connsiteX25" fmla="*/ 468507 w 6028697"/>
                <a:gd name="connsiteY25" fmla="*/ 4831546 h 6817170"/>
                <a:gd name="connsiteX26" fmla="*/ 561862 w 6028697"/>
                <a:gd name="connsiteY26" fmla="*/ 4976826 h 6817170"/>
                <a:gd name="connsiteX27" fmla="*/ 777511 w 6028697"/>
                <a:gd name="connsiteY27" fmla="*/ 5257597 h 6817170"/>
                <a:gd name="connsiteX28" fmla="*/ 1010895 w 6028697"/>
                <a:gd name="connsiteY28" fmla="*/ 5540494 h 6817170"/>
                <a:gd name="connsiteX29" fmla="*/ 1126948 w 6028697"/>
                <a:gd name="connsiteY29" fmla="*/ 5688186 h 6817170"/>
                <a:gd name="connsiteX30" fmla="*/ 1182706 w 6028697"/>
                <a:gd name="connsiteY30" fmla="*/ 5760543 h 6817170"/>
                <a:gd name="connsiteX31" fmla="*/ 1237327 w 6028697"/>
                <a:gd name="connsiteY31" fmla="*/ 5830060 h 6817170"/>
                <a:gd name="connsiteX32" fmla="*/ 1706649 w 6028697"/>
                <a:gd name="connsiteY32" fmla="*/ 6342797 h 6817170"/>
                <a:gd name="connsiteX33" fmla="*/ 1956207 w 6028697"/>
                <a:gd name="connsiteY33" fmla="*/ 6573484 h 6817170"/>
                <a:gd name="connsiteX34" fmla="*/ 2217681 w 6028697"/>
                <a:gd name="connsiteY34" fmla="*/ 6786297 h 6817170"/>
                <a:gd name="connsiteX35" fmla="*/ 2260820 w 6028697"/>
                <a:gd name="connsiteY35" fmla="*/ 6817170 h 6817170"/>
                <a:gd name="connsiteX36" fmla="*/ 1429497 w 6028697"/>
                <a:gd name="connsiteY36" fmla="*/ 6817170 h 6817170"/>
                <a:gd name="connsiteX37" fmla="*/ 1327275 w 6028697"/>
                <a:gd name="connsiteY37" fmla="*/ 6713800 h 6817170"/>
                <a:gd name="connsiteX38" fmla="*/ 1080556 w 6028697"/>
                <a:gd name="connsiteY38" fmla="*/ 6414443 h 6817170"/>
                <a:gd name="connsiteX39" fmla="*/ 865189 w 6028697"/>
                <a:gd name="connsiteY39" fmla="*/ 6097496 h 6817170"/>
                <a:gd name="connsiteX40" fmla="*/ 814823 w 6028697"/>
                <a:gd name="connsiteY40" fmla="*/ 6016911 h 6817170"/>
                <a:gd name="connsiteX41" fmla="*/ 766729 w 6028697"/>
                <a:gd name="connsiteY41" fmla="*/ 5938453 h 6817170"/>
                <a:gd name="connsiteX42" fmla="*/ 671672 w 6028697"/>
                <a:gd name="connsiteY42" fmla="*/ 5786648 h 6817170"/>
                <a:gd name="connsiteX43" fmla="*/ 474608 w 6028697"/>
                <a:gd name="connsiteY43" fmla="*/ 5474664 h 6817170"/>
                <a:gd name="connsiteX44" fmla="*/ 282652 w 6028697"/>
                <a:gd name="connsiteY44" fmla="*/ 5146508 h 6817170"/>
                <a:gd name="connsiteX45" fmla="*/ 196108 w 6028697"/>
                <a:gd name="connsiteY45" fmla="*/ 4972712 h 6817170"/>
                <a:gd name="connsiteX46" fmla="*/ 122474 w 6028697"/>
                <a:gd name="connsiteY46" fmla="*/ 4791821 h 6817170"/>
                <a:gd name="connsiteX47" fmla="*/ 65724 w 6028697"/>
                <a:gd name="connsiteY47" fmla="*/ 4603129 h 6817170"/>
                <a:gd name="connsiteX48" fmla="*/ 44727 w 6028697"/>
                <a:gd name="connsiteY48" fmla="*/ 4506937 h 6817170"/>
                <a:gd name="connsiteX49" fmla="*/ 35505 w 6028697"/>
                <a:gd name="connsiteY49" fmla="*/ 4458699 h 6817170"/>
                <a:gd name="connsiteX50" fmla="*/ 27845 w 6028697"/>
                <a:gd name="connsiteY50" fmla="*/ 4410320 h 6817170"/>
                <a:gd name="connsiteX51" fmla="*/ 37 w 6028697"/>
                <a:gd name="connsiteY51" fmla="*/ 4022292 h 6817170"/>
                <a:gd name="connsiteX52" fmla="*/ 78777 w 6028697"/>
                <a:gd name="connsiteY52" fmla="*/ 3267236 h 6817170"/>
                <a:gd name="connsiteX53" fmla="*/ 315424 w 6028697"/>
                <a:gd name="connsiteY53" fmla="*/ 2543673 h 6817170"/>
                <a:gd name="connsiteX54" fmla="*/ 1202710 w 6028697"/>
                <a:gd name="connsiteY54" fmla="*/ 1314895 h 6817170"/>
                <a:gd name="connsiteX55" fmla="*/ 1791065 w 6028697"/>
                <a:gd name="connsiteY55" fmla="*/ 833514 h 6817170"/>
                <a:gd name="connsiteX56" fmla="*/ 3908404 w 6028697"/>
                <a:gd name="connsiteY56" fmla="*/ 29794 h 6817170"/>
                <a:gd name="connsiteX57" fmla="*/ 4481066 w 6028697"/>
                <a:gd name="connsiteY57" fmla="*/ 478 h 6817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6028697" h="6817170">
                  <a:moveTo>
                    <a:pt x="6028697" y="6155323"/>
                  </a:moveTo>
                  <a:lnTo>
                    <a:pt x="6028697" y="6817170"/>
                  </a:lnTo>
                  <a:lnTo>
                    <a:pt x="5157862" y="6817170"/>
                  </a:lnTo>
                  <a:lnTo>
                    <a:pt x="5347156" y="6687553"/>
                  </a:lnTo>
                  <a:cubicBezTo>
                    <a:pt x="5394117" y="6653219"/>
                    <a:pt x="5440793" y="6617608"/>
                    <a:pt x="5487470" y="6581714"/>
                  </a:cubicBezTo>
                  <a:cubicBezTo>
                    <a:pt x="5534147" y="6545820"/>
                    <a:pt x="5580966" y="6509358"/>
                    <a:pt x="5627642" y="6472328"/>
                  </a:cubicBezTo>
                  <a:lnTo>
                    <a:pt x="5911392" y="6245328"/>
                  </a:lnTo>
                  <a:close/>
                  <a:moveTo>
                    <a:pt x="4481066" y="478"/>
                  </a:moveTo>
                  <a:cubicBezTo>
                    <a:pt x="4544817" y="1422"/>
                    <a:pt x="4608563" y="3769"/>
                    <a:pt x="4672258" y="7519"/>
                  </a:cubicBezTo>
                  <a:cubicBezTo>
                    <a:pt x="4927973" y="22364"/>
                    <a:pt x="5181687" y="61751"/>
                    <a:pt x="5429869" y="125134"/>
                  </a:cubicBezTo>
                  <a:cubicBezTo>
                    <a:pt x="5617090" y="173104"/>
                    <a:pt x="5799867" y="236595"/>
                    <a:pt x="5976319" y="314893"/>
                  </a:cubicBezTo>
                  <a:lnTo>
                    <a:pt x="6028697" y="339901"/>
                  </a:lnTo>
                  <a:lnTo>
                    <a:pt x="6028697" y="732458"/>
                  </a:lnTo>
                  <a:lnTo>
                    <a:pt x="5990985" y="712211"/>
                  </a:lnTo>
                  <a:cubicBezTo>
                    <a:pt x="5783917" y="609342"/>
                    <a:pt x="5566013" y="529876"/>
                    <a:pt x="5341339" y="475281"/>
                  </a:cubicBezTo>
                  <a:cubicBezTo>
                    <a:pt x="5115233" y="420503"/>
                    <a:pt x="4884375" y="387624"/>
                    <a:pt x="4651969" y="377104"/>
                  </a:cubicBezTo>
                  <a:cubicBezTo>
                    <a:pt x="4418713" y="365171"/>
                    <a:pt x="4184861" y="373670"/>
                    <a:pt x="3953093" y="402498"/>
                  </a:cubicBezTo>
                  <a:cubicBezTo>
                    <a:pt x="3721001" y="431832"/>
                    <a:pt x="3491675" y="480040"/>
                    <a:pt x="3267413" y="546643"/>
                  </a:cubicBezTo>
                  <a:cubicBezTo>
                    <a:pt x="2591323" y="750761"/>
                    <a:pt x="1967642" y="1099289"/>
                    <a:pt x="1439498" y="1568141"/>
                  </a:cubicBezTo>
                  <a:cubicBezTo>
                    <a:pt x="1265589" y="1725523"/>
                    <a:pt x="1105393" y="1897434"/>
                    <a:pt x="960671" y="2082013"/>
                  </a:cubicBezTo>
                  <a:cubicBezTo>
                    <a:pt x="815775" y="2266294"/>
                    <a:pt x="688923" y="2464081"/>
                    <a:pt x="581866" y="2672638"/>
                  </a:cubicBezTo>
                  <a:cubicBezTo>
                    <a:pt x="473765" y="2880669"/>
                    <a:pt x="387610" y="3099397"/>
                    <a:pt x="324789" y="3325262"/>
                  </a:cubicBezTo>
                  <a:cubicBezTo>
                    <a:pt x="262714" y="3552403"/>
                    <a:pt x="231223" y="3786822"/>
                    <a:pt x="231151" y="4022292"/>
                  </a:cubicBezTo>
                  <a:cubicBezTo>
                    <a:pt x="231413" y="4136912"/>
                    <a:pt x="244645" y="4251136"/>
                    <a:pt x="270592" y="4362792"/>
                  </a:cubicBezTo>
                  <a:cubicBezTo>
                    <a:pt x="297885" y="4472943"/>
                    <a:pt x="336983" y="4579833"/>
                    <a:pt x="387213" y="4681585"/>
                  </a:cubicBezTo>
                  <a:cubicBezTo>
                    <a:pt x="412042" y="4732517"/>
                    <a:pt x="439423" y="4782457"/>
                    <a:pt x="468507" y="4831546"/>
                  </a:cubicBezTo>
                  <a:cubicBezTo>
                    <a:pt x="497591" y="4880636"/>
                    <a:pt x="529230" y="4929015"/>
                    <a:pt x="561862" y="4976826"/>
                  </a:cubicBezTo>
                  <a:cubicBezTo>
                    <a:pt x="627975" y="5072166"/>
                    <a:pt x="701466" y="5164668"/>
                    <a:pt x="777511" y="5257597"/>
                  </a:cubicBezTo>
                  <a:cubicBezTo>
                    <a:pt x="853556" y="5350524"/>
                    <a:pt x="933574" y="5443594"/>
                    <a:pt x="1010895" y="5540494"/>
                  </a:cubicBezTo>
                  <a:cubicBezTo>
                    <a:pt x="1049957" y="5588732"/>
                    <a:pt x="1088642" y="5637963"/>
                    <a:pt x="1126948" y="5688186"/>
                  </a:cubicBezTo>
                  <a:lnTo>
                    <a:pt x="1182706" y="5760543"/>
                  </a:lnTo>
                  <a:cubicBezTo>
                    <a:pt x="1201007" y="5783669"/>
                    <a:pt x="1218458" y="5807503"/>
                    <a:pt x="1237327" y="5830060"/>
                  </a:cubicBezTo>
                  <a:cubicBezTo>
                    <a:pt x="1383714" y="6009916"/>
                    <a:pt x="1540413" y="6181116"/>
                    <a:pt x="1706649" y="6342797"/>
                  </a:cubicBezTo>
                  <a:cubicBezTo>
                    <a:pt x="1788084" y="6422531"/>
                    <a:pt x="1871265" y="6499427"/>
                    <a:pt x="1956207" y="6573484"/>
                  </a:cubicBezTo>
                  <a:cubicBezTo>
                    <a:pt x="2041332" y="6647402"/>
                    <a:pt x="2127733" y="6718907"/>
                    <a:pt x="2217681" y="6786297"/>
                  </a:cubicBezTo>
                  <a:lnTo>
                    <a:pt x="2260820" y="6817170"/>
                  </a:lnTo>
                  <a:lnTo>
                    <a:pt x="1429497" y="6817170"/>
                  </a:lnTo>
                  <a:lnTo>
                    <a:pt x="1327275" y="6713800"/>
                  </a:lnTo>
                  <a:cubicBezTo>
                    <a:pt x="1239186" y="6618984"/>
                    <a:pt x="1156797" y="6519019"/>
                    <a:pt x="1080556" y="6414443"/>
                  </a:cubicBezTo>
                  <a:cubicBezTo>
                    <a:pt x="1004653" y="6310734"/>
                    <a:pt x="932439" y="6205177"/>
                    <a:pt x="865189" y="6097496"/>
                  </a:cubicBezTo>
                  <a:cubicBezTo>
                    <a:pt x="847881" y="6070823"/>
                    <a:pt x="831565" y="6043725"/>
                    <a:pt x="814823" y="6016911"/>
                  </a:cubicBezTo>
                  <a:lnTo>
                    <a:pt x="766729" y="5938453"/>
                  </a:lnTo>
                  <a:cubicBezTo>
                    <a:pt x="735941" y="5887947"/>
                    <a:pt x="703878" y="5837581"/>
                    <a:pt x="671672" y="5786648"/>
                  </a:cubicBezTo>
                  <a:lnTo>
                    <a:pt x="474608" y="5474664"/>
                  </a:lnTo>
                  <a:cubicBezTo>
                    <a:pt x="408778" y="5368968"/>
                    <a:pt x="343516" y="5260008"/>
                    <a:pt x="282652" y="5146508"/>
                  </a:cubicBezTo>
                  <a:cubicBezTo>
                    <a:pt x="252290" y="5089759"/>
                    <a:pt x="223065" y="5032015"/>
                    <a:pt x="196108" y="4972712"/>
                  </a:cubicBezTo>
                  <a:cubicBezTo>
                    <a:pt x="169152" y="4913408"/>
                    <a:pt x="144607" y="4853111"/>
                    <a:pt x="122474" y="4791821"/>
                  </a:cubicBezTo>
                  <a:cubicBezTo>
                    <a:pt x="100342" y="4730532"/>
                    <a:pt x="81757" y="4666830"/>
                    <a:pt x="65724" y="4603129"/>
                  </a:cubicBezTo>
                  <a:cubicBezTo>
                    <a:pt x="58205" y="4571064"/>
                    <a:pt x="50828" y="4539143"/>
                    <a:pt x="44727" y="4506937"/>
                  </a:cubicBezTo>
                  <a:lnTo>
                    <a:pt x="35505" y="4458699"/>
                  </a:lnTo>
                  <a:lnTo>
                    <a:pt x="27845" y="4410320"/>
                  </a:lnTo>
                  <a:cubicBezTo>
                    <a:pt x="8635" y="4281881"/>
                    <a:pt x="-661" y="4152150"/>
                    <a:pt x="37" y="4022292"/>
                  </a:cubicBezTo>
                  <a:cubicBezTo>
                    <a:pt x="712" y="3768592"/>
                    <a:pt x="27094" y="3515615"/>
                    <a:pt x="78777" y="3267236"/>
                  </a:cubicBezTo>
                  <a:cubicBezTo>
                    <a:pt x="130048" y="3017876"/>
                    <a:pt x="209439" y="2775142"/>
                    <a:pt x="315424" y="2543673"/>
                  </a:cubicBezTo>
                  <a:cubicBezTo>
                    <a:pt x="528236" y="2081161"/>
                    <a:pt x="838234" y="1667312"/>
                    <a:pt x="1202710" y="1314895"/>
                  </a:cubicBezTo>
                  <a:cubicBezTo>
                    <a:pt x="1385514" y="1138814"/>
                    <a:pt x="1582282" y="977831"/>
                    <a:pt x="1791065" y="833514"/>
                  </a:cubicBezTo>
                  <a:cubicBezTo>
                    <a:pt x="2420037" y="395614"/>
                    <a:pt x="3147288" y="119557"/>
                    <a:pt x="3908404" y="29794"/>
                  </a:cubicBezTo>
                  <a:cubicBezTo>
                    <a:pt x="4098509" y="7429"/>
                    <a:pt x="4289811" y="-2355"/>
                    <a:pt x="4481066" y="478"/>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Freeform: Shape 15">
              <a:extLst>
                <a:ext uri="{FF2B5EF4-FFF2-40B4-BE49-F238E27FC236}">
                  <a16:creationId xmlns:a16="http://schemas.microsoft.com/office/drawing/2014/main" id="{C72F6EE6-EDE9-45A5-8F6D-02B9B7CB2C2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305" y="1"/>
              <a:ext cx="6165116" cy="6858001"/>
            </a:xfrm>
            <a:custGeom>
              <a:avLst/>
              <a:gdLst>
                <a:gd name="connsiteX0" fmla="*/ 6264586 w 6264586"/>
                <a:gd name="connsiteY0" fmla="*/ 6646464 h 6858001"/>
                <a:gd name="connsiteX1" fmla="*/ 6264586 w 6264586"/>
                <a:gd name="connsiteY1" fmla="*/ 6858001 h 6858001"/>
                <a:gd name="connsiteX2" fmla="*/ 5997170 w 6264586"/>
                <a:gd name="connsiteY2" fmla="*/ 6858001 h 6858001"/>
                <a:gd name="connsiteX3" fmla="*/ 6121512 w 6264586"/>
                <a:gd name="connsiteY3" fmla="*/ 6761029 h 6858001"/>
                <a:gd name="connsiteX4" fmla="*/ 2693206 w 6264586"/>
                <a:gd name="connsiteY4" fmla="*/ 0 h 6858001"/>
                <a:gd name="connsiteX5" fmla="*/ 5872285 w 6264586"/>
                <a:gd name="connsiteY5" fmla="*/ 0 h 6858001"/>
                <a:gd name="connsiteX6" fmla="*/ 6024875 w 6264586"/>
                <a:gd name="connsiteY6" fmla="*/ 68385 h 6858001"/>
                <a:gd name="connsiteX7" fmla="*/ 6206432 w 6264586"/>
                <a:gd name="connsiteY7" fmla="*/ 162336 h 6858001"/>
                <a:gd name="connsiteX8" fmla="*/ 6264586 w 6264586"/>
                <a:gd name="connsiteY8" fmla="*/ 196704 h 6858001"/>
                <a:gd name="connsiteX9" fmla="*/ 6264586 w 6264586"/>
                <a:gd name="connsiteY9" fmla="*/ 537242 h 6858001"/>
                <a:gd name="connsiteX10" fmla="*/ 6230189 w 6264586"/>
                <a:gd name="connsiteY10" fmla="*/ 517260 h 6858001"/>
                <a:gd name="connsiteX11" fmla="*/ 5540536 w 6264586"/>
                <a:gd name="connsiteY11" fmla="*/ 249543 h 6858001"/>
                <a:gd name="connsiteX12" fmla="*/ 5178896 w 6264586"/>
                <a:gd name="connsiteY12" fmla="*/ 178606 h 6858001"/>
                <a:gd name="connsiteX13" fmla="*/ 4814279 w 6264586"/>
                <a:gd name="connsiteY13" fmla="*/ 146683 h 6858001"/>
                <a:gd name="connsiteX14" fmla="*/ 4655095 w 6264586"/>
                <a:gd name="connsiteY14" fmla="*/ 143421 h 6858001"/>
                <a:gd name="connsiteX15" fmla="*/ 4081069 w 6264586"/>
                <a:gd name="connsiteY15" fmla="*/ 185983 h 6858001"/>
                <a:gd name="connsiteX16" fmla="*/ 3720566 w 6264586"/>
                <a:gd name="connsiteY16" fmla="*/ 256921 h 6858001"/>
                <a:gd name="connsiteX17" fmla="*/ 3365879 w 6264586"/>
                <a:gd name="connsiteY17" fmla="*/ 357651 h 6858001"/>
                <a:gd name="connsiteX18" fmla="*/ 3020555 w 6264586"/>
                <a:gd name="connsiteY18" fmla="*/ 486190 h 6858001"/>
                <a:gd name="connsiteX19" fmla="*/ 2685163 w 6264586"/>
                <a:gd name="connsiteY19" fmla="*/ 641542 h 6858001"/>
                <a:gd name="connsiteX20" fmla="*/ 2047720 w 6264586"/>
                <a:gd name="connsiteY20" fmla="*/ 1025030 h 6858001"/>
                <a:gd name="connsiteX21" fmla="*/ 1897333 w 6264586"/>
                <a:gd name="connsiteY21" fmla="*/ 1134983 h 6858001"/>
                <a:gd name="connsiteX22" fmla="*/ 1835758 w 6264586"/>
                <a:gd name="connsiteY22" fmla="*/ 1182227 h 6858001"/>
                <a:gd name="connsiteX23" fmla="*/ 1823273 w 6264586"/>
                <a:gd name="connsiteY23" fmla="*/ 1192016 h 6858001"/>
                <a:gd name="connsiteX24" fmla="*/ 1750918 w 6264586"/>
                <a:gd name="connsiteY24" fmla="*/ 1249760 h 6858001"/>
                <a:gd name="connsiteX25" fmla="*/ 1469297 w 6264586"/>
                <a:gd name="connsiteY25" fmla="*/ 1496906 h 6858001"/>
                <a:gd name="connsiteX26" fmla="*/ 967769 w 6264586"/>
                <a:gd name="connsiteY26" fmla="*/ 2056602 h 6858001"/>
                <a:gd name="connsiteX27" fmla="*/ 754105 w 6264586"/>
                <a:gd name="connsiteY27" fmla="*/ 2368727 h 6858001"/>
                <a:gd name="connsiteX28" fmla="*/ 572364 w 6264586"/>
                <a:gd name="connsiteY28" fmla="*/ 2701140 h 6858001"/>
                <a:gd name="connsiteX29" fmla="*/ 532497 w 6264586"/>
                <a:gd name="connsiteY29" fmla="*/ 2786265 h 6858001"/>
                <a:gd name="connsiteX30" fmla="*/ 512918 w 6264586"/>
                <a:gd name="connsiteY30" fmla="*/ 2828827 h 6858001"/>
                <a:gd name="connsiteX31" fmla="*/ 494475 w 6264586"/>
                <a:gd name="connsiteY31" fmla="*/ 2872240 h 6858001"/>
                <a:gd name="connsiteX32" fmla="*/ 491637 w 6264586"/>
                <a:gd name="connsiteY32" fmla="*/ 2878908 h 6858001"/>
                <a:gd name="connsiteX33" fmla="*/ 459290 w 6264586"/>
                <a:gd name="connsiteY33" fmla="*/ 2959635 h 6858001"/>
                <a:gd name="connsiteX34" fmla="*/ 446805 w 6264586"/>
                <a:gd name="connsiteY34" fmla="*/ 2992408 h 6858001"/>
                <a:gd name="connsiteX35" fmla="*/ 426090 w 6264586"/>
                <a:gd name="connsiteY35" fmla="*/ 3049158 h 6858001"/>
                <a:gd name="connsiteX36" fmla="*/ 426090 w 6264586"/>
                <a:gd name="connsiteY36" fmla="*/ 3049867 h 6858001"/>
                <a:gd name="connsiteX37" fmla="*/ 318124 w 6264586"/>
                <a:gd name="connsiteY37" fmla="*/ 3414202 h 6858001"/>
                <a:gd name="connsiteX38" fmla="*/ 230729 w 6264586"/>
                <a:gd name="connsiteY38" fmla="*/ 4169260 h 6858001"/>
                <a:gd name="connsiteX39" fmla="*/ 268893 w 6264586"/>
                <a:gd name="connsiteY39" fmla="*/ 4544236 h 6858001"/>
                <a:gd name="connsiteX40" fmla="*/ 379840 w 6264586"/>
                <a:gd name="connsiteY40" fmla="*/ 4900056 h 6858001"/>
                <a:gd name="connsiteX41" fmla="*/ 406512 w 6264586"/>
                <a:gd name="connsiteY41" fmla="*/ 4960211 h 6858001"/>
                <a:gd name="connsiteX42" fmla="*/ 417862 w 6264586"/>
                <a:gd name="connsiteY42" fmla="*/ 4984613 h 6858001"/>
                <a:gd name="connsiteX43" fmla="*/ 428077 w 6264586"/>
                <a:gd name="connsiteY43" fmla="*/ 5005043 h 6858001"/>
                <a:gd name="connsiteX44" fmla="*/ 460140 w 6264586"/>
                <a:gd name="connsiteY44" fmla="*/ 5067327 h 6858001"/>
                <a:gd name="connsiteX45" fmla="*/ 555197 w 6264586"/>
                <a:gd name="connsiteY45" fmla="*/ 5229773 h 6858001"/>
                <a:gd name="connsiteX46" fmla="*/ 660611 w 6264586"/>
                <a:gd name="connsiteY46" fmla="*/ 5387396 h 6858001"/>
                <a:gd name="connsiteX47" fmla="*/ 774110 w 6264586"/>
                <a:gd name="connsiteY47" fmla="*/ 5542182 h 6858001"/>
                <a:gd name="connsiteX48" fmla="*/ 917829 w 6264586"/>
                <a:gd name="connsiteY48" fmla="*/ 5727896 h 6858001"/>
                <a:gd name="connsiteX49" fmla="*/ 1012885 w 6264586"/>
                <a:gd name="connsiteY49" fmla="*/ 5849767 h 6858001"/>
                <a:gd name="connsiteX50" fmla="*/ 1133053 w 6264586"/>
                <a:gd name="connsiteY50" fmla="*/ 6006822 h 6858001"/>
                <a:gd name="connsiteX51" fmla="*/ 1194343 w 6264586"/>
                <a:gd name="connsiteY51" fmla="*/ 6090245 h 6858001"/>
                <a:gd name="connsiteX52" fmla="*/ 1249390 w 6264586"/>
                <a:gd name="connsiteY52" fmla="*/ 6165155 h 6858001"/>
                <a:gd name="connsiteX53" fmla="*/ 1345724 w 6264586"/>
                <a:gd name="connsiteY53" fmla="*/ 6292132 h 6858001"/>
                <a:gd name="connsiteX54" fmla="*/ 1364310 w 6264586"/>
                <a:gd name="connsiteY54" fmla="*/ 6316251 h 6858001"/>
                <a:gd name="connsiteX55" fmla="*/ 1373673 w 6264586"/>
                <a:gd name="connsiteY55" fmla="*/ 6327885 h 6858001"/>
                <a:gd name="connsiteX56" fmla="*/ 1484619 w 6264586"/>
                <a:gd name="connsiteY56" fmla="*/ 6462240 h 6858001"/>
                <a:gd name="connsiteX57" fmla="*/ 1739000 w 6264586"/>
                <a:gd name="connsiteY57" fmla="*/ 6737335 h 6858001"/>
                <a:gd name="connsiteX58" fmla="*/ 1866801 w 6264586"/>
                <a:gd name="connsiteY58" fmla="*/ 6858001 h 6858001"/>
                <a:gd name="connsiteX59" fmla="*/ 1144149 w 6264586"/>
                <a:gd name="connsiteY59" fmla="*/ 6858001 h 6858001"/>
                <a:gd name="connsiteX60" fmla="*/ 1058349 w 6264586"/>
                <a:gd name="connsiteY60" fmla="*/ 6766452 h 6858001"/>
                <a:gd name="connsiteX61" fmla="*/ 580309 w 6264586"/>
                <a:gd name="connsiteY61" fmla="*/ 6105000 h 6858001"/>
                <a:gd name="connsiteX62" fmla="*/ 1 w 6264586"/>
                <a:gd name="connsiteY62" fmla="*/ 3960094 h 6858001"/>
                <a:gd name="connsiteX63" fmla="*/ 2599292 w 6264586"/>
                <a:gd name="connsiteY63" fmla="*/ 37050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6264586" h="6858001">
                  <a:moveTo>
                    <a:pt x="6264586" y="6646464"/>
                  </a:moveTo>
                  <a:lnTo>
                    <a:pt x="6264586" y="6858001"/>
                  </a:lnTo>
                  <a:lnTo>
                    <a:pt x="5997170" y="6858001"/>
                  </a:lnTo>
                  <a:lnTo>
                    <a:pt x="6121512" y="6761029"/>
                  </a:lnTo>
                  <a:close/>
                  <a:moveTo>
                    <a:pt x="2693206" y="0"/>
                  </a:moveTo>
                  <a:lnTo>
                    <a:pt x="5872285" y="0"/>
                  </a:lnTo>
                  <a:lnTo>
                    <a:pt x="6024875" y="68385"/>
                  </a:lnTo>
                  <a:cubicBezTo>
                    <a:pt x="6086250" y="97989"/>
                    <a:pt x="6146793" y="129318"/>
                    <a:pt x="6206432" y="162336"/>
                  </a:cubicBezTo>
                  <a:lnTo>
                    <a:pt x="6264586" y="196704"/>
                  </a:lnTo>
                  <a:lnTo>
                    <a:pt x="6264586" y="537242"/>
                  </a:lnTo>
                  <a:lnTo>
                    <a:pt x="6230189" y="517260"/>
                  </a:lnTo>
                  <a:cubicBezTo>
                    <a:pt x="6012226" y="399931"/>
                    <a:pt x="5780573" y="310008"/>
                    <a:pt x="5540536" y="249543"/>
                  </a:cubicBezTo>
                  <a:cubicBezTo>
                    <a:pt x="5421375" y="219324"/>
                    <a:pt x="5300641" y="195644"/>
                    <a:pt x="5178896" y="178606"/>
                  </a:cubicBezTo>
                  <a:cubicBezTo>
                    <a:pt x="5057977" y="161840"/>
                    <a:pt x="4936276" y="151186"/>
                    <a:pt x="4814279" y="146683"/>
                  </a:cubicBezTo>
                  <a:cubicBezTo>
                    <a:pt x="4761501" y="144556"/>
                    <a:pt x="4708015" y="143421"/>
                    <a:pt x="4655095" y="143421"/>
                  </a:cubicBezTo>
                  <a:cubicBezTo>
                    <a:pt x="4462968" y="143573"/>
                    <a:pt x="4271111" y="157799"/>
                    <a:pt x="4081069" y="185983"/>
                  </a:cubicBezTo>
                  <a:cubicBezTo>
                    <a:pt x="3956361" y="205703"/>
                    <a:pt x="3835058" y="229396"/>
                    <a:pt x="3720566" y="256921"/>
                  </a:cubicBezTo>
                  <a:cubicBezTo>
                    <a:pt x="3596708" y="286714"/>
                    <a:pt x="3477677" y="320905"/>
                    <a:pt x="3365879" y="357651"/>
                  </a:cubicBezTo>
                  <a:cubicBezTo>
                    <a:pt x="3249257" y="395958"/>
                    <a:pt x="3133487" y="438945"/>
                    <a:pt x="3020555" y="486190"/>
                  </a:cubicBezTo>
                  <a:cubicBezTo>
                    <a:pt x="2907623" y="533434"/>
                    <a:pt x="2794832" y="585786"/>
                    <a:pt x="2685163" y="641542"/>
                  </a:cubicBezTo>
                  <a:cubicBezTo>
                    <a:pt x="2463995" y="754348"/>
                    <a:pt x="2250998" y="882488"/>
                    <a:pt x="2047720" y="1025030"/>
                  </a:cubicBezTo>
                  <a:cubicBezTo>
                    <a:pt x="2006151" y="1054399"/>
                    <a:pt x="1951528" y="1093415"/>
                    <a:pt x="1897333" y="1134983"/>
                  </a:cubicBezTo>
                  <a:cubicBezTo>
                    <a:pt x="1876761" y="1150164"/>
                    <a:pt x="1855905" y="1166479"/>
                    <a:pt x="1835758" y="1182227"/>
                  </a:cubicBezTo>
                  <a:lnTo>
                    <a:pt x="1823273" y="1192016"/>
                  </a:lnTo>
                  <a:cubicBezTo>
                    <a:pt x="1797027" y="1211879"/>
                    <a:pt x="1772057" y="1232309"/>
                    <a:pt x="1750918" y="1249760"/>
                  </a:cubicBezTo>
                  <a:cubicBezTo>
                    <a:pt x="1645931" y="1335737"/>
                    <a:pt x="1554422" y="1416605"/>
                    <a:pt x="1469297" y="1496906"/>
                  </a:cubicBezTo>
                  <a:cubicBezTo>
                    <a:pt x="1286595" y="1668957"/>
                    <a:pt x="1118818" y="1856190"/>
                    <a:pt x="967769" y="2056602"/>
                  </a:cubicBezTo>
                  <a:cubicBezTo>
                    <a:pt x="890731" y="2159603"/>
                    <a:pt x="818800" y="2264590"/>
                    <a:pt x="754105" y="2368727"/>
                  </a:cubicBezTo>
                  <a:cubicBezTo>
                    <a:pt x="681749" y="2488328"/>
                    <a:pt x="622304" y="2596720"/>
                    <a:pt x="572364" y="2701140"/>
                  </a:cubicBezTo>
                  <a:cubicBezTo>
                    <a:pt x="557609" y="2730507"/>
                    <a:pt x="543989" y="2760443"/>
                    <a:pt x="532497" y="2786265"/>
                  </a:cubicBezTo>
                  <a:lnTo>
                    <a:pt x="512918" y="2828827"/>
                  </a:lnTo>
                  <a:lnTo>
                    <a:pt x="494475" y="2872240"/>
                  </a:lnTo>
                  <a:lnTo>
                    <a:pt x="491637" y="2878908"/>
                  </a:lnTo>
                  <a:cubicBezTo>
                    <a:pt x="480146" y="2906575"/>
                    <a:pt x="469220" y="2932821"/>
                    <a:pt x="459290" y="2959635"/>
                  </a:cubicBezTo>
                  <a:cubicBezTo>
                    <a:pt x="455176" y="2970559"/>
                    <a:pt x="451060" y="2981484"/>
                    <a:pt x="446805" y="2992408"/>
                  </a:cubicBezTo>
                  <a:cubicBezTo>
                    <a:pt x="439427" y="3012412"/>
                    <a:pt x="432333" y="3030572"/>
                    <a:pt x="426090" y="3049158"/>
                  </a:cubicBezTo>
                  <a:lnTo>
                    <a:pt x="426090" y="3049867"/>
                  </a:lnTo>
                  <a:cubicBezTo>
                    <a:pt x="383010" y="3169099"/>
                    <a:pt x="346959" y="3290756"/>
                    <a:pt x="318124" y="3414202"/>
                  </a:cubicBezTo>
                  <a:cubicBezTo>
                    <a:pt x="260107" y="3661703"/>
                    <a:pt x="230780" y="3915049"/>
                    <a:pt x="230729" y="4169260"/>
                  </a:cubicBezTo>
                  <a:cubicBezTo>
                    <a:pt x="231621" y="4295173"/>
                    <a:pt x="244398" y="4420719"/>
                    <a:pt x="268893" y="4544236"/>
                  </a:cubicBezTo>
                  <a:cubicBezTo>
                    <a:pt x="293708" y="4666304"/>
                    <a:pt x="330882" y="4785521"/>
                    <a:pt x="379840" y="4900056"/>
                  </a:cubicBezTo>
                  <a:cubicBezTo>
                    <a:pt x="387926" y="4919919"/>
                    <a:pt x="397006" y="4939498"/>
                    <a:pt x="406512" y="4960211"/>
                  </a:cubicBezTo>
                  <a:cubicBezTo>
                    <a:pt x="410343" y="4968299"/>
                    <a:pt x="414173" y="4976385"/>
                    <a:pt x="417862" y="4984613"/>
                  </a:cubicBezTo>
                  <a:lnTo>
                    <a:pt x="428077" y="5005043"/>
                  </a:lnTo>
                  <a:cubicBezTo>
                    <a:pt x="438860" y="5026751"/>
                    <a:pt x="449075" y="5047181"/>
                    <a:pt x="460140" y="5067327"/>
                  </a:cubicBezTo>
                  <a:cubicBezTo>
                    <a:pt x="485536" y="5116273"/>
                    <a:pt x="514763" y="5165789"/>
                    <a:pt x="555197" y="5229773"/>
                  </a:cubicBezTo>
                  <a:cubicBezTo>
                    <a:pt x="586836" y="5280282"/>
                    <a:pt x="620318" y="5329511"/>
                    <a:pt x="660611" y="5387396"/>
                  </a:cubicBezTo>
                  <a:cubicBezTo>
                    <a:pt x="698065" y="5440741"/>
                    <a:pt x="737223" y="5493094"/>
                    <a:pt x="774110" y="5542182"/>
                  </a:cubicBezTo>
                  <a:cubicBezTo>
                    <a:pt x="821070" y="5604324"/>
                    <a:pt x="870301" y="5667173"/>
                    <a:pt x="917829" y="5727896"/>
                  </a:cubicBezTo>
                  <a:cubicBezTo>
                    <a:pt x="949042" y="5767762"/>
                    <a:pt x="979828" y="5807063"/>
                    <a:pt x="1012885" y="5849767"/>
                  </a:cubicBezTo>
                  <a:cubicBezTo>
                    <a:pt x="1045942" y="5892471"/>
                    <a:pt x="1089497" y="5948796"/>
                    <a:pt x="1133053" y="6006822"/>
                  </a:cubicBezTo>
                  <a:cubicBezTo>
                    <a:pt x="1153624" y="6034345"/>
                    <a:pt x="1175332" y="6063998"/>
                    <a:pt x="1194343" y="6090245"/>
                  </a:cubicBezTo>
                  <a:cubicBezTo>
                    <a:pt x="1213355" y="6116491"/>
                    <a:pt x="1231372" y="6141178"/>
                    <a:pt x="1249390" y="6165155"/>
                  </a:cubicBezTo>
                  <a:cubicBezTo>
                    <a:pt x="1280461" y="6208000"/>
                    <a:pt x="1313659" y="6250847"/>
                    <a:pt x="1345724" y="6292132"/>
                  </a:cubicBezTo>
                  <a:lnTo>
                    <a:pt x="1364310" y="6316251"/>
                  </a:lnTo>
                  <a:lnTo>
                    <a:pt x="1373673" y="6327885"/>
                  </a:lnTo>
                  <a:cubicBezTo>
                    <a:pt x="1409566" y="6372433"/>
                    <a:pt x="1446738" y="6418542"/>
                    <a:pt x="1484619" y="6462240"/>
                  </a:cubicBezTo>
                  <a:cubicBezTo>
                    <a:pt x="1567899" y="6559850"/>
                    <a:pt x="1653876" y="6652211"/>
                    <a:pt x="1739000" y="6737335"/>
                  </a:cubicBezTo>
                  <a:lnTo>
                    <a:pt x="1866801" y="6858001"/>
                  </a:lnTo>
                  <a:lnTo>
                    <a:pt x="1144149" y="6858001"/>
                  </a:lnTo>
                  <a:lnTo>
                    <a:pt x="1058349" y="6766452"/>
                  </a:lnTo>
                  <a:cubicBezTo>
                    <a:pt x="878978" y="6562465"/>
                    <a:pt x="718756" y="6341104"/>
                    <a:pt x="580309" y="6105000"/>
                  </a:cubicBezTo>
                  <a:cubicBezTo>
                    <a:pt x="200401" y="5454007"/>
                    <a:pt x="146" y="4713831"/>
                    <a:pt x="1" y="3960094"/>
                  </a:cubicBezTo>
                  <a:cubicBezTo>
                    <a:pt x="-335" y="2196754"/>
                    <a:pt x="1071479" y="683605"/>
                    <a:pt x="2599292" y="37050"/>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Freeform: Shape 16">
              <a:extLst>
                <a:ext uri="{FF2B5EF4-FFF2-40B4-BE49-F238E27FC236}">
                  <a16:creationId xmlns:a16="http://schemas.microsoft.com/office/drawing/2014/main" id="{C093DC50-3BD7-46B1-A300-CD207E152FF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305" y="-5977"/>
              <a:ext cx="6238675" cy="6858001"/>
            </a:xfrm>
            <a:custGeom>
              <a:avLst/>
              <a:gdLst>
                <a:gd name="connsiteX0" fmla="*/ 6264586 w 6264586"/>
                <a:gd name="connsiteY0" fmla="*/ 6646464 h 6858001"/>
                <a:gd name="connsiteX1" fmla="*/ 6264586 w 6264586"/>
                <a:gd name="connsiteY1" fmla="*/ 6858001 h 6858001"/>
                <a:gd name="connsiteX2" fmla="*/ 5997170 w 6264586"/>
                <a:gd name="connsiteY2" fmla="*/ 6858001 h 6858001"/>
                <a:gd name="connsiteX3" fmla="*/ 6121512 w 6264586"/>
                <a:gd name="connsiteY3" fmla="*/ 6761029 h 6858001"/>
                <a:gd name="connsiteX4" fmla="*/ 2693206 w 6264586"/>
                <a:gd name="connsiteY4" fmla="*/ 0 h 6858001"/>
                <a:gd name="connsiteX5" fmla="*/ 5872285 w 6264586"/>
                <a:gd name="connsiteY5" fmla="*/ 0 h 6858001"/>
                <a:gd name="connsiteX6" fmla="*/ 6024875 w 6264586"/>
                <a:gd name="connsiteY6" fmla="*/ 68385 h 6858001"/>
                <a:gd name="connsiteX7" fmla="*/ 6206432 w 6264586"/>
                <a:gd name="connsiteY7" fmla="*/ 162336 h 6858001"/>
                <a:gd name="connsiteX8" fmla="*/ 6264586 w 6264586"/>
                <a:gd name="connsiteY8" fmla="*/ 196704 h 6858001"/>
                <a:gd name="connsiteX9" fmla="*/ 6264586 w 6264586"/>
                <a:gd name="connsiteY9" fmla="*/ 537242 h 6858001"/>
                <a:gd name="connsiteX10" fmla="*/ 6230189 w 6264586"/>
                <a:gd name="connsiteY10" fmla="*/ 517260 h 6858001"/>
                <a:gd name="connsiteX11" fmla="*/ 5540536 w 6264586"/>
                <a:gd name="connsiteY11" fmla="*/ 249543 h 6858001"/>
                <a:gd name="connsiteX12" fmla="*/ 5178896 w 6264586"/>
                <a:gd name="connsiteY12" fmla="*/ 178606 h 6858001"/>
                <a:gd name="connsiteX13" fmla="*/ 4814279 w 6264586"/>
                <a:gd name="connsiteY13" fmla="*/ 146683 h 6858001"/>
                <a:gd name="connsiteX14" fmla="*/ 4655095 w 6264586"/>
                <a:gd name="connsiteY14" fmla="*/ 143421 h 6858001"/>
                <a:gd name="connsiteX15" fmla="*/ 4081069 w 6264586"/>
                <a:gd name="connsiteY15" fmla="*/ 185983 h 6858001"/>
                <a:gd name="connsiteX16" fmla="*/ 3720566 w 6264586"/>
                <a:gd name="connsiteY16" fmla="*/ 256921 h 6858001"/>
                <a:gd name="connsiteX17" fmla="*/ 3365879 w 6264586"/>
                <a:gd name="connsiteY17" fmla="*/ 357651 h 6858001"/>
                <a:gd name="connsiteX18" fmla="*/ 3020555 w 6264586"/>
                <a:gd name="connsiteY18" fmla="*/ 486190 h 6858001"/>
                <a:gd name="connsiteX19" fmla="*/ 2685163 w 6264586"/>
                <a:gd name="connsiteY19" fmla="*/ 641542 h 6858001"/>
                <a:gd name="connsiteX20" fmla="*/ 2047720 w 6264586"/>
                <a:gd name="connsiteY20" fmla="*/ 1025030 h 6858001"/>
                <a:gd name="connsiteX21" fmla="*/ 1897333 w 6264586"/>
                <a:gd name="connsiteY21" fmla="*/ 1134983 h 6858001"/>
                <a:gd name="connsiteX22" fmla="*/ 1835758 w 6264586"/>
                <a:gd name="connsiteY22" fmla="*/ 1182227 h 6858001"/>
                <a:gd name="connsiteX23" fmla="*/ 1823273 w 6264586"/>
                <a:gd name="connsiteY23" fmla="*/ 1192016 h 6858001"/>
                <a:gd name="connsiteX24" fmla="*/ 1750918 w 6264586"/>
                <a:gd name="connsiteY24" fmla="*/ 1249760 h 6858001"/>
                <a:gd name="connsiteX25" fmla="*/ 1469297 w 6264586"/>
                <a:gd name="connsiteY25" fmla="*/ 1496906 h 6858001"/>
                <a:gd name="connsiteX26" fmla="*/ 967769 w 6264586"/>
                <a:gd name="connsiteY26" fmla="*/ 2056602 h 6858001"/>
                <a:gd name="connsiteX27" fmla="*/ 754105 w 6264586"/>
                <a:gd name="connsiteY27" fmla="*/ 2368727 h 6858001"/>
                <a:gd name="connsiteX28" fmla="*/ 572364 w 6264586"/>
                <a:gd name="connsiteY28" fmla="*/ 2701140 h 6858001"/>
                <a:gd name="connsiteX29" fmla="*/ 532497 w 6264586"/>
                <a:gd name="connsiteY29" fmla="*/ 2786265 h 6858001"/>
                <a:gd name="connsiteX30" fmla="*/ 512918 w 6264586"/>
                <a:gd name="connsiteY30" fmla="*/ 2828827 h 6858001"/>
                <a:gd name="connsiteX31" fmla="*/ 494475 w 6264586"/>
                <a:gd name="connsiteY31" fmla="*/ 2872240 h 6858001"/>
                <a:gd name="connsiteX32" fmla="*/ 491637 w 6264586"/>
                <a:gd name="connsiteY32" fmla="*/ 2878908 h 6858001"/>
                <a:gd name="connsiteX33" fmla="*/ 459290 w 6264586"/>
                <a:gd name="connsiteY33" fmla="*/ 2959635 h 6858001"/>
                <a:gd name="connsiteX34" fmla="*/ 446805 w 6264586"/>
                <a:gd name="connsiteY34" fmla="*/ 2992408 h 6858001"/>
                <a:gd name="connsiteX35" fmla="*/ 426090 w 6264586"/>
                <a:gd name="connsiteY35" fmla="*/ 3049158 h 6858001"/>
                <a:gd name="connsiteX36" fmla="*/ 426090 w 6264586"/>
                <a:gd name="connsiteY36" fmla="*/ 3049867 h 6858001"/>
                <a:gd name="connsiteX37" fmla="*/ 318124 w 6264586"/>
                <a:gd name="connsiteY37" fmla="*/ 3414202 h 6858001"/>
                <a:gd name="connsiteX38" fmla="*/ 230729 w 6264586"/>
                <a:gd name="connsiteY38" fmla="*/ 4169260 h 6858001"/>
                <a:gd name="connsiteX39" fmla="*/ 268893 w 6264586"/>
                <a:gd name="connsiteY39" fmla="*/ 4544236 h 6858001"/>
                <a:gd name="connsiteX40" fmla="*/ 379840 w 6264586"/>
                <a:gd name="connsiteY40" fmla="*/ 4900056 h 6858001"/>
                <a:gd name="connsiteX41" fmla="*/ 406512 w 6264586"/>
                <a:gd name="connsiteY41" fmla="*/ 4960211 h 6858001"/>
                <a:gd name="connsiteX42" fmla="*/ 417862 w 6264586"/>
                <a:gd name="connsiteY42" fmla="*/ 4984613 h 6858001"/>
                <a:gd name="connsiteX43" fmla="*/ 428077 w 6264586"/>
                <a:gd name="connsiteY43" fmla="*/ 5005043 h 6858001"/>
                <a:gd name="connsiteX44" fmla="*/ 460140 w 6264586"/>
                <a:gd name="connsiteY44" fmla="*/ 5067327 h 6858001"/>
                <a:gd name="connsiteX45" fmla="*/ 555197 w 6264586"/>
                <a:gd name="connsiteY45" fmla="*/ 5229773 h 6858001"/>
                <a:gd name="connsiteX46" fmla="*/ 660611 w 6264586"/>
                <a:gd name="connsiteY46" fmla="*/ 5387396 h 6858001"/>
                <a:gd name="connsiteX47" fmla="*/ 774110 w 6264586"/>
                <a:gd name="connsiteY47" fmla="*/ 5542182 h 6858001"/>
                <a:gd name="connsiteX48" fmla="*/ 917829 w 6264586"/>
                <a:gd name="connsiteY48" fmla="*/ 5727896 h 6858001"/>
                <a:gd name="connsiteX49" fmla="*/ 1012885 w 6264586"/>
                <a:gd name="connsiteY49" fmla="*/ 5849767 h 6858001"/>
                <a:gd name="connsiteX50" fmla="*/ 1133053 w 6264586"/>
                <a:gd name="connsiteY50" fmla="*/ 6006822 h 6858001"/>
                <a:gd name="connsiteX51" fmla="*/ 1194343 w 6264586"/>
                <a:gd name="connsiteY51" fmla="*/ 6090245 h 6858001"/>
                <a:gd name="connsiteX52" fmla="*/ 1249390 w 6264586"/>
                <a:gd name="connsiteY52" fmla="*/ 6165155 h 6858001"/>
                <a:gd name="connsiteX53" fmla="*/ 1345724 w 6264586"/>
                <a:gd name="connsiteY53" fmla="*/ 6292132 h 6858001"/>
                <a:gd name="connsiteX54" fmla="*/ 1364310 w 6264586"/>
                <a:gd name="connsiteY54" fmla="*/ 6316251 h 6858001"/>
                <a:gd name="connsiteX55" fmla="*/ 1373673 w 6264586"/>
                <a:gd name="connsiteY55" fmla="*/ 6327885 h 6858001"/>
                <a:gd name="connsiteX56" fmla="*/ 1484619 w 6264586"/>
                <a:gd name="connsiteY56" fmla="*/ 6462240 h 6858001"/>
                <a:gd name="connsiteX57" fmla="*/ 1739000 w 6264586"/>
                <a:gd name="connsiteY57" fmla="*/ 6737335 h 6858001"/>
                <a:gd name="connsiteX58" fmla="*/ 1866801 w 6264586"/>
                <a:gd name="connsiteY58" fmla="*/ 6858001 h 6858001"/>
                <a:gd name="connsiteX59" fmla="*/ 1144149 w 6264586"/>
                <a:gd name="connsiteY59" fmla="*/ 6858001 h 6858001"/>
                <a:gd name="connsiteX60" fmla="*/ 1058349 w 6264586"/>
                <a:gd name="connsiteY60" fmla="*/ 6766452 h 6858001"/>
                <a:gd name="connsiteX61" fmla="*/ 580309 w 6264586"/>
                <a:gd name="connsiteY61" fmla="*/ 6105000 h 6858001"/>
                <a:gd name="connsiteX62" fmla="*/ 1 w 6264586"/>
                <a:gd name="connsiteY62" fmla="*/ 3960094 h 6858001"/>
                <a:gd name="connsiteX63" fmla="*/ 2599292 w 6264586"/>
                <a:gd name="connsiteY63" fmla="*/ 37050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6264586" h="6858001">
                  <a:moveTo>
                    <a:pt x="6264586" y="6646464"/>
                  </a:moveTo>
                  <a:lnTo>
                    <a:pt x="6264586" y="6858001"/>
                  </a:lnTo>
                  <a:lnTo>
                    <a:pt x="5997170" y="6858001"/>
                  </a:lnTo>
                  <a:lnTo>
                    <a:pt x="6121512" y="6761029"/>
                  </a:lnTo>
                  <a:close/>
                  <a:moveTo>
                    <a:pt x="2693206" y="0"/>
                  </a:moveTo>
                  <a:lnTo>
                    <a:pt x="5872285" y="0"/>
                  </a:lnTo>
                  <a:lnTo>
                    <a:pt x="6024875" y="68385"/>
                  </a:lnTo>
                  <a:cubicBezTo>
                    <a:pt x="6086250" y="97989"/>
                    <a:pt x="6146793" y="129318"/>
                    <a:pt x="6206432" y="162336"/>
                  </a:cubicBezTo>
                  <a:lnTo>
                    <a:pt x="6264586" y="196704"/>
                  </a:lnTo>
                  <a:lnTo>
                    <a:pt x="6264586" y="537242"/>
                  </a:lnTo>
                  <a:lnTo>
                    <a:pt x="6230189" y="517260"/>
                  </a:lnTo>
                  <a:cubicBezTo>
                    <a:pt x="6012226" y="399931"/>
                    <a:pt x="5780573" y="310008"/>
                    <a:pt x="5540536" y="249543"/>
                  </a:cubicBezTo>
                  <a:cubicBezTo>
                    <a:pt x="5421375" y="219324"/>
                    <a:pt x="5300641" y="195644"/>
                    <a:pt x="5178896" y="178606"/>
                  </a:cubicBezTo>
                  <a:cubicBezTo>
                    <a:pt x="5057977" y="161840"/>
                    <a:pt x="4936276" y="151186"/>
                    <a:pt x="4814279" y="146683"/>
                  </a:cubicBezTo>
                  <a:cubicBezTo>
                    <a:pt x="4761501" y="144556"/>
                    <a:pt x="4708015" y="143421"/>
                    <a:pt x="4655095" y="143421"/>
                  </a:cubicBezTo>
                  <a:cubicBezTo>
                    <a:pt x="4462968" y="143573"/>
                    <a:pt x="4271111" y="157799"/>
                    <a:pt x="4081069" y="185983"/>
                  </a:cubicBezTo>
                  <a:cubicBezTo>
                    <a:pt x="3956361" y="205703"/>
                    <a:pt x="3835058" y="229396"/>
                    <a:pt x="3720566" y="256921"/>
                  </a:cubicBezTo>
                  <a:cubicBezTo>
                    <a:pt x="3596708" y="286714"/>
                    <a:pt x="3477677" y="320905"/>
                    <a:pt x="3365879" y="357651"/>
                  </a:cubicBezTo>
                  <a:cubicBezTo>
                    <a:pt x="3249257" y="395958"/>
                    <a:pt x="3133487" y="438945"/>
                    <a:pt x="3020555" y="486190"/>
                  </a:cubicBezTo>
                  <a:cubicBezTo>
                    <a:pt x="2907623" y="533434"/>
                    <a:pt x="2794832" y="585786"/>
                    <a:pt x="2685163" y="641542"/>
                  </a:cubicBezTo>
                  <a:cubicBezTo>
                    <a:pt x="2463995" y="754348"/>
                    <a:pt x="2250998" y="882488"/>
                    <a:pt x="2047720" y="1025030"/>
                  </a:cubicBezTo>
                  <a:cubicBezTo>
                    <a:pt x="2006151" y="1054399"/>
                    <a:pt x="1951528" y="1093415"/>
                    <a:pt x="1897333" y="1134983"/>
                  </a:cubicBezTo>
                  <a:cubicBezTo>
                    <a:pt x="1876761" y="1150164"/>
                    <a:pt x="1855905" y="1166479"/>
                    <a:pt x="1835758" y="1182227"/>
                  </a:cubicBezTo>
                  <a:lnTo>
                    <a:pt x="1823273" y="1192016"/>
                  </a:lnTo>
                  <a:cubicBezTo>
                    <a:pt x="1797027" y="1211879"/>
                    <a:pt x="1772057" y="1232309"/>
                    <a:pt x="1750918" y="1249760"/>
                  </a:cubicBezTo>
                  <a:cubicBezTo>
                    <a:pt x="1645931" y="1335737"/>
                    <a:pt x="1554422" y="1416605"/>
                    <a:pt x="1469297" y="1496906"/>
                  </a:cubicBezTo>
                  <a:cubicBezTo>
                    <a:pt x="1286595" y="1668957"/>
                    <a:pt x="1118818" y="1856190"/>
                    <a:pt x="967769" y="2056602"/>
                  </a:cubicBezTo>
                  <a:cubicBezTo>
                    <a:pt x="890731" y="2159603"/>
                    <a:pt x="818800" y="2264590"/>
                    <a:pt x="754105" y="2368727"/>
                  </a:cubicBezTo>
                  <a:cubicBezTo>
                    <a:pt x="681749" y="2488328"/>
                    <a:pt x="622304" y="2596720"/>
                    <a:pt x="572364" y="2701140"/>
                  </a:cubicBezTo>
                  <a:cubicBezTo>
                    <a:pt x="557609" y="2730507"/>
                    <a:pt x="543989" y="2760443"/>
                    <a:pt x="532497" y="2786265"/>
                  </a:cubicBezTo>
                  <a:lnTo>
                    <a:pt x="512918" y="2828827"/>
                  </a:lnTo>
                  <a:lnTo>
                    <a:pt x="494475" y="2872240"/>
                  </a:lnTo>
                  <a:lnTo>
                    <a:pt x="491637" y="2878908"/>
                  </a:lnTo>
                  <a:cubicBezTo>
                    <a:pt x="480146" y="2906575"/>
                    <a:pt x="469220" y="2932821"/>
                    <a:pt x="459290" y="2959635"/>
                  </a:cubicBezTo>
                  <a:cubicBezTo>
                    <a:pt x="455176" y="2970559"/>
                    <a:pt x="451060" y="2981484"/>
                    <a:pt x="446805" y="2992408"/>
                  </a:cubicBezTo>
                  <a:cubicBezTo>
                    <a:pt x="439427" y="3012412"/>
                    <a:pt x="432333" y="3030572"/>
                    <a:pt x="426090" y="3049158"/>
                  </a:cubicBezTo>
                  <a:lnTo>
                    <a:pt x="426090" y="3049867"/>
                  </a:lnTo>
                  <a:cubicBezTo>
                    <a:pt x="383010" y="3169099"/>
                    <a:pt x="346959" y="3290756"/>
                    <a:pt x="318124" y="3414202"/>
                  </a:cubicBezTo>
                  <a:cubicBezTo>
                    <a:pt x="260107" y="3661703"/>
                    <a:pt x="230780" y="3915049"/>
                    <a:pt x="230729" y="4169260"/>
                  </a:cubicBezTo>
                  <a:cubicBezTo>
                    <a:pt x="231621" y="4295173"/>
                    <a:pt x="244398" y="4420719"/>
                    <a:pt x="268893" y="4544236"/>
                  </a:cubicBezTo>
                  <a:cubicBezTo>
                    <a:pt x="293708" y="4666304"/>
                    <a:pt x="330882" y="4785521"/>
                    <a:pt x="379840" y="4900056"/>
                  </a:cubicBezTo>
                  <a:cubicBezTo>
                    <a:pt x="387926" y="4919919"/>
                    <a:pt x="397006" y="4939498"/>
                    <a:pt x="406512" y="4960211"/>
                  </a:cubicBezTo>
                  <a:cubicBezTo>
                    <a:pt x="410343" y="4968299"/>
                    <a:pt x="414173" y="4976385"/>
                    <a:pt x="417862" y="4984613"/>
                  </a:cubicBezTo>
                  <a:lnTo>
                    <a:pt x="428077" y="5005043"/>
                  </a:lnTo>
                  <a:cubicBezTo>
                    <a:pt x="438860" y="5026751"/>
                    <a:pt x="449075" y="5047181"/>
                    <a:pt x="460140" y="5067327"/>
                  </a:cubicBezTo>
                  <a:cubicBezTo>
                    <a:pt x="485536" y="5116273"/>
                    <a:pt x="514763" y="5165789"/>
                    <a:pt x="555197" y="5229773"/>
                  </a:cubicBezTo>
                  <a:cubicBezTo>
                    <a:pt x="586836" y="5280282"/>
                    <a:pt x="620318" y="5329511"/>
                    <a:pt x="660611" y="5387396"/>
                  </a:cubicBezTo>
                  <a:cubicBezTo>
                    <a:pt x="698065" y="5440741"/>
                    <a:pt x="737223" y="5493094"/>
                    <a:pt x="774110" y="5542182"/>
                  </a:cubicBezTo>
                  <a:cubicBezTo>
                    <a:pt x="821070" y="5604324"/>
                    <a:pt x="870301" y="5667173"/>
                    <a:pt x="917829" y="5727896"/>
                  </a:cubicBezTo>
                  <a:cubicBezTo>
                    <a:pt x="949042" y="5767762"/>
                    <a:pt x="979828" y="5807063"/>
                    <a:pt x="1012885" y="5849767"/>
                  </a:cubicBezTo>
                  <a:cubicBezTo>
                    <a:pt x="1045942" y="5892471"/>
                    <a:pt x="1089497" y="5948796"/>
                    <a:pt x="1133053" y="6006822"/>
                  </a:cubicBezTo>
                  <a:cubicBezTo>
                    <a:pt x="1153624" y="6034345"/>
                    <a:pt x="1175332" y="6063998"/>
                    <a:pt x="1194343" y="6090245"/>
                  </a:cubicBezTo>
                  <a:cubicBezTo>
                    <a:pt x="1213355" y="6116491"/>
                    <a:pt x="1231372" y="6141178"/>
                    <a:pt x="1249390" y="6165155"/>
                  </a:cubicBezTo>
                  <a:cubicBezTo>
                    <a:pt x="1280461" y="6208000"/>
                    <a:pt x="1313659" y="6250847"/>
                    <a:pt x="1345724" y="6292132"/>
                  </a:cubicBezTo>
                  <a:lnTo>
                    <a:pt x="1364310" y="6316251"/>
                  </a:lnTo>
                  <a:lnTo>
                    <a:pt x="1373673" y="6327885"/>
                  </a:lnTo>
                  <a:cubicBezTo>
                    <a:pt x="1409566" y="6372433"/>
                    <a:pt x="1446738" y="6418542"/>
                    <a:pt x="1484619" y="6462240"/>
                  </a:cubicBezTo>
                  <a:cubicBezTo>
                    <a:pt x="1567899" y="6559850"/>
                    <a:pt x="1653876" y="6652211"/>
                    <a:pt x="1739000" y="6737335"/>
                  </a:cubicBezTo>
                  <a:lnTo>
                    <a:pt x="1866801" y="6858001"/>
                  </a:lnTo>
                  <a:lnTo>
                    <a:pt x="1144149" y="6858001"/>
                  </a:lnTo>
                  <a:lnTo>
                    <a:pt x="1058349" y="6766452"/>
                  </a:lnTo>
                  <a:cubicBezTo>
                    <a:pt x="878978" y="6562465"/>
                    <a:pt x="718756" y="6341104"/>
                    <a:pt x="580309" y="6105000"/>
                  </a:cubicBezTo>
                  <a:cubicBezTo>
                    <a:pt x="200401" y="5454007"/>
                    <a:pt x="146" y="4713831"/>
                    <a:pt x="1" y="3960094"/>
                  </a:cubicBezTo>
                  <a:cubicBezTo>
                    <a:pt x="-335" y="2196754"/>
                    <a:pt x="1071479" y="683605"/>
                    <a:pt x="2599292" y="37050"/>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 name="TextBox 3">
            <a:extLst>
              <a:ext uri="{FF2B5EF4-FFF2-40B4-BE49-F238E27FC236}">
                <a16:creationId xmlns:a16="http://schemas.microsoft.com/office/drawing/2014/main" id="{A083836F-8AF9-45DF-BEF3-898AE3E3E1E8}"/>
              </a:ext>
            </a:extLst>
          </p:cNvPr>
          <p:cNvSpPr txBox="1"/>
          <p:nvPr/>
        </p:nvSpPr>
        <p:spPr>
          <a:xfrm>
            <a:off x="5681933" y="667110"/>
            <a:ext cx="3604497" cy="646331"/>
          </a:xfrm>
          <a:prstGeom prst="rect">
            <a:avLst/>
          </a:prstGeom>
          <a:noFill/>
        </p:spPr>
        <p:txBody>
          <a:bodyPr wrap="square" rtlCol="0">
            <a:spAutoFit/>
          </a:bodyPr>
          <a:lstStyle/>
          <a:p>
            <a:r>
              <a:rPr lang="en-GB" dirty="0">
                <a:hlinkClick r:id="rId4"/>
              </a:rPr>
              <a:t>Being A Man 2014 | Being a Black Man - YouTube</a:t>
            </a:r>
            <a:endParaRPr lang="en-GB" dirty="0"/>
          </a:p>
        </p:txBody>
      </p:sp>
    </p:spTree>
    <p:extLst>
      <p:ext uri="{BB962C8B-B14F-4D97-AF65-F5344CB8AC3E}">
        <p14:creationId xmlns:p14="http://schemas.microsoft.com/office/powerpoint/2010/main" val="302805100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Things to think about…..</a:t>
            </a:r>
            <a:endParaRPr lang="en-GB" dirty="0"/>
          </a:p>
        </p:txBody>
      </p:sp>
      <p:sp>
        <p:nvSpPr>
          <p:cNvPr id="3" name="Content Placeholder 2"/>
          <p:cNvSpPr>
            <a:spLocks noGrp="1"/>
          </p:cNvSpPr>
          <p:nvPr>
            <p:ph idx="1"/>
          </p:nvPr>
        </p:nvSpPr>
        <p:spPr/>
        <p:txBody>
          <a:bodyPr>
            <a:normAutofit fontScale="92500" lnSpcReduction="10000"/>
          </a:bodyPr>
          <a:lstStyle/>
          <a:p>
            <a:r>
              <a:rPr lang="en-GB" dirty="0"/>
              <a:t>Why are the </a:t>
            </a:r>
            <a:r>
              <a:rPr lang="en-GB" dirty="0">
                <a:latin typeface="+mj-lt"/>
                <a:cs typeface="Arial" pitchFamily="34" charset="0"/>
              </a:rPr>
              <a:t>GGRRAAACCEESSS important </a:t>
            </a:r>
            <a:r>
              <a:rPr lang="en-GB" dirty="0">
                <a:latin typeface="+mj-lt"/>
              </a:rPr>
              <a:t>when working with families?</a:t>
            </a:r>
          </a:p>
          <a:p>
            <a:r>
              <a:rPr lang="en-GB" dirty="0"/>
              <a:t>Why might it be important to pay attention to our personal and family stories when working with families?</a:t>
            </a:r>
          </a:p>
          <a:p>
            <a:r>
              <a:rPr lang="en-GB" dirty="0"/>
              <a:t>Try mapping out the GGRRAAACCEEESS for some of the children and families you work with. Are there particular areas you feel you know more about than others, are there other areas you need to explore to help you get a better understanding of the family?</a:t>
            </a:r>
          </a:p>
          <a:p>
            <a:r>
              <a:rPr lang="en-GB" dirty="0"/>
              <a:t>How do the GGRRAAACCEEESS with the professional network impact on the family, relationships, assessments? </a:t>
            </a:r>
          </a:p>
          <a:p>
            <a:endParaRPr lang="en-GB" dirty="0">
              <a:latin typeface="+mj-lt"/>
            </a:endParaRPr>
          </a:p>
          <a:p>
            <a:pPr marL="0" indent="0">
              <a:buNone/>
            </a:pPr>
            <a:endParaRPr lang="en-GB" dirty="0"/>
          </a:p>
        </p:txBody>
      </p:sp>
    </p:spTree>
    <p:extLst>
      <p:ext uri="{BB962C8B-B14F-4D97-AF65-F5344CB8AC3E}">
        <p14:creationId xmlns:p14="http://schemas.microsoft.com/office/powerpoint/2010/main" val="35462639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Things to think about……</a:t>
            </a:r>
          </a:p>
        </p:txBody>
      </p:sp>
      <p:sp>
        <p:nvSpPr>
          <p:cNvPr id="3" name="Content Placeholder 2"/>
          <p:cNvSpPr>
            <a:spLocks noGrp="1"/>
          </p:cNvSpPr>
          <p:nvPr>
            <p:ph idx="1"/>
          </p:nvPr>
        </p:nvSpPr>
        <p:spPr/>
        <p:txBody>
          <a:bodyPr>
            <a:normAutofit/>
          </a:bodyPr>
          <a:lstStyle/>
          <a:p>
            <a:r>
              <a:rPr lang="en-GB" dirty="0"/>
              <a:t>Your own GGRRAAACCEEESS compared to your line manager. Are these similar or different? What impact does that have?</a:t>
            </a:r>
          </a:p>
          <a:p>
            <a:pPr lvl="0"/>
            <a:r>
              <a:rPr lang="en-GB" dirty="0"/>
              <a:t>Think about the GGRRAAACCEEESS in the context of your team/professional networks? Are there lots of variation of the GGRRAAACCEEESS within your team, or are you in a team where there lots of similarities. </a:t>
            </a:r>
          </a:p>
          <a:p>
            <a:pPr lvl="0"/>
            <a:r>
              <a:rPr lang="en-GB" dirty="0"/>
              <a:t>How might these influence the dynamics within the team/network and the way you work?</a:t>
            </a:r>
          </a:p>
          <a:p>
            <a:pPr lvl="0"/>
            <a:endParaRPr lang="en-GB" dirty="0"/>
          </a:p>
          <a:p>
            <a:endParaRPr lang="en-GB" dirty="0"/>
          </a:p>
        </p:txBody>
      </p:sp>
    </p:spTree>
    <p:extLst>
      <p:ext uri="{BB962C8B-B14F-4D97-AF65-F5344CB8AC3E}">
        <p14:creationId xmlns:p14="http://schemas.microsoft.com/office/powerpoint/2010/main" val="71340357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r>
              <a:rPr lang="en-GB" sz="9600" dirty="0">
                <a:solidFill>
                  <a:srgbClr val="7030A0"/>
                </a:solidFill>
              </a:rPr>
              <a:t>Break</a:t>
            </a:r>
          </a:p>
          <a:p>
            <a:pPr marL="0" indent="0" algn="ctr">
              <a:buNone/>
            </a:pPr>
            <a:endParaRPr lang="en-GB" sz="9600" dirty="0">
              <a:solidFill>
                <a:srgbClr val="7030A0"/>
              </a:solidFill>
            </a:endParaRPr>
          </a:p>
        </p:txBody>
      </p:sp>
      <p:sp>
        <p:nvSpPr>
          <p:cNvPr id="4" name="Footer Placeholder 3"/>
          <p:cNvSpPr>
            <a:spLocks noGrp="1"/>
          </p:cNvSpPr>
          <p:nvPr>
            <p:ph type="ftr" sz="quarter" idx="11"/>
          </p:nvPr>
        </p:nvSpPr>
        <p:spPr/>
        <p:txBody>
          <a:bodyPr/>
          <a:lstStyle/>
          <a:p>
            <a:endParaRPr lang="en-GB">
              <a:solidFill>
                <a:prstClr val="white"/>
              </a:solidFill>
            </a:endParaRPr>
          </a:p>
        </p:txBody>
      </p:sp>
      <p:pic>
        <p:nvPicPr>
          <p:cNvPr id="5" name="Picture 4"/>
          <p:cNvPicPr>
            <a:picLocks noChangeAspect="1"/>
          </p:cNvPicPr>
          <p:nvPr/>
        </p:nvPicPr>
        <p:blipFill>
          <a:blip r:embed="rId3"/>
          <a:stretch>
            <a:fillRect/>
          </a:stretch>
        </p:blipFill>
        <p:spPr>
          <a:xfrm>
            <a:off x="4160017" y="2945100"/>
            <a:ext cx="3787169" cy="3181064"/>
          </a:xfrm>
          <a:prstGeom prst="rect">
            <a:avLst/>
          </a:prstGeom>
        </p:spPr>
      </p:pic>
    </p:spTree>
    <p:extLst>
      <p:ext uri="{BB962C8B-B14F-4D97-AF65-F5344CB8AC3E}">
        <p14:creationId xmlns:p14="http://schemas.microsoft.com/office/powerpoint/2010/main" val="164382496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Privilege </a:t>
            </a:r>
          </a:p>
        </p:txBody>
      </p:sp>
      <p:pic>
        <p:nvPicPr>
          <p:cNvPr id="5" name="4K5fbQ1-zps"/>
          <p:cNvPicPr>
            <a:picLocks noGrp="1" noRot="1" noChangeAspect="1"/>
          </p:cNvPicPr>
          <p:nvPr>
            <p:ph idx="1"/>
            <a:videoFile r:link="rId1"/>
          </p:nvPr>
        </p:nvPicPr>
        <p:blipFill>
          <a:blip r:embed="rId4"/>
          <a:stretch>
            <a:fillRect/>
          </a:stretch>
        </p:blipFill>
        <p:spPr>
          <a:xfrm>
            <a:off x="1663547" y="1417638"/>
            <a:ext cx="8585100" cy="4829118"/>
          </a:xfrm>
          <a:prstGeom prst="rect">
            <a:avLst/>
          </a:prstGeom>
        </p:spPr>
      </p:pic>
    </p:spTree>
    <p:extLst>
      <p:ext uri="{BB962C8B-B14F-4D97-AF65-F5344CB8AC3E}">
        <p14:creationId xmlns:p14="http://schemas.microsoft.com/office/powerpoint/2010/main" val="59232357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Privilege </a:t>
            </a:r>
          </a:p>
        </p:txBody>
      </p:sp>
      <p:sp>
        <p:nvSpPr>
          <p:cNvPr id="4" name="Footer Placeholder 3"/>
          <p:cNvSpPr>
            <a:spLocks noGrp="1"/>
          </p:cNvSpPr>
          <p:nvPr>
            <p:ph type="ftr" sz="quarter" idx="11"/>
          </p:nvPr>
        </p:nvSpPr>
        <p:spPr/>
        <p:txBody>
          <a:bodyPr/>
          <a:lstStyle/>
          <a:p>
            <a:endParaRPr lang="en-GB">
              <a:solidFill>
                <a:prstClr val="white"/>
              </a:solidFill>
            </a:endParaRPr>
          </a:p>
        </p:txBody>
      </p:sp>
      <p:pic>
        <p:nvPicPr>
          <p:cNvPr id="1028" name="Picture 4" descr="The romanticization of the quarantine is a class privilege&quot; Social Media  Post · A Journal of the Plague Year · Covid-19 Archiv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9600" y="1123719"/>
            <a:ext cx="2324636" cy="3443905"/>
          </a:xfrm>
          <a:prstGeom prst="rect">
            <a:avLst/>
          </a:prstGeom>
          <a:noFill/>
          <a:extLst>
            <a:ext uri="{909E8E84-426E-40DD-AFC4-6F175D3DCCD1}">
              <a14:hiddenFill xmlns:a14="http://schemas.microsoft.com/office/drawing/2010/main">
                <a:solidFill>
                  <a:srgbClr val="FFFFFF"/>
                </a:solidFill>
              </a14:hiddenFill>
            </a:ext>
          </a:extLst>
        </p:spPr>
      </p:pic>
      <p:pic>
        <p:nvPicPr>
          <p:cNvPr id="5" name="Content Placeholder 4"/>
          <p:cNvPicPr>
            <a:picLocks noGrp="1" noChangeAspect="1"/>
          </p:cNvPicPr>
          <p:nvPr>
            <p:ph idx="1"/>
          </p:nvPr>
        </p:nvPicPr>
        <p:blipFill>
          <a:blip r:embed="rId4" cstate="print">
            <a:extLst>
              <a:ext uri="{28A0092B-C50C-407E-A947-70E740481C1C}">
                <a14:useLocalDpi xmlns:a14="http://schemas.microsoft.com/office/drawing/2010/main" val="0"/>
              </a:ext>
            </a:extLst>
          </a:blip>
          <a:stretch>
            <a:fillRect/>
          </a:stretch>
        </p:blipFill>
        <p:spPr>
          <a:xfrm>
            <a:off x="3094266" y="1168685"/>
            <a:ext cx="4133945" cy="2325344"/>
          </a:xfrm>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94266" y="3755671"/>
            <a:ext cx="2483329" cy="2483329"/>
          </a:xfrm>
          <a:prstGeom prst="rect">
            <a:avLst/>
          </a:prstGeom>
        </p:spPr>
      </p:pic>
      <p:sp>
        <p:nvSpPr>
          <p:cNvPr id="7" name="TextBox 6"/>
          <p:cNvSpPr txBox="1"/>
          <p:nvPr/>
        </p:nvSpPr>
        <p:spPr>
          <a:xfrm>
            <a:off x="5938092" y="3768022"/>
            <a:ext cx="5982159" cy="2585323"/>
          </a:xfrm>
          <a:prstGeom prst="rect">
            <a:avLst/>
          </a:prstGeom>
          <a:noFill/>
        </p:spPr>
        <p:txBody>
          <a:bodyPr wrap="square" rtlCol="0">
            <a:spAutoFit/>
          </a:bodyPr>
          <a:lstStyle/>
          <a:p>
            <a:r>
              <a:rPr lang="en-GB" dirty="0"/>
              <a:t>Privilege describes benefits that belong to people because they fit into a specific social group or have certain dimensions to their identity. You can have (or lack) privilege because of your race, gender, sexual orientation, ability, religion, wealth, class among many other characteristics. </a:t>
            </a:r>
          </a:p>
          <a:p>
            <a:r>
              <a:rPr lang="en-GB" dirty="0"/>
              <a:t>Having privilege means having an advantage that is out of your control and that you didn’t ask for. You may not even notice it until you educate yourself about its existence.</a:t>
            </a:r>
          </a:p>
          <a:p>
            <a:endParaRPr lang="en-GB" dirty="0"/>
          </a:p>
        </p:txBody>
      </p:sp>
      <p:pic>
        <p:nvPicPr>
          <p:cNvPr id="1026" name="Picture 2" descr="Liz Truss: The Rishi Sunak guide to failing - what can we learn from one  man's very public flop? | The Independent"/>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39840" y="952060"/>
            <a:ext cx="3254990" cy="24064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6611501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Do you have privilege?  </a:t>
            </a:r>
          </a:p>
        </p:txBody>
      </p:sp>
      <p:sp>
        <p:nvSpPr>
          <p:cNvPr id="3" name="Content Placeholder 2"/>
          <p:cNvSpPr>
            <a:spLocks noGrp="1"/>
          </p:cNvSpPr>
          <p:nvPr>
            <p:ph idx="1"/>
          </p:nvPr>
        </p:nvSpPr>
        <p:spPr/>
        <p:txBody>
          <a:bodyPr>
            <a:normAutofit lnSpcReduction="10000"/>
          </a:bodyPr>
          <a:lstStyle/>
          <a:p>
            <a:r>
              <a:rPr lang="en-GB" dirty="0"/>
              <a:t>Have you ever been the only person of your race in a meeting at work? </a:t>
            </a:r>
          </a:p>
          <a:p>
            <a:r>
              <a:rPr lang="en-GB" dirty="0"/>
              <a:t>Have you ever been stopped by security for no reason? </a:t>
            </a:r>
          </a:p>
          <a:p>
            <a:r>
              <a:rPr lang="en-GB" dirty="0"/>
              <a:t>Do you have to think about accessibility before you go somewhere new? </a:t>
            </a:r>
          </a:p>
          <a:p>
            <a:r>
              <a:rPr lang="en-GB" dirty="0"/>
              <a:t>Is filling out you title, gender or sexuality on a form a frustration or annoying experience for you?  </a:t>
            </a:r>
          </a:p>
          <a:p>
            <a:r>
              <a:rPr lang="en-GB" dirty="0"/>
              <a:t>Have you ever had to pass on a great opportunity due to a lack of finances or financial ‘safety net’?  </a:t>
            </a:r>
          </a:p>
        </p:txBody>
      </p:sp>
    </p:spTree>
    <p:extLst>
      <p:ext uri="{BB962C8B-B14F-4D97-AF65-F5344CB8AC3E}">
        <p14:creationId xmlns:p14="http://schemas.microsoft.com/office/powerpoint/2010/main" val="323184068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94732" y="1094679"/>
            <a:ext cx="10972800" cy="4525963"/>
          </a:xfrm>
        </p:spPr>
        <p:txBody>
          <a:bodyPr>
            <a:normAutofit fontScale="92500" lnSpcReduction="20000"/>
          </a:bodyPr>
          <a:lstStyle/>
          <a:p>
            <a:endParaRPr lang="en-GB" dirty="0"/>
          </a:p>
          <a:p>
            <a:r>
              <a:rPr lang="en-GB" dirty="0"/>
              <a:t>Where you answered ‘No’ to any of the above, it means you enjoy an effect of a certain type of privilege.</a:t>
            </a:r>
          </a:p>
          <a:p>
            <a:r>
              <a:rPr lang="en-GB" dirty="0"/>
              <a:t>Where you answered ‘Yes’ to any of the above, you probably don’t need to be told that the obstacle you reported experiencing is not universal </a:t>
            </a:r>
          </a:p>
          <a:p>
            <a:pPr marL="0" indent="0">
              <a:buNone/>
            </a:pPr>
            <a:endParaRPr lang="en-GB" dirty="0"/>
          </a:p>
          <a:p>
            <a:pPr marL="0" indent="0">
              <a:buNone/>
            </a:pPr>
            <a:r>
              <a:rPr lang="en-GB" dirty="0"/>
              <a:t>To accept privilege is to accept that the ‘playing field’ we work on is made uneven by various advantages and disadvantages. This means that opportunity is not equal and not all achievements are earned fair and square</a:t>
            </a:r>
            <a:endParaRPr lang="en-GB" dirty="0">
              <a:hlinkClick r:id="rId3"/>
            </a:endParaRPr>
          </a:p>
          <a:p>
            <a:pPr marL="0" indent="0">
              <a:buNone/>
            </a:pPr>
            <a:endParaRPr lang="en-GB" dirty="0">
              <a:hlinkClick r:id="rId3"/>
            </a:endParaRPr>
          </a:p>
          <a:p>
            <a:pPr marL="0" indent="0">
              <a:buNone/>
            </a:pPr>
            <a:endParaRPr lang="en-GB" dirty="0"/>
          </a:p>
        </p:txBody>
      </p:sp>
    </p:spTree>
    <p:extLst>
      <p:ext uri="{BB962C8B-B14F-4D97-AF65-F5344CB8AC3E}">
        <p14:creationId xmlns:p14="http://schemas.microsoft.com/office/powerpoint/2010/main" val="412803934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Power and Difference   </a:t>
            </a:r>
          </a:p>
        </p:txBody>
      </p:sp>
      <p:sp>
        <p:nvSpPr>
          <p:cNvPr id="3" name="Content Placeholder 2"/>
          <p:cNvSpPr>
            <a:spLocks noGrp="1"/>
          </p:cNvSpPr>
          <p:nvPr>
            <p:ph idx="1"/>
          </p:nvPr>
        </p:nvSpPr>
        <p:spPr/>
        <p:txBody>
          <a:bodyPr>
            <a:normAutofit/>
          </a:bodyPr>
          <a:lstStyle/>
          <a:p>
            <a:r>
              <a:rPr lang="en-GB" dirty="0"/>
              <a:t>Some stories will be made more available to us than others most to maintain the suppression of marginalised groups.</a:t>
            </a:r>
          </a:p>
          <a:p>
            <a:r>
              <a:rPr lang="en-GB" dirty="0"/>
              <a:t>Thinking about power and difference. Which voices are privileged and how may this impact on our practice? </a:t>
            </a:r>
          </a:p>
          <a:p>
            <a:r>
              <a:rPr lang="en-GB" dirty="0"/>
              <a:t>How can I/you be more mindful in our practise when considering power?</a:t>
            </a:r>
          </a:p>
          <a:p>
            <a:pPr marL="0" indent="0">
              <a:buNone/>
            </a:pPr>
            <a:endParaRPr lang="en-GB" dirty="0"/>
          </a:p>
          <a:p>
            <a:pPr marL="0" indent="0">
              <a:buNone/>
            </a:pPr>
            <a:endParaRPr lang="en-GB" dirty="0"/>
          </a:p>
          <a:p>
            <a:endParaRPr lang="en-GB" dirty="0"/>
          </a:p>
        </p:txBody>
      </p:sp>
    </p:spTree>
    <p:extLst>
      <p:ext uri="{BB962C8B-B14F-4D97-AF65-F5344CB8AC3E}">
        <p14:creationId xmlns:p14="http://schemas.microsoft.com/office/powerpoint/2010/main" val="13744882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Introduction </a:t>
            </a:r>
          </a:p>
        </p:txBody>
      </p:sp>
      <p:sp>
        <p:nvSpPr>
          <p:cNvPr id="3" name="Content Placeholder 2"/>
          <p:cNvSpPr>
            <a:spLocks noGrp="1"/>
          </p:cNvSpPr>
          <p:nvPr>
            <p:ph idx="1"/>
          </p:nvPr>
        </p:nvSpPr>
        <p:spPr/>
        <p:txBody>
          <a:bodyPr/>
          <a:lstStyle/>
          <a:p>
            <a:pPr marL="0" indent="0">
              <a:buNone/>
            </a:pPr>
            <a:endParaRPr lang="en-GB" dirty="0"/>
          </a:p>
          <a:p>
            <a:pPr marL="0" indent="0">
              <a:buNone/>
            </a:pPr>
            <a:r>
              <a:rPr lang="en-GB" dirty="0"/>
              <a:t>Introduce yourself, your role and tell us two things </a:t>
            </a:r>
            <a:r>
              <a:rPr lang="en-GB"/>
              <a:t>about yourself. </a:t>
            </a:r>
            <a:endParaRPr lang="en-GB" dirty="0"/>
          </a:p>
        </p:txBody>
      </p:sp>
    </p:spTree>
    <p:extLst>
      <p:ext uri="{BB962C8B-B14F-4D97-AF65-F5344CB8AC3E}">
        <p14:creationId xmlns:p14="http://schemas.microsoft.com/office/powerpoint/2010/main" val="368619486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r>
              <a:rPr lang="en-GB" dirty="0"/>
              <a:t>What ideas do we have about how this may influence your work with children and families?  Where do you see power at play most?  </a:t>
            </a:r>
          </a:p>
        </p:txBody>
      </p:sp>
      <p:sp>
        <p:nvSpPr>
          <p:cNvPr id="4" name="Footer Placeholder 3"/>
          <p:cNvSpPr>
            <a:spLocks noGrp="1"/>
          </p:cNvSpPr>
          <p:nvPr>
            <p:ph type="ftr" sz="quarter" idx="11"/>
          </p:nvPr>
        </p:nvSpPr>
        <p:spPr/>
        <p:txBody>
          <a:bodyPr/>
          <a:lstStyle/>
          <a:p>
            <a:endParaRPr lang="en-GB">
              <a:solidFill>
                <a:prstClr val="white"/>
              </a:solidFill>
            </a:endParaRPr>
          </a:p>
        </p:txBody>
      </p:sp>
    </p:spTree>
    <p:extLst>
      <p:ext uri="{BB962C8B-B14F-4D97-AF65-F5344CB8AC3E}">
        <p14:creationId xmlns:p14="http://schemas.microsoft.com/office/powerpoint/2010/main" val="264723953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348682"/>
            <a:ext cx="10972800" cy="4525963"/>
          </a:xfrm>
        </p:spPr>
        <p:txBody>
          <a:bodyPr>
            <a:normAutofit/>
          </a:bodyPr>
          <a:lstStyle/>
          <a:p>
            <a:pPr algn="just">
              <a:defRPr/>
            </a:pPr>
            <a:endParaRPr lang="en-GB" kern="0" dirty="0">
              <a:latin typeface="Helvetica Light"/>
              <a:sym typeface="Helvetica Light"/>
            </a:endParaRPr>
          </a:p>
          <a:p>
            <a:pPr marL="0" indent="0" algn="just">
              <a:buNone/>
              <a:defRPr/>
            </a:pPr>
            <a:r>
              <a:rPr lang="en-GB" dirty="0"/>
              <a:t>                                                    </a:t>
            </a:r>
            <a:endParaRPr lang="en-GB" sz="5400" dirty="0">
              <a:solidFill>
                <a:srgbClr val="7030A0"/>
              </a:solidFill>
            </a:endParaRPr>
          </a:p>
          <a:p>
            <a:pPr marL="0" indent="0" algn="just">
              <a:buNone/>
              <a:defRPr/>
            </a:pPr>
            <a:endParaRPr lang="en-GB" sz="5400" dirty="0">
              <a:solidFill>
                <a:srgbClr val="7030A0"/>
              </a:solidFill>
            </a:endParaRPr>
          </a:p>
        </p:txBody>
      </p:sp>
      <p:pic>
        <p:nvPicPr>
          <p:cNvPr id="4" name="Picture 3"/>
          <p:cNvPicPr>
            <a:picLocks noChangeAspect="1"/>
          </p:cNvPicPr>
          <p:nvPr/>
        </p:nvPicPr>
        <p:blipFill>
          <a:blip r:embed="rId3"/>
          <a:stretch>
            <a:fillRect/>
          </a:stretch>
        </p:blipFill>
        <p:spPr>
          <a:xfrm>
            <a:off x="1691418" y="722776"/>
            <a:ext cx="8306693" cy="5527726"/>
          </a:xfrm>
          <a:prstGeom prst="rect">
            <a:avLst/>
          </a:prstGeom>
        </p:spPr>
      </p:pic>
    </p:spTree>
    <p:extLst>
      <p:ext uri="{BB962C8B-B14F-4D97-AF65-F5344CB8AC3E}">
        <p14:creationId xmlns:p14="http://schemas.microsoft.com/office/powerpoint/2010/main" val="41280082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GB" sz="4400" dirty="0"/>
              <a:t>Genograms </a:t>
            </a:r>
          </a:p>
        </p:txBody>
      </p:sp>
    </p:spTree>
    <p:extLst>
      <p:ext uri="{BB962C8B-B14F-4D97-AF65-F5344CB8AC3E}">
        <p14:creationId xmlns:p14="http://schemas.microsoft.com/office/powerpoint/2010/main" val="265260562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044269" y="496389"/>
            <a:ext cx="7807381" cy="5364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6448985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430619" y="1513735"/>
            <a:ext cx="3653582" cy="4655740"/>
          </a:xfrm>
          <a:prstGeom prst="rect">
            <a:avLst/>
          </a:prstGeom>
        </p:spPr>
      </p:pic>
      <p:sp>
        <p:nvSpPr>
          <p:cNvPr id="3" name="Title 2"/>
          <p:cNvSpPr>
            <a:spLocks noGrp="1"/>
          </p:cNvSpPr>
          <p:nvPr>
            <p:ph type="title"/>
          </p:nvPr>
        </p:nvSpPr>
        <p:spPr>
          <a:xfrm>
            <a:off x="2361656" y="564003"/>
            <a:ext cx="7816487" cy="1356360"/>
          </a:xfrm>
        </p:spPr>
        <p:txBody>
          <a:bodyPr/>
          <a:lstStyle/>
          <a:p>
            <a:r>
              <a:rPr lang="en-GB" b="1" u="sng" dirty="0">
                <a:solidFill>
                  <a:srgbClr val="3D373F"/>
                </a:solidFill>
                <a:latin typeface="Franklin Gothic Book" panose="020B0503020102020204" pitchFamily="34" charset="0"/>
              </a:rPr>
              <a:t>Understanding the family history</a:t>
            </a:r>
          </a:p>
        </p:txBody>
      </p:sp>
      <p:pic>
        <p:nvPicPr>
          <p:cNvPr id="5" name="Picture 4"/>
          <p:cNvPicPr>
            <a:picLocks noChangeAspect="1"/>
          </p:cNvPicPr>
          <p:nvPr/>
        </p:nvPicPr>
        <p:blipFill>
          <a:blip r:embed="rId4"/>
          <a:stretch>
            <a:fillRect/>
          </a:stretch>
        </p:blipFill>
        <p:spPr>
          <a:xfrm>
            <a:off x="4218043" y="1650107"/>
            <a:ext cx="3474613" cy="4599066"/>
          </a:xfrm>
          <a:prstGeom prst="rect">
            <a:avLst/>
          </a:prstGeom>
        </p:spPr>
      </p:pic>
      <p:pic>
        <p:nvPicPr>
          <p:cNvPr id="6" name="Picture 5"/>
          <p:cNvPicPr>
            <a:picLocks noChangeAspect="1"/>
          </p:cNvPicPr>
          <p:nvPr/>
        </p:nvPicPr>
        <p:blipFill>
          <a:blip r:embed="rId5"/>
          <a:stretch>
            <a:fillRect/>
          </a:stretch>
        </p:blipFill>
        <p:spPr>
          <a:xfrm>
            <a:off x="7762175" y="1920363"/>
            <a:ext cx="4347005" cy="3991340"/>
          </a:xfrm>
          <a:prstGeom prst="rect">
            <a:avLst/>
          </a:prstGeom>
        </p:spPr>
      </p:pic>
    </p:spTree>
    <p:extLst>
      <p:ext uri="{BB962C8B-B14F-4D97-AF65-F5344CB8AC3E}">
        <p14:creationId xmlns:p14="http://schemas.microsoft.com/office/powerpoint/2010/main" val="565395826"/>
      </p:ext>
    </p:extLst>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328998" y="276497"/>
            <a:ext cx="7406640" cy="1356360"/>
          </a:xfrm>
        </p:spPr>
        <p:txBody>
          <a:bodyPr>
            <a:normAutofit fontScale="90000"/>
          </a:bodyPr>
          <a:lstStyle/>
          <a:p>
            <a:r>
              <a:rPr lang="en-GB" b="1" dirty="0">
                <a:solidFill>
                  <a:srgbClr val="3D373F"/>
                </a:solidFill>
                <a:latin typeface="Franklin Gothic Book" panose="020B0503020102020204" pitchFamily="34" charset="0"/>
              </a:rPr>
              <a:t>Its not rocket science it’s a lot more complicated than that! </a:t>
            </a:r>
          </a:p>
        </p:txBody>
      </p:sp>
      <p:pic>
        <p:nvPicPr>
          <p:cNvPr id="4" name="Picture 3"/>
          <p:cNvPicPr>
            <a:picLocks noChangeAspect="1"/>
          </p:cNvPicPr>
          <p:nvPr/>
        </p:nvPicPr>
        <p:blipFill>
          <a:blip r:embed="rId3"/>
          <a:stretch>
            <a:fillRect/>
          </a:stretch>
        </p:blipFill>
        <p:spPr>
          <a:xfrm>
            <a:off x="2222863" y="1632857"/>
            <a:ext cx="7889966" cy="4301458"/>
          </a:xfrm>
          <a:prstGeom prst="rect">
            <a:avLst/>
          </a:prstGeom>
        </p:spPr>
      </p:pic>
    </p:spTree>
    <p:extLst>
      <p:ext uri="{BB962C8B-B14F-4D97-AF65-F5344CB8AC3E}">
        <p14:creationId xmlns:p14="http://schemas.microsoft.com/office/powerpoint/2010/main" val="3342705260"/>
      </p:ext>
    </p:extLst>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endParaRPr lang="en-GB" dirty="0"/>
          </a:p>
        </p:txBody>
      </p:sp>
      <p:sp>
        <p:nvSpPr>
          <p:cNvPr id="3" name="Title 2"/>
          <p:cNvSpPr>
            <a:spLocks noGrp="1"/>
          </p:cNvSpPr>
          <p:nvPr>
            <p:ph type="title"/>
          </p:nvPr>
        </p:nvSpPr>
        <p:spPr/>
        <p:txBody>
          <a:bodyPr/>
          <a:lstStyle/>
          <a:p>
            <a:r>
              <a:rPr lang="en-GB" dirty="0"/>
              <a:t>Example genograms</a:t>
            </a:r>
          </a:p>
        </p:txBody>
      </p:sp>
      <p:pic>
        <p:nvPicPr>
          <p:cNvPr id="4" name="Picture 3"/>
          <p:cNvPicPr/>
          <p:nvPr/>
        </p:nvPicPr>
        <p:blipFill>
          <a:blip r:embed="rId3" cstate="print">
            <a:extLst>
              <a:ext uri="{28A0092B-C50C-407E-A947-70E740481C1C}">
                <a14:useLocalDpi xmlns:a14="http://schemas.microsoft.com/office/drawing/2010/main" val="0"/>
              </a:ext>
            </a:extLst>
          </a:blip>
          <a:stretch>
            <a:fillRect/>
          </a:stretch>
        </p:blipFill>
        <p:spPr>
          <a:xfrm>
            <a:off x="1005841" y="1430597"/>
            <a:ext cx="9238618" cy="4695567"/>
          </a:xfrm>
          <a:prstGeom prst="rect">
            <a:avLst/>
          </a:prstGeom>
        </p:spPr>
      </p:pic>
    </p:spTree>
    <p:extLst>
      <p:ext uri="{BB962C8B-B14F-4D97-AF65-F5344CB8AC3E}">
        <p14:creationId xmlns:p14="http://schemas.microsoft.com/office/powerpoint/2010/main" val="342090848"/>
      </p:ext>
    </p:extLst>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endParaRPr lang="en-GB" dirty="0"/>
          </a:p>
        </p:txBody>
      </p:sp>
      <p:sp>
        <p:nvSpPr>
          <p:cNvPr id="3" name="Title 2"/>
          <p:cNvSpPr>
            <a:spLocks noGrp="1"/>
          </p:cNvSpPr>
          <p:nvPr>
            <p:ph type="title"/>
          </p:nvPr>
        </p:nvSpPr>
        <p:spPr/>
        <p:txBody>
          <a:bodyPr/>
          <a:lstStyle/>
          <a:p>
            <a:endParaRPr lang="en-GB"/>
          </a:p>
        </p:txBody>
      </p:sp>
      <p:pic>
        <p:nvPicPr>
          <p:cNvPr id="4" name="Picture 3"/>
          <p:cNvPicPr/>
          <p:nvPr/>
        </p:nvPicPr>
        <p:blipFill>
          <a:blip r:embed="rId3"/>
          <a:stretch>
            <a:fillRect/>
          </a:stretch>
        </p:blipFill>
        <p:spPr>
          <a:xfrm>
            <a:off x="1005840" y="744583"/>
            <a:ext cx="9823269" cy="5381581"/>
          </a:xfrm>
          <a:prstGeom prst="rect">
            <a:avLst/>
          </a:prstGeom>
        </p:spPr>
      </p:pic>
    </p:spTree>
    <p:extLst>
      <p:ext uri="{BB962C8B-B14F-4D97-AF65-F5344CB8AC3E}">
        <p14:creationId xmlns:p14="http://schemas.microsoft.com/office/powerpoint/2010/main" val="2818745319"/>
      </p:ext>
    </p:extLst>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endParaRPr lang="en-GB" dirty="0"/>
          </a:p>
        </p:txBody>
      </p:sp>
      <p:sp>
        <p:nvSpPr>
          <p:cNvPr id="3" name="Title 2"/>
          <p:cNvSpPr>
            <a:spLocks noGrp="1"/>
          </p:cNvSpPr>
          <p:nvPr>
            <p:ph type="title"/>
          </p:nvPr>
        </p:nvSpPr>
        <p:spPr/>
        <p:txBody>
          <a:bodyPr/>
          <a:lstStyle/>
          <a:p>
            <a:endParaRPr lang="en-GB"/>
          </a:p>
        </p:txBody>
      </p:sp>
      <p:pic>
        <p:nvPicPr>
          <p:cNvPr id="4" name="Picture 3" descr="cid:0a931ab9-92ef-4585-b484-8ac80a734b24"/>
          <p:cNvPicPr/>
          <p:nvPr/>
        </p:nvPicPr>
        <p:blipFill>
          <a:blip r:embed="rId3" r:link="rId4" cstate="print">
            <a:extLst>
              <a:ext uri="{28A0092B-C50C-407E-A947-70E740481C1C}">
                <a14:useLocalDpi xmlns:a14="http://schemas.microsoft.com/office/drawing/2010/main" val="0"/>
              </a:ext>
            </a:extLst>
          </a:blip>
          <a:srcRect/>
          <a:stretch>
            <a:fillRect/>
          </a:stretch>
        </p:blipFill>
        <p:spPr bwMode="auto">
          <a:xfrm>
            <a:off x="1071154" y="522514"/>
            <a:ext cx="9679577" cy="5603650"/>
          </a:xfrm>
          <a:prstGeom prst="rect">
            <a:avLst/>
          </a:prstGeom>
          <a:noFill/>
          <a:ln>
            <a:noFill/>
          </a:ln>
        </p:spPr>
      </p:pic>
    </p:spTree>
    <p:extLst>
      <p:ext uri="{BB962C8B-B14F-4D97-AF65-F5344CB8AC3E}">
        <p14:creationId xmlns:p14="http://schemas.microsoft.com/office/powerpoint/2010/main" val="472483262"/>
      </p:ext>
    </p:extLst>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endParaRPr lang="en-GB" dirty="0"/>
          </a:p>
        </p:txBody>
      </p:sp>
      <p:sp>
        <p:nvSpPr>
          <p:cNvPr id="3" name="Title 2"/>
          <p:cNvSpPr>
            <a:spLocks noGrp="1"/>
          </p:cNvSpPr>
          <p:nvPr>
            <p:ph type="title"/>
          </p:nvPr>
        </p:nvSpPr>
        <p:spPr/>
        <p:txBody>
          <a:bodyPr/>
          <a:lstStyle/>
          <a:p>
            <a:endParaRPr lang="en-GB"/>
          </a:p>
        </p:txBody>
      </p:sp>
      <p:pic>
        <p:nvPicPr>
          <p:cNvPr id="4" name="Picture 3" descr="cid:4b17f0ca-8133-4762-b64b-7d505f32eb08"/>
          <p:cNvPicPr/>
          <p:nvPr/>
        </p:nvPicPr>
        <p:blipFill rotWithShape="1">
          <a:blip r:embed="rId3" r:link="rId4" cstate="print">
            <a:extLst>
              <a:ext uri="{28A0092B-C50C-407E-A947-70E740481C1C}">
                <a14:useLocalDpi xmlns:a14="http://schemas.microsoft.com/office/drawing/2010/main" val="0"/>
              </a:ext>
            </a:extLst>
          </a:blip>
          <a:srcRect t="30601"/>
          <a:stretch/>
        </p:blipFill>
        <p:spPr bwMode="auto">
          <a:xfrm>
            <a:off x="1136469" y="522514"/>
            <a:ext cx="9313817" cy="5760720"/>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7650939"/>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Practice Models </a:t>
            </a:r>
          </a:p>
        </p:txBody>
      </p:sp>
      <p:pic>
        <p:nvPicPr>
          <p:cNvPr id="8" name="Content Placeholder 7"/>
          <p:cNvPicPr>
            <a:picLocks noGrp="1" noChangeAspect="1"/>
          </p:cNvPicPr>
          <p:nvPr>
            <p:ph idx="1"/>
          </p:nvPr>
        </p:nvPicPr>
        <p:blipFill>
          <a:blip r:embed="rId3"/>
          <a:stretch>
            <a:fillRect/>
          </a:stretch>
        </p:blipFill>
        <p:spPr>
          <a:xfrm rot="20312404">
            <a:off x="428967" y="1180681"/>
            <a:ext cx="3636568" cy="2548578"/>
          </a:xfrm>
          <a:prstGeom prst="rect">
            <a:avLst/>
          </a:prstGeom>
        </p:spPr>
      </p:pic>
      <p:pic>
        <p:nvPicPr>
          <p:cNvPr id="9" name="Picture 8"/>
          <p:cNvPicPr>
            <a:picLocks noChangeAspect="1"/>
          </p:cNvPicPr>
          <p:nvPr/>
        </p:nvPicPr>
        <p:blipFill>
          <a:blip r:embed="rId4"/>
          <a:stretch>
            <a:fillRect/>
          </a:stretch>
        </p:blipFill>
        <p:spPr>
          <a:xfrm rot="263264">
            <a:off x="4929507" y="1704233"/>
            <a:ext cx="2678728" cy="1250768"/>
          </a:xfrm>
          <a:prstGeom prst="rect">
            <a:avLst/>
          </a:prstGeom>
        </p:spPr>
      </p:pic>
      <p:pic>
        <p:nvPicPr>
          <p:cNvPr id="10" name="Picture 9"/>
          <p:cNvPicPr>
            <a:picLocks noChangeAspect="1"/>
          </p:cNvPicPr>
          <p:nvPr/>
        </p:nvPicPr>
        <p:blipFill>
          <a:blip r:embed="rId5"/>
          <a:stretch>
            <a:fillRect/>
          </a:stretch>
        </p:blipFill>
        <p:spPr>
          <a:xfrm rot="1447693">
            <a:off x="8596498" y="1007467"/>
            <a:ext cx="3103736" cy="3217189"/>
          </a:xfrm>
          <a:prstGeom prst="rect">
            <a:avLst/>
          </a:prstGeom>
        </p:spPr>
      </p:pic>
      <p:pic>
        <p:nvPicPr>
          <p:cNvPr id="11" name="Picture 10"/>
          <p:cNvPicPr>
            <a:picLocks noChangeAspect="1"/>
          </p:cNvPicPr>
          <p:nvPr/>
        </p:nvPicPr>
        <p:blipFill>
          <a:blip r:embed="rId6"/>
          <a:stretch>
            <a:fillRect/>
          </a:stretch>
        </p:blipFill>
        <p:spPr>
          <a:xfrm rot="21190530">
            <a:off x="710044" y="4124912"/>
            <a:ext cx="3819525" cy="2181225"/>
          </a:xfrm>
          <a:prstGeom prst="rect">
            <a:avLst/>
          </a:prstGeom>
        </p:spPr>
      </p:pic>
      <p:pic>
        <p:nvPicPr>
          <p:cNvPr id="12" name="Picture 11"/>
          <p:cNvPicPr>
            <a:picLocks noChangeAspect="1"/>
          </p:cNvPicPr>
          <p:nvPr/>
        </p:nvPicPr>
        <p:blipFill>
          <a:blip r:embed="rId7"/>
          <a:stretch>
            <a:fillRect/>
          </a:stretch>
        </p:blipFill>
        <p:spPr>
          <a:xfrm>
            <a:off x="8236324" y="4390825"/>
            <a:ext cx="3598717" cy="2070356"/>
          </a:xfrm>
          <a:prstGeom prst="rect">
            <a:avLst/>
          </a:prstGeom>
        </p:spPr>
      </p:pic>
      <p:pic>
        <p:nvPicPr>
          <p:cNvPr id="13" name="Picture 12"/>
          <p:cNvPicPr>
            <a:picLocks noChangeAspect="1"/>
          </p:cNvPicPr>
          <p:nvPr/>
        </p:nvPicPr>
        <p:blipFill>
          <a:blip r:embed="rId8"/>
          <a:stretch>
            <a:fillRect/>
          </a:stretch>
        </p:blipFill>
        <p:spPr>
          <a:xfrm rot="696505">
            <a:off x="4947301" y="3524409"/>
            <a:ext cx="3009763" cy="1955967"/>
          </a:xfrm>
          <a:prstGeom prst="rect">
            <a:avLst/>
          </a:prstGeom>
        </p:spPr>
      </p:pic>
    </p:spTree>
    <p:extLst>
      <p:ext uri="{BB962C8B-B14F-4D97-AF65-F5344CB8AC3E}">
        <p14:creationId xmlns:p14="http://schemas.microsoft.com/office/powerpoint/2010/main" val="123315207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5" name="Content Placeholder 4"/>
          <p:cNvPicPr>
            <a:picLocks noGrp="1" noChangeAspect="1"/>
          </p:cNvPicPr>
          <p:nvPr>
            <p:ph idx="1"/>
          </p:nvPr>
        </p:nvPicPr>
        <p:blipFill>
          <a:blip r:embed="rId3"/>
          <a:stretch>
            <a:fillRect/>
          </a:stretch>
        </p:blipFill>
        <p:spPr>
          <a:xfrm>
            <a:off x="1298448" y="563292"/>
            <a:ext cx="9235440" cy="6038359"/>
          </a:xfrm>
          <a:prstGeom prst="rect">
            <a:avLst/>
          </a:prstGeom>
        </p:spPr>
      </p:pic>
      <p:sp>
        <p:nvSpPr>
          <p:cNvPr id="4" name="Footer Placeholder 3"/>
          <p:cNvSpPr>
            <a:spLocks noGrp="1"/>
          </p:cNvSpPr>
          <p:nvPr>
            <p:ph type="ftr" sz="quarter" idx="11"/>
          </p:nvPr>
        </p:nvSpPr>
        <p:spPr/>
        <p:txBody>
          <a:bodyPr/>
          <a:lstStyle/>
          <a:p>
            <a:endParaRPr lang="en-GB">
              <a:solidFill>
                <a:prstClr val="white"/>
              </a:solidFill>
            </a:endParaRPr>
          </a:p>
        </p:txBody>
      </p:sp>
    </p:spTree>
    <p:extLst>
      <p:ext uri="{BB962C8B-B14F-4D97-AF65-F5344CB8AC3E}">
        <p14:creationId xmlns:p14="http://schemas.microsoft.com/office/powerpoint/2010/main" val="47518246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r>
              <a:rPr lang="en-GB" dirty="0"/>
              <a:t>At least </a:t>
            </a:r>
            <a:r>
              <a:rPr lang="en-GB" b="1" dirty="0"/>
              <a:t>Three</a:t>
            </a:r>
            <a:r>
              <a:rPr lang="en-GB" dirty="0"/>
              <a:t> Generations </a:t>
            </a:r>
          </a:p>
          <a:p>
            <a:r>
              <a:rPr lang="en-GB" dirty="0"/>
              <a:t>Presenting issues and factors. i.e. Mental Health, Substance Misuse</a:t>
            </a:r>
          </a:p>
          <a:p>
            <a:r>
              <a:rPr lang="en-GB" dirty="0"/>
              <a:t>A range of relationships both strong relationships and those consider.</a:t>
            </a:r>
          </a:p>
          <a:p>
            <a:r>
              <a:rPr lang="en-GB" dirty="0"/>
              <a:t>Social Graces</a:t>
            </a:r>
          </a:p>
          <a:p>
            <a:r>
              <a:rPr lang="en-GB" dirty="0"/>
              <a:t>Include the date it has been completed.  Genograms evolve over time they are organic.</a:t>
            </a:r>
          </a:p>
        </p:txBody>
      </p:sp>
      <p:sp>
        <p:nvSpPr>
          <p:cNvPr id="3" name="Title 2"/>
          <p:cNvSpPr>
            <a:spLocks noGrp="1"/>
          </p:cNvSpPr>
          <p:nvPr>
            <p:ph type="title"/>
          </p:nvPr>
        </p:nvSpPr>
        <p:spPr/>
        <p:txBody>
          <a:bodyPr/>
          <a:lstStyle/>
          <a:p>
            <a:r>
              <a:rPr lang="en-GB" b="1" dirty="0"/>
              <a:t>What to include on Genograms</a:t>
            </a:r>
            <a:r>
              <a:rPr lang="en-GB" dirty="0"/>
              <a:t>.</a:t>
            </a:r>
          </a:p>
        </p:txBody>
      </p:sp>
    </p:spTree>
    <p:extLst>
      <p:ext uri="{BB962C8B-B14F-4D97-AF65-F5344CB8AC3E}">
        <p14:creationId xmlns:p14="http://schemas.microsoft.com/office/powerpoint/2010/main" val="3891076313"/>
      </p:ext>
    </p:extLst>
  </p:cSld>
  <p:clrMapOvr>
    <a:masterClrMapping/>
  </p:clrMapOvr>
  <p:transition spd="med"/>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r>
              <a:rPr lang="en-GB" dirty="0"/>
              <a:t>Take care these can be very powerful</a:t>
            </a:r>
          </a:p>
          <a:p>
            <a:r>
              <a:rPr lang="en-GB" dirty="0"/>
              <a:t>Try not to impose meaning- remain curious</a:t>
            </a:r>
          </a:p>
          <a:p>
            <a:r>
              <a:rPr lang="en-GB" dirty="0"/>
              <a:t>Know when to stop or pause.</a:t>
            </a:r>
          </a:p>
          <a:p>
            <a:r>
              <a:rPr lang="en-GB" dirty="0"/>
              <a:t>Think of the context to the session; if you are completing this as part of an assessment the person may be anxious about what they share</a:t>
            </a:r>
          </a:p>
          <a:p>
            <a:r>
              <a:rPr lang="en-GB" dirty="0"/>
              <a:t>Alternative to genograms: ecomaps; timelines. </a:t>
            </a:r>
          </a:p>
          <a:p>
            <a:r>
              <a:rPr lang="en-GB" dirty="0"/>
              <a:t>Let the person take the lead if they feel comfortable doing so.</a:t>
            </a:r>
          </a:p>
          <a:p>
            <a:pPr marL="0" indent="0">
              <a:buNone/>
            </a:pPr>
            <a:endParaRPr lang="en-GB" dirty="0"/>
          </a:p>
        </p:txBody>
      </p:sp>
      <p:sp>
        <p:nvSpPr>
          <p:cNvPr id="3" name="Title 2"/>
          <p:cNvSpPr>
            <a:spLocks noGrp="1"/>
          </p:cNvSpPr>
          <p:nvPr>
            <p:ph type="title"/>
          </p:nvPr>
        </p:nvSpPr>
        <p:spPr/>
        <p:txBody>
          <a:bodyPr/>
          <a:lstStyle/>
          <a:p>
            <a:r>
              <a:rPr lang="en-GB" b="1" dirty="0"/>
              <a:t>How to complete a Genogram. </a:t>
            </a:r>
          </a:p>
        </p:txBody>
      </p:sp>
    </p:spTree>
    <p:extLst>
      <p:ext uri="{BB962C8B-B14F-4D97-AF65-F5344CB8AC3E}">
        <p14:creationId xmlns:p14="http://schemas.microsoft.com/office/powerpoint/2010/main" val="4158645956"/>
      </p:ext>
    </p:extLst>
  </p:cSld>
  <p:clrMapOvr>
    <a:masterClrMapping/>
  </p:clrMapOvr>
  <p:transition spd="med"/>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GENOGRAMS – The Basics of Recording</a:t>
            </a:r>
          </a:p>
        </p:txBody>
      </p:sp>
      <p:pic>
        <p:nvPicPr>
          <p:cNvPr id="7" name="Picture 6"/>
          <p:cNvPicPr>
            <a:picLocks noChangeAspect="1"/>
          </p:cNvPicPr>
          <p:nvPr/>
        </p:nvPicPr>
        <p:blipFill>
          <a:blip r:embed="rId3"/>
          <a:stretch>
            <a:fillRect/>
          </a:stretch>
        </p:blipFill>
        <p:spPr>
          <a:xfrm>
            <a:off x="2573080" y="1417638"/>
            <a:ext cx="6401354" cy="4668391"/>
          </a:xfrm>
          <a:prstGeom prst="rect">
            <a:avLst/>
          </a:prstGeom>
        </p:spPr>
      </p:pic>
    </p:spTree>
    <p:extLst>
      <p:ext uri="{BB962C8B-B14F-4D97-AF65-F5344CB8AC3E}">
        <p14:creationId xmlns:p14="http://schemas.microsoft.com/office/powerpoint/2010/main" val="127183042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Recording key issues</a:t>
            </a:r>
          </a:p>
        </p:txBody>
      </p:sp>
      <p:pic>
        <p:nvPicPr>
          <p:cNvPr id="5" name="Content Placeholder 4"/>
          <p:cNvPicPr>
            <a:picLocks noGrp="1"/>
          </p:cNvPicPr>
          <p:nvPr>
            <p:ph idx="1"/>
          </p:nvPr>
        </p:nvPicPr>
        <p:blipFill>
          <a:blip r:embed="rId3"/>
          <a:stretch>
            <a:fillRect/>
          </a:stretch>
        </p:blipFill>
        <p:spPr>
          <a:xfrm>
            <a:off x="530940" y="1323754"/>
            <a:ext cx="5260948" cy="4525963"/>
          </a:xfrm>
          <a:prstGeom prst="rect">
            <a:avLst/>
          </a:prstGeom>
        </p:spPr>
      </p:pic>
      <p:pic>
        <p:nvPicPr>
          <p:cNvPr id="6" name="Picture 5"/>
          <p:cNvPicPr/>
          <p:nvPr/>
        </p:nvPicPr>
        <p:blipFill>
          <a:blip r:embed="rId4"/>
          <a:stretch>
            <a:fillRect/>
          </a:stretch>
        </p:blipFill>
        <p:spPr>
          <a:xfrm>
            <a:off x="6157025" y="1353897"/>
            <a:ext cx="5310188" cy="4465675"/>
          </a:xfrm>
          <a:prstGeom prst="rect">
            <a:avLst/>
          </a:prstGeom>
        </p:spPr>
      </p:pic>
    </p:spTree>
    <p:extLst>
      <p:ext uri="{BB962C8B-B14F-4D97-AF65-F5344CB8AC3E}">
        <p14:creationId xmlns:p14="http://schemas.microsoft.com/office/powerpoint/2010/main" val="219836436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Recording Relationships</a:t>
            </a:r>
          </a:p>
        </p:txBody>
      </p:sp>
      <p:pic>
        <p:nvPicPr>
          <p:cNvPr id="5" name="Content Placeholder 4"/>
          <p:cNvPicPr>
            <a:picLocks noGrp="1"/>
          </p:cNvPicPr>
          <p:nvPr>
            <p:ph idx="1"/>
          </p:nvPr>
        </p:nvPicPr>
        <p:blipFill>
          <a:blip r:embed="rId3"/>
          <a:stretch>
            <a:fillRect/>
          </a:stretch>
        </p:blipFill>
        <p:spPr>
          <a:xfrm>
            <a:off x="1557670" y="1531088"/>
            <a:ext cx="8420986" cy="4699591"/>
          </a:xfrm>
          <a:prstGeom prst="rect">
            <a:avLst/>
          </a:prstGeom>
        </p:spPr>
      </p:pic>
    </p:spTree>
    <p:extLst>
      <p:ext uri="{BB962C8B-B14F-4D97-AF65-F5344CB8AC3E}">
        <p14:creationId xmlns:p14="http://schemas.microsoft.com/office/powerpoint/2010/main" val="238698359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Genogram Practice Exercise 1</a:t>
            </a:r>
          </a:p>
        </p:txBody>
      </p:sp>
      <p:sp>
        <p:nvSpPr>
          <p:cNvPr id="6" name="Content Placeholder 5"/>
          <p:cNvSpPr>
            <a:spLocks noGrp="1"/>
          </p:cNvSpPr>
          <p:nvPr>
            <p:ph idx="1"/>
          </p:nvPr>
        </p:nvSpPr>
        <p:spPr>
          <a:xfrm>
            <a:off x="609600" y="1573620"/>
            <a:ext cx="10972800" cy="4525963"/>
          </a:xfrm>
        </p:spPr>
        <p:txBody>
          <a:bodyPr/>
          <a:lstStyle/>
          <a:p>
            <a:pPr algn="just"/>
            <a:r>
              <a:rPr lang="en-GB" dirty="0"/>
              <a:t>Work together to draw the genogram of a member of your group. </a:t>
            </a:r>
          </a:p>
          <a:p>
            <a:pPr algn="just"/>
            <a:r>
              <a:rPr lang="en-GB" dirty="0"/>
              <a:t>Ask questions that might help you understand and find out more information about the wider family system</a:t>
            </a:r>
          </a:p>
          <a:p>
            <a:pPr algn="just"/>
            <a:r>
              <a:rPr lang="en-GB" b="1" dirty="0"/>
              <a:t>Please only share as much information as you feel comfortable sharing. </a:t>
            </a:r>
            <a:r>
              <a:rPr lang="en-GB" dirty="0"/>
              <a:t> </a:t>
            </a:r>
          </a:p>
        </p:txBody>
      </p:sp>
    </p:spTree>
    <p:extLst>
      <p:ext uri="{BB962C8B-B14F-4D97-AF65-F5344CB8AC3E}">
        <p14:creationId xmlns:p14="http://schemas.microsoft.com/office/powerpoint/2010/main" val="300803830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Group Feedback  </a:t>
            </a:r>
          </a:p>
        </p:txBody>
      </p:sp>
      <p:sp>
        <p:nvSpPr>
          <p:cNvPr id="3" name="Content Placeholder 2"/>
          <p:cNvSpPr>
            <a:spLocks noGrp="1"/>
          </p:cNvSpPr>
          <p:nvPr>
            <p:ph idx="1"/>
          </p:nvPr>
        </p:nvSpPr>
        <p:spPr/>
        <p:txBody>
          <a:bodyPr/>
          <a:lstStyle/>
          <a:p>
            <a:pPr marL="0" indent="0">
              <a:buNone/>
            </a:pPr>
            <a:r>
              <a:rPr lang="en-GB" dirty="0"/>
              <a:t>What discoveries did you make?  </a:t>
            </a:r>
          </a:p>
          <a:p>
            <a:pPr marL="0" indent="0">
              <a:buNone/>
            </a:pPr>
            <a:endParaRPr lang="en-GB" dirty="0"/>
          </a:p>
          <a:p>
            <a:pPr marL="0" indent="0">
              <a:buNone/>
            </a:pPr>
            <a:endParaRPr lang="en-GB" dirty="0"/>
          </a:p>
          <a:p>
            <a:pPr marL="0" indent="0">
              <a:buNone/>
            </a:pPr>
            <a:r>
              <a:rPr lang="en-GB" dirty="0"/>
              <a:t>What questions did you ask?   </a:t>
            </a:r>
          </a:p>
          <a:p>
            <a:pPr marL="0" indent="0">
              <a:buNone/>
            </a:pPr>
            <a:endParaRPr lang="en-GB" dirty="0"/>
          </a:p>
          <a:p>
            <a:pPr marL="0" indent="0">
              <a:buNone/>
            </a:pPr>
            <a:endParaRPr lang="en-GB" dirty="0"/>
          </a:p>
          <a:p>
            <a:pPr marL="0" indent="0">
              <a:buNone/>
            </a:pPr>
            <a:r>
              <a:rPr lang="en-GB" dirty="0"/>
              <a:t>How did it feel for those who shared their story?   </a:t>
            </a:r>
          </a:p>
        </p:txBody>
      </p:sp>
    </p:spTree>
    <p:extLst>
      <p:ext uri="{BB962C8B-B14F-4D97-AF65-F5344CB8AC3E}">
        <p14:creationId xmlns:p14="http://schemas.microsoft.com/office/powerpoint/2010/main" val="337703105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Genograms as a Direct Work tool </a:t>
            </a:r>
          </a:p>
        </p:txBody>
      </p:sp>
      <p:pic>
        <p:nvPicPr>
          <p:cNvPr id="5" name="Picture 4"/>
          <p:cNvPicPr/>
          <p:nvPr/>
        </p:nvPicPr>
        <p:blipFill>
          <a:blip r:embed="rId3"/>
          <a:stretch>
            <a:fillRect/>
          </a:stretch>
        </p:blipFill>
        <p:spPr>
          <a:xfrm>
            <a:off x="207335" y="1839432"/>
            <a:ext cx="3748973" cy="2613815"/>
          </a:xfrm>
          <a:prstGeom prst="rect">
            <a:avLst/>
          </a:prstGeom>
        </p:spPr>
      </p:pic>
      <p:pic>
        <p:nvPicPr>
          <p:cNvPr id="6" name="Picture 5"/>
          <p:cNvPicPr/>
          <p:nvPr/>
        </p:nvPicPr>
        <p:blipFill>
          <a:blip r:embed="rId4"/>
          <a:stretch>
            <a:fillRect/>
          </a:stretch>
        </p:blipFill>
        <p:spPr>
          <a:xfrm>
            <a:off x="8379452" y="1824864"/>
            <a:ext cx="3770136" cy="2938522"/>
          </a:xfrm>
          <a:prstGeom prst="rect">
            <a:avLst/>
          </a:prstGeom>
        </p:spPr>
      </p:pic>
      <p:pic>
        <p:nvPicPr>
          <p:cNvPr id="7" name="Picture 6"/>
          <p:cNvPicPr>
            <a:picLocks noChangeAspect="1"/>
          </p:cNvPicPr>
          <p:nvPr/>
        </p:nvPicPr>
        <p:blipFill>
          <a:blip r:embed="rId5"/>
          <a:stretch>
            <a:fillRect/>
          </a:stretch>
        </p:blipFill>
        <p:spPr>
          <a:xfrm>
            <a:off x="3992943" y="1353841"/>
            <a:ext cx="4349874" cy="4931107"/>
          </a:xfrm>
          <a:prstGeom prst="rect">
            <a:avLst/>
          </a:prstGeom>
        </p:spPr>
      </p:pic>
    </p:spTree>
    <p:extLst>
      <p:ext uri="{BB962C8B-B14F-4D97-AF65-F5344CB8AC3E}">
        <p14:creationId xmlns:p14="http://schemas.microsoft.com/office/powerpoint/2010/main" val="15501684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Genograms in Practice</a:t>
            </a:r>
          </a:p>
        </p:txBody>
      </p:sp>
      <p:sp>
        <p:nvSpPr>
          <p:cNvPr id="3" name="Content Placeholder 2"/>
          <p:cNvSpPr>
            <a:spLocks noGrp="1"/>
          </p:cNvSpPr>
          <p:nvPr>
            <p:ph idx="1"/>
          </p:nvPr>
        </p:nvSpPr>
        <p:spPr>
          <a:xfrm>
            <a:off x="0" y="1214847"/>
            <a:ext cx="11582400" cy="4911318"/>
          </a:xfrm>
        </p:spPr>
        <p:txBody>
          <a:bodyPr>
            <a:normAutofit fontScale="85000" lnSpcReduction="10000"/>
          </a:bodyPr>
          <a:lstStyle/>
          <a:p>
            <a:pPr algn="just"/>
            <a:r>
              <a:rPr lang="en-GB" dirty="0"/>
              <a:t>When you get a referral draw a Genogram based on the information you have.</a:t>
            </a:r>
          </a:p>
          <a:p>
            <a:pPr algn="just"/>
            <a:r>
              <a:rPr lang="en-GB" dirty="0"/>
              <a:t>They are an assessment tool not an admin task. Building a  picture overtime.</a:t>
            </a:r>
          </a:p>
          <a:p>
            <a:pPr algn="just"/>
            <a:r>
              <a:rPr lang="en-GB" dirty="0"/>
              <a:t>Should be completed with every family and at the beginning of every assessment. </a:t>
            </a:r>
          </a:p>
          <a:p>
            <a:pPr algn="just"/>
            <a:r>
              <a:rPr lang="en-GB" dirty="0"/>
              <a:t>Bring to supervision when discussing a case. Where are there gaps?</a:t>
            </a:r>
          </a:p>
          <a:p>
            <a:pPr algn="just"/>
            <a:r>
              <a:rPr lang="en-GB" dirty="0"/>
              <a:t>Reflective Supervision tool.</a:t>
            </a:r>
          </a:p>
          <a:p>
            <a:pPr algn="just"/>
            <a:r>
              <a:rPr lang="en-GB" dirty="0"/>
              <a:t>Will be a key document to be included in referrals i.e. all referrals to Legal Gateway.</a:t>
            </a:r>
          </a:p>
          <a:p>
            <a:pPr algn="just"/>
            <a:r>
              <a:rPr lang="en-GB" dirty="0"/>
              <a:t>Important tool to help us understand how our own family structure and relationships influence the way we work.</a:t>
            </a:r>
          </a:p>
          <a:p>
            <a:pPr marL="0" indent="0">
              <a:buNone/>
            </a:pPr>
            <a:endParaRPr lang="en-GB" dirty="0"/>
          </a:p>
        </p:txBody>
      </p:sp>
    </p:spTree>
    <p:extLst>
      <p:ext uri="{BB962C8B-B14F-4D97-AF65-F5344CB8AC3E}">
        <p14:creationId xmlns:p14="http://schemas.microsoft.com/office/powerpoint/2010/main" val="4647393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Systemic Practice Model</a:t>
            </a:r>
          </a:p>
        </p:txBody>
      </p:sp>
      <p:sp>
        <p:nvSpPr>
          <p:cNvPr id="3" name="Content Placeholder 2"/>
          <p:cNvSpPr>
            <a:spLocks noGrp="1"/>
          </p:cNvSpPr>
          <p:nvPr>
            <p:ph idx="1"/>
          </p:nvPr>
        </p:nvSpPr>
        <p:spPr>
          <a:xfrm>
            <a:off x="609600" y="1600201"/>
            <a:ext cx="4533900" cy="4525963"/>
          </a:xfrm>
        </p:spPr>
        <p:txBody>
          <a:bodyPr/>
          <a:lstStyle/>
          <a:p>
            <a:endParaRPr lang="en-GB" dirty="0"/>
          </a:p>
          <a:p>
            <a:r>
              <a:rPr lang="en-GB" dirty="0"/>
              <a:t>Overarching philosophy/culture</a:t>
            </a:r>
          </a:p>
          <a:p>
            <a:r>
              <a:rPr lang="en-GB" dirty="0"/>
              <a:t>Method/approach </a:t>
            </a:r>
          </a:p>
          <a:p>
            <a:r>
              <a:rPr lang="en-GB" dirty="0"/>
              <a:t>Tools and Techniques</a:t>
            </a:r>
          </a:p>
          <a:p>
            <a:pPr marL="0" indent="0">
              <a:buNone/>
            </a:pPr>
            <a:endParaRPr lang="en-GB" dirty="0"/>
          </a:p>
        </p:txBody>
      </p:sp>
      <p:pic>
        <p:nvPicPr>
          <p:cNvPr id="4" name="Picture 3"/>
          <p:cNvPicPr>
            <a:picLocks noChangeAspect="1"/>
          </p:cNvPicPr>
          <p:nvPr/>
        </p:nvPicPr>
        <p:blipFill>
          <a:blip r:embed="rId3"/>
          <a:stretch>
            <a:fillRect/>
          </a:stretch>
        </p:blipFill>
        <p:spPr>
          <a:xfrm>
            <a:off x="5409750" y="1600201"/>
            <a:ext cx="6444113" cy="4393405"/>
          </a:xfrm>
          <a:prstGeom prst="rect">
            <a:avLst/>
          </a:prstGeom>
        </p:spPr>
      </p:pic>
    </p:spTree>
    <p:extLst>
      <p:ext uri="{BB962C8B-B14F-4D97-AF65-F5344CB8AC3E}">
        <p14:creationId xmlns:p14="http://schemas.microsoft.com/office/powerpoint/2010/main" val="11855571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GENOGRAM – Good Practice Points</a:t>
            </a:r>
          </a:p>
        </p:txBody>
      </p:sp>
      <p:sp>
        <p:nvSpPr>
          <p:cNvPr id="3" name="Content Placeholder 2"/>
          <p:cNvSpPr>
            <a:spLocks noGrp="1"/>
          </p:cNvSpPr>
          <p:nvPr>
            <p:ph idx="1"/>
          </p:nvPr>
        </p:nvSpPr>
        <p:spPr>
          <a:xfrm>
            <a:off x="609599" y="1338943"/>
            <a:ext cx="11284131" cy="4787221"/>
          </a:xfrm>
        </p:spPr>
        <p:txBody>
          <a:bodyPr>
            <a:normAutofit fontScale="92500" lnSpcReduction="20000"/>
          </a:bodyPr>
          <a:lstStyle/>
          <a:p>
            <a:r>
              <a:rPr lang="en-GB" dirty="0"/>
              <a:t>Get children involved or do them with children – be creative.</a:t>
            </a:r>
          </a:p>
          <a:p>
            <a:pPr lvl="0"/>
            <a:r>
              <a:rPr lang="en-GB" dirty="0"/>
              <a:t>They should include three generations.</a:t>
            </a:r>
          </a:p>
          <a:p>
            <a:pPr lvl="0"/>
            <a:r>
              <a:rPr lang="en-GB" dirty="0"/>
              <a:t>Have pens and paper at the ready! </a:t>
            </a:r>
          </a:p>
          <a:p>
            <a:pPr lvl="0"/>
            <a:r>
              <a:rPr lang="en-GB" dirty="0"/>
              <a:t>Include a key on your Genogram </a:t>
            </a:r>
          </a:p>
          <a:p>
            <a:pPr lvl="0"/>
            <a:r>
              <a:rPr lang="en-GB" dirty="0"/>
              <a:t>They should highlight and note areas of strength in the family system as well as things we might be worried about.</a:t>
            </a:r>
          </a:p>
          <a:p>
            <a:pPr lvl="0"/>
            <a:r>
              <a:rPr lang="en-GB" dirty="0"/>
              <a:t>Be creative! Think about how you can use them with children and families. </a:t>
            </a:r>
          </a:p>
          <a:p>
            <a:pPr lvl="0"/>
            <a:r>
              <a:rPr lang="en-GB" dirty="0"/>
              <a:t>People often worry about drawing Genograms and getting them wrong.</a:t>
            </a:r>
          </a:p>
          <a:p>
            <a:pPr lvl="0"/>
            <a:r>
              <a:rPr lang="en-GB" b="1" dirty="0"/>
              <a:t>DON’T WORRY Just have a go. </a:t>
            </a:r>
            <a:endParaRPr lang="en-GB" dirty="0"/>
          </a:p>
        </p:txBody>
      </p:sp>
    </p:spTree>
    <p:extLst>
      <p:ext uri="{BB962C8B-B14F-4D97-AF65-F5344CB8AC3E}">
        <p14:creationId xmlns:p14="http://schemas.microsoft.com/office/powerpoint/2010/main" val="369414231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Check out</a:t>
            </a:r>
          </a:p>
        </p:txBody>
      </p:sp>
      <p:sp>
        <p:nvSpPr>
          <p:cNvPr id="3" name="Content Placeholder 2"/>
          <p:cNvSpPr>
            <a:spLocks noGrp="1"/>
          </p:cNvSpPr>
          <p:nvPr>
            <p:ph idx="1"/>
          </p:nvPr>
        </p:nvSpPr>
        <p:spPr/>
        <p:txBody>
          <a:bodyPr/>
          <a:lstStyle/>
          <a:p>
            <a:pPr marL="0" indent="0">
              <a:buNone/>
            </a:pPr>
            <a:endParaRPr lang="en-GB" dirty="0"/>
          </a:p>
          <a:p>
            <a:pPr marL="0" indent="0">
              <a:buNone/>
            </a:pPr>
            <a:r>
              <a:rPr lang="en-GB" dirty="0"/>
              <a:t>What are you going to take away from today?</a:t>
            </a:r>
          </a:p>
        </p:txBody>
      </p:sp>
      <p:sp>
        <p:nvSpPr>
          <p:cNvPr id="4" name="Footer Placeholder 3"/>
          <p:cNvSpPr>
            <a:spLocks noGrp="1"/>
          </p:cNvSpPr>
          <p:nvPr>
            <p:ph type="ftr" sz="quarter" idx="11"/>
          </p:nvPr>
        </p:nvSpPr>
        <p:spPr/>
        <p:txBody>
          <a:bodyPr/>
          <a:lstStyle/>
          <a:p>
            <a:endParaRPr lang="en-GB">
              <a:solidFill>
                <a:prstClr val="white"/>
              </a:solidFill>
            </a:endParaRPr>
          </a:p>
        </p:txBody>
      </p:sp>
    </p:spTree>
    <p:extLst>
      <p:ext uri="{BB962C8B-B14F-4D97-AF65-F5344CB8AC3E}">
        <p14:creationId xmlns:p14="http://schemas.microsoft.com/office/powerpoint/2010/main" val="19681613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1595" y="264005"/>
            <a:ext cx="10972800" cy="1143000"/>
          </a:xfrm>
        </p:spPr>
        <p:txBody>
          <a:bodyPr/>
          <a:lstStyle/>
          <a:p>
            <a:r>
              <a:rPr lang="en-GB" b="1" u="sng" dirty="0">
                <a:solidFill>
                  <a:srgbClr val="3D373F"/>
                </a:solidFill>
                <a:latin typeface="Franklin Gothic Book" panose="020B0503020102020204" pitchFamily="34" charset="0"/>
              </a:rPr>
              <a:t>Our core model – Systemic practice </a:t>
            </a:r>
            <a:endParaRPr lang="en-GB" dirty="0"/>
          </a:p>
        </p:txBody>
      </p:sp>
      <p:sp>
        <p:nvSpPr>
          <p:cNvPr id="5" name="Content Placeholder 2"/>
          <p:cNvSpPr>
            <a:spLocks noGrp="1"/>
          </p:cNvSpPr>
          <p:nvPr>
            <p:ph idx="1"/>
          </p:nvPr>
        </p:nvSpPr>
        <p:spPr>
          <a:xfrm>
            <a:off x="3638006" y="1492972"/>
            <a:ext cx="7978064" cy="4525963"/>
          </a:xfrm>
        </p:spPr>
        <p:txBody>
          <a:bodyPr>
            <a:normAutofit fontScale="62500" lnSpcReduction="20000"/>
          </a:bodyPr>
          <a:lstStyle/>
          <a:p>
            <a:pPr marL="491490" indent="-457200">
              <a:buAutoNum type="arabicPeriod"/>
            </a:pPr>
            <a:r>
              <a:rPr lang="en-GB" sz="3200" dirty="0">
                <a:solidFill>
                  <a:srgbClr val="3D373F"/>
                </a:solidFill>
                <a:latin typeface="Franklin Gothic Book" panose="020B0503020102020204" pitchFamily="34" charset="0"/>
              </a:rPr>
              <a:t>Using genograms</a:t>
            </a:r>
          </a:p>
          <a:p>
            <a:pPr marL="491490" indent="-457200">
              <a:buAutoNum type="arabicPeriod"/>
            </a:pPr>
            <a:r>
              <a:rPr lang="en-GB" sz="3200" dirty="0">
                <a:solidFill>
                  <a:srgbClr val="3D373F"/>
                </a:solidFill>
                <a:latin typeface="Franklin Gothic Book" panose="020B0503020102020204" pitchFamily="34" charset="0"/>
              </a:rPr>
              <a:t>Understanding intergenerational relationships/patterns</a:t>
            </a:r>
          </a:p>
          <a:p>
            <a:pPr marL="491490" indent="-457200">
              <a:buFont typeface="Arial" panose="020B0604020202020204" pitchFamily="34" charset="0"/>
              <a:buAutoNum type="arabicPeriod"/>
            </a:pPr>
            <a:r>
              <a:rPr lang="en-GB" sz="3200" dirty="0">
                <a:solidFill>
                  <a:srgbClr val="3D373F"/>
                </a:solidFill>
                <a:latin typeface="Franklin Gothic Book" panose="020B0503020102020204" pitchFamily="34" charset="0"/>
              </a:rPr>
              <a:t>Self reflexivity and use of self -  </a:t>
            </a:r>
            <a:r>
              <a:rPr lang="en-GB" dirty="0"/>
              <a:t>the importance of understanding self and provide framework for thinking about how we make our assessments.</a:t>
            </a:r>
            <a:endParaRPr lang="en-GB" sz="3200" dirty="0">
              <a:solidFill>
                <a:srgbClr val="3D373F"/>
              </a:solidFill>
              <a:latin typeface="Franklin Gothic Book" panose="020B0503020102020204" pitchFamily="34" charset="0"/>
            </a:endParaRPr>
          </a:p>
          <a:p>
            <a:pPr marL="491490" indent="-457200">
              <a:buAutoNum type="arabicPeriod"/>
            </a:pPr>
            <a:r>
              <a:rPr lang="en-GB" sz="3200" dirty="0">
                <a:solidFill>
                  <a:srgbClr val="3D373F"/>
                </a:solidFill>
                <a:latin typeface="Franklin Gothic Book" panose="020B0503020102020204" pitchFamily="34" charset="0"/>
              </a:rPr>
              <a:t>How we managing risk and uncertainty – holding the truth lightly.</a:t>
            </a:r>
          </a:p>
          <a:p>
            <a:pPr marL="491490" indent="-457200">
              <a:buAutoNum type="arabicPeriod"/>
            </a:pPr>
            <a:r>
              <a:rPr lang="en-GB" sz="3200" dirty="0">
                <a:solidFill>
                  <a:srgbClr val="3D373F"/>
                </a:solidFill>
                <a:latin typeface="Franklin Gothic Book" panose="020B0503020102020204" pitchFamily="34" charset="0"/>
              </a:rPr>
              <a:t>Understanding different narratives and perspectives</a:t>
            </a:r>
            <a:r>
              <a:rPr lang="en-GB" dirty="0">
                <a:solidFill>
                  <a:srgbClr val="3D373F"/>
                </a:solidFill>
                <a:latin typeface="Franklin Gothic Book" panose="020B0503020102020204" pitchFamily="34" charset="0"/>
              </a:rPr>
              <a:t> – Social Graces.</a:t>
            </a:r>
            <a:endParaRPr lang="en-GB" sz="3200" dirty="0">
              <a:solidFill>
                <a:srgbClr val="3D373F"/>
              </a:solidFill>
              <a:latin typeface="Franklin Gothic Book" panose="020B0503020102020204" pitchFamily="34" charset="0"/>
            </a:endParaRPr>
          </a:p>
          <a:p>
            <a:pPr marL="491490" indent="-457200">
              <a:buAutoNum type="arabicPeriod"/>
            </a:pPr>
            <a:r>
              <a:rPr lang="en-GB" sz="3200" dirty="0">
                <a:solidFill>
                  <a:srgbClr val="3D373F"/>
                </a:solidFill>
                <a:latin typeface="Franklin Gothic Book" panose="020B0503020102020204" pitchFamily="34" charset="0"/>
              </a:rPr>
              <a:t>Hypothesising </a:t>
            </a:r>
            <a:endParaRPr lang="en-GB" dirty="0">
              <a:solidFill>
                <a:srgbClr val="3D373F"/>
              </a:solidFill>
              <a:latin typeface="Franklin Gothic Book" panose="020B0503020102020204" pitchFamily="34" charset="0"/>
            </a:endParaRPr>
          </a:p>
          <a:p>
            <a:pPr marL="491490" indent="-457200">
              <a:buAutoNum type="arabicPeriod"/>
            </a:pPr>
            <a:r>
              <a:rPr lang="en-GB" dirty="0"/>
              <a:t>Language and the construction of language – the power of language. </a:t>
            </a:r>
            <a:r>
              <a:rPr lang="en-GB" b="1" dirty="0"/>
              <a:t> </a:t>
            </a:r>
            <a:endParaRPr lang="en-GB" dirty="0"/>
          </a:p>
          <a:p>
            <a:pPr marL="491490" indent="-457200">
              <a:buAutoNum type="arabicPeriod"/>
            </a:pPr>
            <a:r>
              <a:rPr lang="en-GB" dirty="0"/>
              <a:t>Context - without context there is no meaning</a:t>
            </a:r>
          </a:p>
          <a:p>
            <a:pPr marL="491490" indent="-457200">
              <a:buAutoNum type="arabicPeriod"/>
            </a:pPr>
            <a:r>
              <a:rPr lang="en-GB" dirty="0"/>
              <a:t>The problem is the problem not the individual/group.</a:t>
            </a:r>
          </a:p>
          <a:p>
            <a:pPr marL="491490" indent="-457200">
              <a:buAutoNum type="arabicPeriod"/>
            </a:pPr>
            <a:r>
              <a:rPr lang="en-GB" dirty="0"/>
              <a:t>Thinking about the professional system alongside the family system. Systems and sub-systems – siblings, partner, friends……….</a:t>
            </a:r>
            <a:r>
              <a:rPr lang="en-GB" b="1" dirty="0"/>
              <a:t> </a:t>
            </a:r>
          </a:p>
          <a:p>
            <a:pPr marL="491490" indent="-457200">
              <a:buAutoNum type="arabicPeriod"/>
            </a:pPr>
            <a:endParaRPr lang="en-GB" sz="3200" dirty="0">
              <a:solidFill>
                <a:srgbClr val="3D373F"/>
              </a:solidFill>
              <a:latin typeface="Franklin Gothic Book" panose="020B0503020102020204" pitchFamily="34" charset="0"/>
            </a:endParaRPr>
          </a:p>
          <a:p>
            <a:pPr marL="34290" indent="0">
              <a:buNone/>
            </a:pPr>
            <a:endParaRPr lang="en-GB" dirty="0">
              <a:solidFill>
                <a:srgbClr val="3D373F"/>
              </a:solidFill>
              <a:latin typeface="Franklin Gothic Book" panose="020B0503020102020204" pitchFamily="34" charset="0"/>
            </a:endParaRPr>
          </a:p>
        </p:txBody>
      </p:sp>
      <p:pic>
        <p:nvPicPr>
          <p:cNvPr id="6" name="Picture 5"/>
          <p:cNvPicPr>
            <a:picLocks noChangeAspect="1"/>
          </p:cNvPicPr>
          <p:nvPr/>
        </p:nvPicPr>
        <p:blipFill>
          <a:blip r:embed="rId3"/>
          <a:stretch>
            <a:fillRect/>
          </a:stretch>
        </p:blipFill>
        <p:spPr>
          <a:xfrm>
            <a:off x="219228" y="1492973"/>
            <a:ext cx="3140297" cy="2347508"/>
          </a:xfrm>
          <a:prstGeom prst="rect">
            <a:avLst/>
          </a:prstGeom>
        </p:spPr>
      </p:pic>
    </p:spTree>
    <p:extLst>
      <p:ext uri="{BB962C8B-B14F-4D97-AF65-F5344CB8AC3E}">
        <p14:creationId xmlns:p14="http://schemas.microsoft.com/office/powerpoint/2010/main" val="30368521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5">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5">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5">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5" name="Content Placeholder 4"/>
          <p:cNvPicPr>
            <a:picLocks noGrp="1" noChangeAspect="1"/>
          </p:cNvPicPr>
          <p:nvPr>
            <p:ph idx="1"/>
          </p:nvPr>
        </p:nvPicPr>
        <p:blipFill>
          <a:blip r:embed="rId3"/>
          <a:stretch>
            <a:fillRect/>
          </a:stretch>
        </p:blipFill>
        <p:spPr>
          <a:xfrm>
            <a:off x="736651" y="385354"/>
            <a:ext cx="10845749" cy="6199011"/>
          </a:xfrm>
          <a:prstGeom prst="rect">
            <a:avLst/>
          </a:prstGeom>
        </p:spPr>
      </p:pic>
    </p:spTree>
    <p:extLst>
      <p:ext uri="{BB962C8B-B14F-4D97-AF65-F5344CB8AC3E}">
        <p14:creationId xmlns:p14="http://schemas.microsoft.com/office/powerpoint/2010/main" val="35085777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br>
              <a:rPr lang="en-GB" b="1" dirty="0"/>
            </a:br>
            <a:r>
              <a:rPr lang="en-GB" b="1" dirty="0"/>
              <a:t>So what did this mean?</a:t>
            </a:r>
          </a:p>
        </p:txBody>
      </p:sp>
      <p:sp>
        <p:nvSpPr>
          <p:cNvPr id="3" name="Content Placeholder 2"/>
          <p:cNvSpPr>
            <a:spLocks noGrp="1"/>
          </p:cNvSpPr>
          <p:nvPr>
            <p:ph idx="1"/>
          </p:nvPr>
        </p:nvSpPr>
        <p:spPr/>
        <p:txBody>
          <a:bodyPr>
            <a:normAutofit fontScale="92500" lnSpcReduction="20000"/>
          </a:bodyPr>
          <a:lstStyle/>
          <a:p>
            <a:pPr marL="0" indent="0">
              <a:buNone/>
            </a:pPr>
            <a:endParaRPr lang="en-GB" dirty="0"/>
          </a:p>
          <a:p>
            <a:pPr marL="0" indent="0">
              <a:buNone/>
            </a:pPr>
            <a:r>
              <a:rPr lang="en-GB" dirty="0"/>
              <a:t>- A move away from the focus being on the individual – understanding patterns of interactions between rather than within – attention paid to sub-systems. </a:t>
            </a:r>
          </a:p>
          <a:p>
            <a:pPr marL="0" indent="0">
              <a:buNone/>
            </a:pPr>
            <a:r>
              <a:rPr lang="en-GB" dirty="0"/>
              <a:t>- A focus on organisational patterns within families – working to disrupt dysfunctional relationships to create healthier systems.</a:t>
            </a:r>
          </a:p>
          <a:p>
            <a:pPr marL="0" indent="0">
              <a:buNone/>
            </a:pPr>
            <a:r>
              <a:rPr lang="en-GB" dirty="0"/>
              <a:t>- Stronger ideas about what ‘functional’ and ‘dysfunctional’ families looked like (particularly relevant to structural approaches).</a:t>
            </a:r>
          </a:p>
          <a:p>
            <a:pPr marL="0" indent="0">
              <a:buNone/>
            </a:pPr>
            <a:r>
              <a:rPr lang="en-GB" dirty="0"/>
              <a:t>- Earlier approaches meant that the family saw the therapist as the expert – ever evolving!</a:t>
            </a:r>
          </a:p>
          <a:p>
            <a:pPr marL="0" indent="0">
              <a:buNone/>
            </a:pPr>
            <a:endParaRPr lang="en-GB" dirty="0"/>
          </a:p>
          <a:p>
            <a:endParaRPr lang="en-GB" dirty="0"/>
          </a:p>
          <a:p>
            <a:endParaRPr lang="en-GB" dirty="0"/>
          </a:p>
        </p:txBody>
      </p:sp>
    </p:spTree>
    <p:extLst>
      <p:ext uri="{BB962C8B-B14F-4D97-AF65-F5344CB8AC3E}">
        <p14:creationId xmlns:p14="http://schemas.microsoft.com/office/powerpoint/2010/main" val="4283688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t>Systemic Practice in Child Protection Social Work</a:t>
            </a:r>
          </a:p>
        </p:txBody>
      </p:sp>
      <p:sp>
        <p:nvSpPr>
          <p:cNvPr id="3" name="Content Placeholder 2"/>
          <p:cNvSpPr>
            <a:spLocks noGrp="1"/>
          </p:cNvSpPr>
          <p:nvPr>
            <p:ph idx="1"/>
          </p:nvPr>
        </p:nvSpPr>
        <p:spPr/>
        <p:txBody>
          <a:bodyPr>
            <a:normAutofit/>
          </a:bodyPr>
          <a:lstStyle/>
          <a:p>
            <a:pPr>
              <a:defRPr/>
            </a:pPr>
            <a:r>
              <a:rPr lang="en-GB" dirty="0"/>
              <a:t>Values focus and whole system change</a:t>
            </a:r>
          </a:p>
          <a:p>
            <a:pPr lvl="1">
              <a:defRPr/>
            </a:pPr>
            <a:r>
              <a:rPr lang="en-GB" dirty="0"/>
              <a:t>Believing in families</a:t>
            </a:r>
          </a:p>
          <a:p>
            <a:pPr lvl="1">
              <a:defRPr/>
            </a:pPr>
            <a:r>
              <a:rPr lang="en-GB" dirty="0"/>
              <a:t>Manage risk together proactively</a:t>
            </a:r>
          </a:p>
          <a:p>
            <a:pPr lvl="1">
              <a:defRPr/>
            </a:pPr>
            <a:r>
              <a:rPr lang="en-GB" dirty="0"/>
              <a:t>Collaborative and respectful </a:t>
            </a:r>
          </a:p>
          <a:p>
            <a:pPr lvl="1">
              <a:defRPr/>
            </a:pPr>
            <a:r>
              <a:rPr lang="en-GB" dirty="0"/>
              <a:t>Focus on direct work to help Families Change</a:t>
            </a:r>
          </a:p>
          <a:p>
            <a:pPr lvl="1">
              <a:defRPr/>
            </a:pPr>
            <a:r>
              <a:rPr lang="en-GB" dirty="0"/>
              <a:t>Parenting support; reduce care numbers, train staff</a:t>
            </a:r>
          </a:p>
          <a:p>
            <a:pPr>
              <a:defRPr/>
            </a:pPr>
            <a:r>
              <a:rPr lang="en-GB" dirty="0"/>
              <a:t>And…</a:t>
            </a:r>
          </a:p>
          <a:p>
            <a:pPr lvl="1">
              <a:defRPr/>
            </a:pPr>
            <a:r>
              <a:rPr lang="en-GB" dirty="0"/>
              <a:t>Do it together</a:t>
            </a:r>
          </a:p>
          <a:p>
            <a:pPr marL="0" indent="0">
              <a:buNone/>
            </a:pPr>
            <a:endParaRPr lang="en-GB" dirty="0"/>
          </a:p>
        </p:txBody>
      </p:sp>
    </p:spTree>
    <p:extLst>
      <p:ext uri="{BB962C8B-B14F-4D97-AF65-F5344CB8AC3E}">
        <p14:creationId xmlns:p14="http://schemas.microsoft.com/office/powerpoint/2010/main" val="1410280462"/>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21704</TotalTime>
  <Words>2343</Words>
  <Application>Microsoft Office PowerPoint</Application>
  <PresentationFormat>Widescreen</PresentationFormat>
  <Paragraphs>279</Paragraphs>
  <Slides>51</Slides>
  <Notes>44</Notes>
  <HiddenSlides>0</HiddenSlides>
  <MMClips>1</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51</vt:i4>
      </vt:variant>
    </vt:vector>
  </HeadingPairs>
  <TitlesOfParts>
    <vt:vector size="57" baseType="lpstr">
      <vt:lpstr>Arial</vt:lpstr>
      <vt:lpstr>Calibri</vt:lpstr>
      <vt:lpstr>Franklin Gothic Book</vt:lpstr>
      <vt:lpstr>Helvetica Light</vt:lpstr>
      <vt:lpstr>1_Office Theme</vt:lpstr>
      <vt:lpstr>2_Office Theme</vt:lpstr>
      <vt:lpstr>Introduction to Systemic Practice </vt:lpstr>
      <vt:lpstr>Expectations for training</vt:lpstr>
      <vt:lpstr>Introduction </vt:lpstr>
      <vt:lpstr>Practice Models </vt:lpstr>
      <vt:lpstr>Systemic Practice Model</vt:lpstr>
      <vt:lpstr>Our core model – Systemic practice </vt:lpstr>
      <vt:lpstr>PowerPoint Presentation</vt:lpstr>
      <vt:lpstr> So what did this mean?</vt:lpstr>
      <vt:lpstr>Systemic Practice in Child Protection Social Work</vt:lpstr>
      <vt:lpstr>Self Reflexivity </vt:lpstr>
      <vt:lpstr>The Social GGRRAAACCEEESSS</vt:lpstr>
      <vt:lpstr>The Social GGRRAAACCEEESSS</vt:lpstr>
      <vt:lpstr>The Social GGRRAAACCEEESSS</vt:lpstr>
      <vt:lpstr>Exercise </vt:lpstr>
      <vt:lpstr>Intersectionality  </vt:lpstr>
      <vt:lpstr>PowerPoint Presentation</vt:lpstr>
      <vt:lpstr>PowerPoint Presentation</vt:lpstr>
      <vt:lpstr>PowerPoint Presentation</vt:lpstr>
      <vt:lpstr>PowerPoint Presentation</vt:lpstr>
      <vt:lpstr>PowerPoint Presentation</vt:lpstr>
      <vt:lpstr>Video </vt:lpstr>
      <vt:lpstr>Things to think about…..</vt:lpstr>
      <vt:lpstr>Things to think about……</vt:lpstr>
      <vt:lpstr>PowerPoint Presentation</vt:lpstr>
      <vt:lpstr>Privilege </vt:lpstr>
      <vt:lpstr>Privilege </vt:lpstr>
      <vt:lpstr>Do you have privilege?  </vt:lpstr>
      <vt:lpstr>PowerPoint Presentation</vt:lpstr>
      <vt:lpstr>Power and Difference   </vt:lpstr>
      <vt:lpstr>PowerPoint Presentation</vt:lpstr>
      <vt:lpstr>PowerPoint Presentation</vt:lpstr>
      <vt:lpstr>Genograms </vt:lpstr>
      <vt:lpstr>PowerPoint Presentation</vt:lpstr>
      <vt:lpstr>Understanding the family history</vt:lpstr>
      <vt:lpstr>Its not rocket science it’s a lot more complicated than that! </vt:lpstr>
      <vt:lpstr>Example genograms</vt:lpstr>
      <vt:lpstr>PowerPoint Presentation</vt:lpstr>
      <vt:lpstr>PowerPoint Presentation</vt:lpstr>
      <vt:lpstr>PowerPoint Presentation</vt:lpstr>
      <vt:lpstr>PowerPoint Presentation</vt:lpstr>
      <vt:lpstr>What to include on Genograms.</vt:lpstr>
      <vt:lpstr>How to complete a Genogram. </vt:lpstr>
      <vt:lpstr>GENOGRAMS – The Basics of Recording</vt:lpstr>
      <vt:lpstr>Recording key issues</vt:lpstr>
      <vt:lpstr>Recording Relationships</vt:lpstr>
      <vt:lpstr>Genogram Practice Exercise 1</vt:lpstr>
      <vt:lpstr>Group Feedback  </vt:lpstr>
      <vt:lpstr>Genograms as a Direct Work tool </vt:lpstr>
      <vt:lpstr>Genograms in Practice</vt:lpstr>
      <vt:lpstr>GENOGRAM – Good Practice Points</vt:lpstr>
      <vt:lpstr>Check out</vt:lpstr>
    </vt:vector>
  </TitlesOfParts>
  <Company>Warrington Borough Council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Woods, Alexandra</dc:creator>
  <cp:lastModifiedBy>Baker, Briony</cp:lastModifiedBy>
  <cp:revision>206</cp:revision>
  <cp:lastPrinted>2019-12-05T08:44:57Z</cp:lastPrinted>
  <dcterms:created xsi:type="dcterms:W3CDTF">2018-06-12T09:24:20Z</dcterms:created>
  <dcterms:modified xsi:type="dcterms:W3CDTF">2022-11-09T11:00:48Z</dcterms:modified>
</cp:coreProperties>
</file>