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6" r:id="rId6"/>
    <p:sldId id="263" r:id="rId7"/>
    <p:sldId id="259" r:id="rId8"/>
    <p:sldId id="260" r:id="rId9"/>
    <p:sldId id="265" r:id="rId10"/>
    <p:sldId id="261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5C54"/>
    <a:srgbClr val="F47670"/>
    <a:srgbClr val="F15149"/>
    <a:srgbClr val="B3EE86"/>
    <a:srgbClr val="9BE961"/>
    <a:srgbClr val="C8F3A7"/>
    <a:srgbClr val="BED747"/>
    <a:srgbClr val="98C8F0"/>
    <a:srgbClr val="F5A5BA"/>
    <a:srgbClr val="F28E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620" y="5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1259C-8E66-41D5-A8F4-5D7DC1A400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401E6A-B65D-41A1-8373-72362DED86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86EEA0-36EC-4494-8CD0-EB0E08196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244C-53AB-4AC0-9A68-7CA2FBD4D60D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F717F1-0400-4323-BEF8-2339E6B2B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B2658-A69D-4B01-A4C0-7772DECAF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AE6B-C835-4E45-AC71-BD99DCEA8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779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22B7C-15BE-409D-9499-8A266118C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66A58F-6DA5-4062-9B0A-2A70E124AF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9AEC2-57F0-4D71-8C5B-74B535F2A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244C-53AB-4AC0-9A68-7CA2FBD4D60D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E7085-49EE-4E57-9B63-1E9D62354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1AF6-C0DC-4A52-B85B-9DB202CD4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AE6B-C835-4E45-AC71-BD99DCEA8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64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FBC507-6247-4A15-B703-EA9095FEB5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B9999C-1175-4673-98DA-9064460330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E3360-0F38-4090-9569-0AD9C342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244C-53AB-4AC0-9A68-7CA2FBD4D60D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18FB8-4C96-4A83-AEA3-B2834A0DF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35D948-9948-41EB-A403-06F0DE6E1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AE6B-C835-4E45-AC71-BD99DCEA8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830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45541-97CF-4682-8F86-7737D114E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E1693-AAC1-4FE3-AA5A-C0E3C8F0D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77949-ED8F-49C2-8575-751D535D1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244C-53AB-4AC0-9A68-7CA2FBD4D60D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7D00A4-0EF0-41AB-9BB5-FE0415A5B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77D41-D625-442E-A136-4D4738E2F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AE6B-C835-4E45-AC71-BD99DCEA8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78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2097A-31F9-421F-9750-6BF195792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848CA6-840B-44D3-B655-695C75427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D828A-E26F-4608-A0B2-B645FAB17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244C-53AB-4AC0-9A68-7CA2FBD4D60D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BFF35-246D-4CD6-9EA3-1E0967945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5DE248-78DC-4597-8209-93132E1AD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AE6B-C835-4E45-AC71-BD99DCEA8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474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30C5E-5141-4F9A-A04F-8C9FD5A61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94102-92E6-461E-B67E-623A1A5AD0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522D18-8DC1-45F3-B546-D14391B050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321391-6B16-4DC1-9F91-5ED10917A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244C-53AB-4AC0-9A68-7CA2FBD4D60D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9729B6-33E3-4134-8981-2107B25AB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848402-14DB-4506-A14F-74DB43637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AE6B-C835-4E45-AC71-BD99DCEA8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528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5BBCE-E535-4468-A392-30D71D485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195AF8-FEB0-4FB6-9DFB-CA54596182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9A4C6D-75C7-4562-9B8A-9333B5060B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BB6464-0175-4AA0-A7C3-FFF6087C3B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F11E9F-B091-47FB-A3CC-496CE7D097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BB7B91-AB53-4B08-B0E4-F623393A6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244C-53AB-4AC0-9A68-7CA2FBD4D60D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3A5518-6F9F-4333-8071-00815CD4C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AE042B-45DD-4544-B2DA-4CFFA333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AE6B-C835-4E45-AC71-BD99DCEA8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019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4D6D5-9097-4073-891B-92EED0F18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245FC-E8AF-4088-BF2E-0DF49C284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244C-53AB-4AC0-9A68-7CA2FBD4D60D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47FFBB-5486-4027-B9BF-F65D16D34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79BCB5-CB22-4B86-9B6C-39CDC3FCE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AE6B-C835-4E45-AC71-BD99DCEA8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443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168E93-9292-4D6D-8358-F4D8B2EBD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244C-53AB-4AC0-9A68-7CA2FBD4D60D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01AF3D-C75E-49E6-83A6-18E1115DE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DFDD02-9954-4136-9C05-D53597E05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AE6B-C835-4E45-AC71-BD99DCEA8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00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50A86-9C98-47FC-A1D3-82D540AFB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778878-2E8B-4744-9A70-7068B1A7F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07AC48-4D87-4480-A83B-F93892BE85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B6F33-3BE8-4DA5-813A-235F72EF3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244C-53AB-4AC0-9A68-7CA2FBD4D60D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37C9DE-122A-4BE5-8572-EBB0AC490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A2DB50-EB7E-410A-BC5E-7E16A939D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AE6B-C835-4E45-AC71-BD99DCEA8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972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1D3C2-02A7-4B77-85F2-48C5E6AEE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E26D43-34C1-4CCF-AA48-73F546305F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D2D468-75EE-4C94-A410-8400A18DF0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15CDBA-1CAD-48DC-94AA-31F0A2F5F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8244C-53AB-4AC0-9A68-7CA2FBD4D60D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B7CD52-23C3-4B05-A180-113B76F31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157359-A039-4C78-A03D-F8DC428BC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CAE6B-C835-4E45-AC71-BD99DCEA8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640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D4193C-DA42-49F5-9C98-DC2A8AC48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FFA56F-58D6-447E-A6EE-BB2664D5E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8EEB7-FBFF-4481-A188-701287BEAA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8244C-53AB-4AC0-9A68-7CA2FBD4D60D}" type="datetimeFigureOut">
              <a:rPr lang="en-GB" smtClean="0"/>
              <a:t>25/02/2022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6F7D4-1980-4C5D-9DD8-8E5E24E6FA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FB88D9-1A82-43A8-A16B-C3AEAC5AFE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CAE6B-C835-4E45-AC71-BD99DCEA88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20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ralsafeguarding.co.uk/annual-report-2021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ralsafeguarding.co.uk/wp-content/uploads/2022/01/Business-Plan-22-24.pdf" TargetMode="External"/><Relationship Id="rId2" Type="http://schemas.openxmlformats.org/officeDocument/2006/relationships/hyperlink" Target="https://www.wirralsafeguarding.co.uk/annual-report-2021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ralsafeguarding.co.uk/wp-content/uploads/2022/02/100-Days-Day-97-2021-WSCP-Annual-Report.pdf" TargetMode="External"/><Relationship Id="rId7" Type="http://schemas.openxmlformats.org/officeDocument/2006/relationships/hyperlink" Target="https://www.wirralsafeguarding.co.uk/learning-from-audits/" TargetMode="External"/><Relationship Id="rId2" Type="http://schemas.openxmlformats.org/officeDocument/2006/relationships/hyperlink" Target="https://www.wirralsafeguarding.co.uk/annual-report-2021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wirralsafeguarding.co.uk/training/" TargetMode="External"/><Relationship Id="rId5" Type="http://schemas.openxmlformats.org/officeDocument/2006/relationships/hyperlink" Target="https://www.wirralsafeguarding.co.uk/professionals/serious-case-reviews/" TargetMode="External"/><Relationship Id="rId4" Type="http://schemas.openxmlformats.org/officeDocument/2006/relationships/hyperlink" Target="https://www.wirralsafeguarding.co.uk/wp-content/uploads/2022/02/Business-Plan-22-24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ralsafeguarding.co.uk/annual-report-2021-wscp-key-activity/" TargetMode="External"/><Relationship Id="rId2" Type="http://schemas.openxmlformats.org/officeDocument/2006/relationships/hyperlink" Target="https://www.wirralsafeguarding.co.uk/annual-report-2021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wirralsafeguarding.co.uk/annual-report-2021-introductio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ralsafeguarding.co.uk/wp-content/uploads/2022/01/If-Wirral-Had-100-Children.pdf" TargetMode="External"/><Relationship Id="rId2" Type="http://schemas.openxmlformats.org/officeDocument/2006/relationships/hyperlink" Target="https://www.wirralsafeguarding.co.uk/annual-report-2021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wirralsafeguarding.co.uk/annual-report-2021-childs-journey/" TargetMode="External"/><Relationship Id="rId4" Type="http://schemas.openxmlformats.org/officeDocument/2006/relationships/hyperlink" Target="https://www.wirralsafeguarding.co.uk/wp-content/uploads/2022/01/Disparity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wirralsafeguarding.co.uk/wp-content/uploads/2022/01/Safer-Streets-Survey-Resultsv2.pdf" TargetMode="External"/><Relationship Id="rId3" Type="http://schemas.openxmlformats.org/officeDocument/2006/relationships/hyperlink" Target="https://www.wirralsafeguarding.co.uk/wp-content/uploads/2021/08/CSPR-Scarlet-Wirral-Safeguarding-Children-Partnership.pdf" TargetMode="External"/><Relationship Id="rId7" Type="http://schemas.openxmlformats.org/officeDocument/2006/relationships/hyperlink" Target="https://www.wirralsafeguarding.co.uk/wp-content/uploads/2022/01/100-Days-Day-72.1-7-min-Briefing-CE-JTAI.pdf" TargetMode="External"/><Relationship Id="rId2" Type="http://schemas.openxmlformats.org/officeDocument/2006/relationships/hyperlink" Target="https://www.wirralsafeguarding.co.uk/annual-report-2021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wirralsafeguarding.co.uk/wp-content/uploads/2022/01/Neglect-GCP2-Findings-Report-2021.pdf" TargetMode="External"/><Relationship Id="rId5" Type="http://schemas.openxmlformats.org/officeDocument/2006/relationships/hyperlink" Target="https://www.wirralsafeguarding.co.uk/wp-content/uploads/2021/12/100-Days-Day-56.2-ACES-7-min-Learning-from-audit.pdf" TargetMode="External"/><Relationship Id="rId4" Type="http://schemas.openxmlformats.org/officeDocument/2006/relationships/hyperlink" Target="https://www.wirralsafeguarding.co.uk/wp-content/uploads/2020/07/Anderson-Children-Multi-agency-Learning-Summary.pd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irralsafeguarding.co.uk/annual-report-2021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wirralsafeguarding.co.uk/wp-content/uploads/2022/01/LADO-ANNUAL-REPORT-2020-2021.docx" TargetMode="External"/><Relationship Id="rId3" Type="http://schemas.openxmlformats.org/officeDocument/2006/relationships/hyperlink" Target="https://www.wirralsafeguarding.co.uk/wp-content/uploads/2022/01/Section-11-175.pdf" TargetMode="External"/><Relationship Id="rId7" Type="http://schemas.openxmlformats.org/officeDocument/2006/relationships/hyperlink" Target="https://www.wirralsafeguarding.co.uk/spotlight-sessions/" TargetMode="External"/><Relationship Id="rId2" Type="http://schemas.openxmlformats.org/officeDocument/2006/relationships/hyperlink" Target="https://www.wirralsafeguarding.co.uk/annual-report-2021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wirralsafeguarding.co.uk/virtual-learning-event-2021/" TargetMode="External"/><Relationship Id="rId5" Type="http://schemas.openxmlformats.org/officeDocument/2006/relationships/hyperlink" Target="https://www.wirralsafeguarding.co.uk/schools/" TargetMode="External"/><Relationship Id="rId10" Type="http://schemas.openxmlformats.org/officeDocument/2006/relationships/hyperlink" Target="https://www.wirralsafeguarding.co.uk/professionals/supporting-families-enhancing-futures/" TargetMode="External"/><Relationship Id="rId4" Type="http://schemas.openxmlformats.org/officeDocument/2006/relationships/hyperlink" Target="https://www.wirralsafeguarding.co.uk/training/" TargetMode="External"/><Relationship Id="rId9" Type="http://schemas.openxmlformats.org/officeDocument/2006/relationships/hyperlink" Target="https://www.wirralsafeguarding.co.uk/wp-content/uploads/2022/01/Merseyside-CDOP-Annual-Report-2020-21.pdf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wirralsafeguarding.co.uk/wp-content/uploads/2022/01/Case-Study-Compass-1.pdf" TargetMode="External"/><Relationship Id="rId3" Type="http://schemas.openxmlformats.org/officeDocument/2006/relationships/hyperlink" Target="https://www.wirralsafeguarding.co.uk/annual-report-2021-multi-agency-working/" TargetMode="External"/><Relationship Id="rId7" Type="http://schemas.openxmlformats.org/officeDocument/2006/relationships/hyperlink" Target="https://www.wirralsafeguarding.co.uk/wp-content/uploads/2022/01/Case-Study-Catch-22-1.pdf" TargetMode="External"/><Relationship Id="rId2" Type="http://schemas.openxmlformats.org/officeDocument/2006/relationships/hyperlink" Target="https://www.wirralsafeguarding.co.uk/annual-report-2021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wirralsafeguarding.co.uk/wp-content/uploads/2022/01/WCHCT-Case-Study-1.pdf" TargetMode="External"/><Relationship Id="rId11" Type="http://schemas.openxmlformats.org/officeDocument/2006/relationships/hyperlink" Target="https://www.wirralsafeguarding.co.uk/wp-content/uploads/2022/01/Good-News-Youth-Justice-Service.pdf" TargetMode="External"/><Relationship Id="rId5" Type="http://schemas.openxmlformats.org/officeDocument/2006/relationships/hyperlink" Target="https://www.wirralsafeguarding.co.uk/wp-content/uploads/2022/01/ECS-Case-Study-2.pdf" TargetMode="External"/><Relationship Id="rId10" Type="http://schemas.openxmlformats.org/officeDocument/2006/relationships/hyperlink" Target="https://www.wirralsafeguarding.co.uk/wp-content/uploads/2022/01/Good-News-Family-Matters.pdf" TargetMode="External"/><Relationship Id="rId4" Type="http://schemas.openxmlformats.org/officeDocument/2006/relationships/hyperlink" Target="https://www.wirralsafeguarding.co.uk/wp-content/uploads/2022/01/Early-Help-Case-Study-2.pdf" TargetMode="External"/><Relationship Id="rId9" Type="http://schemas.openxmlformats.org/officeDocument/2006/relationships/hyperlink" Target="https://www.wirralsafeguarding.co.uk/wp-content/uploads/2022/01/CWP-CAMHS-Case-Study-1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rralsafeguarding.co.uk/wp-content/uploads/2022/01/Progress-against-Priorities.pdf" TargetMode="External"/><Relationship Id="rId2" Type="http://schemas.openxmlformats.org/officeDocument/2006/relationships/hyperlink" Target="https://www.wirralsafeguarding.co.uk/annual-report-2021/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irralsafeguarding.co.uk/annual-report-2021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72AC0E-2DCE-493C-B546-9CEA52BF2553}"/>
              </a:ext>
            </a:extLst>
          </p:cNvPr>
          <p:cNvSpPr/>
          <p:nvPr/>
        </p:nvSpPr>
        <p:spPr>
          <a:xfrm>
            <a:off x="0" y="0"/>
            <a:ext cx="1219744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B16FB1C-66E7-42BE-9431-3CE21E478D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7" y="490220"/>
            <a:ext cx="5235452" cy="244348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0B80026-219F-488B-9D35-7E19EBA3A761}"/>
              </a:ext>
            </a:extLst>
          </p:cNvPr>
          <p:cNvSpPr txBox="1"/>
          <p:nvPr/>
        </p:nvSpPr>
        <p:spPr>
          <a:xfrm>
            <a:off x="6934201" y="907534"/>
            <a:ext cx="44958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4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Gill Sans MT" panose="020B0502020104020203" pitchFamily="34" charset="0"/>
              </a:rPr>
              <a:t>Annual Report</a:t>
            </a:r>
          </a:p>
          <a:p>
            <a:pPr algn="r"/>
            <a:r>
              <a:rPr lang="en-GB" sz="4800" b="1" dirty="0">
                <a:solidFill>
                  <a:srgbClr val="F5A5BA"/>
                </a:solidFill>
                <a:latin typeface="Gill Sans MT" panose="020B0502020104020203" pitchFamily="34" charset="0"/>
              </a:rPr>
              <a:t>2021</a:t>
            </a:r>
            <a:endParaRPr lang="en-GB" sz="4400" b="1" dirty="0">
              <a:solidFill>
                <a:srgbClr val="F5A5BA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B31A26-596A-4716-BA41-6E793F4191DA}"/>
              </a:ext>
            </a:extLst>
          </p:cNvPr>
          <p:cNvSpPr txBox="1"/>
          <p:nvPr/>
        </p:nvSpPr>
        <p:spPr>
          <a:xfrm>
            <a:off x="536575" y="4837836"/>
            <a:ext cx="55594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BED747"/>
                </a:solidFill>
                <a:latin typeface="Gill Sans MT" panose="020B05020201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https://www.wirralsafeguarding.co.uk/annual-report-2021</a:t>
            </a:r>
            <a:endParaRPr lang="en-GB" dirty="0">
              <a:solidFill>
                <a:srgbClr val="BED747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DFBA126-5A17-4BB0-9AD2-FB3B55F94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036" y="3238500"/>
            <a:ext cx="5127626" cy="3429000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Triangle 1">
            <a:extLst>
              <a:ext uri="{FF2B5EF4-FFF2-40B4-BE49-F238E27FC236}">
                <a16:creationId xmlns:a16="http://schemas.microsoft.com/office/drawing/2014/main" id="{070C31BC-65A3-43A3-B3FB-525409E8CE89}"/>
              </a:ext>
            </a:extLst>
          </p:cNvPr>
          <p:cNvSpPr/>
          <p:nvPr/>
        </p:nvSpPr>
        <p:spPr>
          <a:xfrm rot="5400000">
            <a:off x="-110350" y="-122753"/>
            <a:ext cx="840827" cy="840827"/>
          </a:xfrm>
          <a:prstGeom prst="rtTriangle">
            <a:avLst/>
          </a:prstGeom>
          <a:solidFill>
            <a:srgbClr val="FFFF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639B85BA-9A1B-4202-BEB7-15637CFB0CCD}"/>
              </a:ext>
            </a:extLst>
          </p:cNvPr>
          <p:cNvSpPr/>
          <p:nvPr/>
        </p:nvSpPr>
        <p:spPr>
          <a:xfrm rot="16200000">
            <a:off x="11610508" y="6112423"/>
            <a:ext cx="840827" cy="840827"/>
          </a:xfrm>
          <a:prstGeom prst="rtTriangle">
            <a:avLst/>
          </a:prstGeom>
          <a:solidFill>
            <a:srgbClr val="BED747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BED747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523083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72AC0E-2DCE-493C-B546-9CEA52BF2553}"/>
              </a:ext>
            </a:extLst>
          </p:cNvPr>
          <p:cNvSpPr/>
          <p:nvPr/>
        </p:nvSpPr>
        <p:spPr>
          <a:xfrm>
            <a:off x="0" y="0"/>
            <a:ext cx="1219744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967BFF-C312-4F11-9997-47A8C7A2ADA6}"/>
              </a:ext>
            </a:extLst>
          </p:cNvPr>
          <p:cNvSpPr/>
          <p:nvPr/>
        </p:nvSpPr>
        <p:spPr>
          <a:xfrm>
            <a:off x="444500" y="367613"/>
            <a:ext cx="11341099" cy="5909817"/>
          </a:xfrm>
          <a:prstGeom prst="rect">
            <a:avLst/>
          </a:prstGeom>
          <a:solidFill>
            <a:srgbClr val="F5A5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E57E704-0B76-4C65-BDEE-0C6CFBC064D9}"/>
              </a:ext>
            </a:extLst>
          </p:cNvPr>
          <p:cNvSpPr/>
          <p:nvPr/>
        </p:nvSpPr>
        <p:spPr>
          <a:xfrm flipH="1">
            <a:off x="444498" y="377370"/>
            <a:ext cx="11341097" cy="5900060"/>
          </a:xfrm>
          <a:prstGeom prst="rtTriangle">
            <a:avLst/>
          </a:prstGeom>
          <a:solidFill>
            <a:srgbClr val="F28E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64780-F7A0-4F0B-B87A-017B78755AEB}"/>
              </a:ext>
            </a:extLst>
          </p:cNvPr>
          <p:cNvSpPr txBox="1"/>
          <p:nvPr/>
        </p:nvSpPr>
        <p:spPr>
          <a:xfrm>
            <a:off x="824248" y="6379030"/>
            <a:ext cx="10758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Gill Sans MT" panose="020B0502020104020203" pitchFamily="34" charset="0"/>
              </a:rPr>
              <a:t>Wirral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chemeClr val="accent5">
                    <a:lumMod val="20000"/>
                    <a:lumOff val="80000"/>
                  </a:schemeClr>
                </a:solidFill>
                <a:latin typeface="Gill Sans MT" panose="020B0502020104020203" pitchFamily="34" charset="0"/>
              </a:rPr>
              <a:t>Safeguarding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FF99FF"/>
                </a:solidFill>
                <a:latin typeface="Gill Sans MT" panose="020B0502020104020203" pitchFamily="34" charset="0"/>
              </a:rPr>
              <a:t>Children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92D050"/>
                </a:solidFill>
                <a:latin typeface="Gill Sans MT" panose="020B0502020104020203" pitchFamily="34" charset="0"/>
              </a:rPr>
              <a:t>Partnership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            – </a:t>
            </a:r>
            <a:r>
              <a:rPr lang="en-GB" sz="1600" b="1" dirty="0">
                <a:solidFill>
                  <a:schemeClr val="bg1"/>
                </a:solidFill>
                <a:latin typeface="Gill Sans MT" panose="020B0502020104020203" pitchFamily="34" charset="0"/>
              </a:rPr>
              <a:t>Annual Report 2021 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-           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https://www.wirralsafeguarding.co.uk/annual-report-2021/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AAB39-8C98-400C-8C68-885392BC6D56}"/>
              </a:ext>
            </a:extLst>
          </p:cNvPr>
          <p:cNvSpPr txBox="1"/>
          <p:nvPr/>
        </p:nvSpPr>
        <p:spPr>
          <a:xfrm>
            <a:off x="596900" y="423920"/>
            <a:ext cx="109854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Ink Free" panose="03080402000500000000" pitchFamily="66" charset="0"/>
              </a:rPr>
              <a:t>Business Plan 22-24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B14356-6FFA-4358-988B-66D9F9C7C923}"/>
              </a:ext>
            </a:extLst>
          </p:cNvPr>
          <p:cNvSpPr txBox="1"/>
          <p:nvPr/>
        </p:nvSpPr>
        <p:spPr>
          <a:xfrm>
            <a:off x="596900" y="1203880"/>
            <a:ext cx="108585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The </a:t>
            </a:r>
            <a:r>
              <a:rPr lang="en-GB" sz="2400" b="1" u="sng" dirty="0">
                <a:latin typeface="Century Gothic" panose="020B0502020202020204" pitchFamily="34" charset="0"/>
                <a:hlinkClick r:id="rId3"/>
              </a:rPr>
              <a:t>WSCP Business plan for 2022-2024</a:t>
            </a:r>
            <a:r>
              <a:rPr lang="en-GB" sz="2400" b="1" dirty="0">
                <a:latin typeface="Century Gothic" panose="020B0502020202020204" pitchFamily="34" charset="0"/>
              </a:rPr>
              <a:t> sets out the work plan for the four priority areas of:</a:t>
            </a:r>
          </a:p>
          <a:p>
            <a:endParaRPr lang="en-GB" sz="12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</a:rPr>
              <a:t>Neglect</a:t>
            </a:r>
            <a:r>
              <a:rPr lang="en-GB" sz="2400" b="1" dirty="0">
                <a:latin typeface="Century Gothic" panose="020B0502020202020204" pitchFamily="34" charset="0"/>
              </a:rPr>
              <a:t> – Children and young people suffering from or at risk of neglect will be swiftly identified and effectively responded to</a:t>
            </a:r>
          </a:p>
          <a:p>
            <a:endParaRPr lang="en-GB" sz="12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</a:rPr>
              <a:t>Supporting Families Enhancing Futures </a:t>
            </a:r>
            <a:r>
              <a:rPr lang="en-GB" sz="2400" b="1" dirty="0">
                <a:latin typeface="Century Gothic" panose="020B0502020202020204" pitchFamily="34" charset="0"/>
              </a:rPr>
              <a:t>– The SFEF model for working with children, young people and families will include latest thinking and strong systemic practice</a:t>
            </a:r>
          </a:p>
          <a:p>
            <a:endParaRPr lang="en-GB" sz="12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</a:rPr>
              <a:t>Breaking the Cycle </a:t>
            </a:r>
            <a:r>
              <a:rPr lang="en-GB" sz="2400" b="1" dirty="0">
                <a:latin typeface="Century Gothic" panose="020B0502020202020204" pitchFamily="34" charset="0"/>
              </a:rPr>
              <a:t>– Children and young people are protected from abuse and neglect and the impact of multiple deprivation</a:t>
            </a:r>
          </a:p>
          <a:p>
            <a:endParaRPr lang="en-GB" sz="12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</a:rPr>
              <a:t>Violence Against Women and Girls </a:t>
            </a:r>
            <a:r>
              <a:rPr lang="en-GB" sz="2400" b="1" dirty="0">
                <a:latin typeface="Century Gothic" panose="020B0502020202020204" pitchFamily="34" charset="0"/>
              </a:rPr>
              <a:t>– Women and girls in Wirral can flourish in an environment free from harassment abuse and violence</a:t>
            </a:r>
            <a:endParaRPr lang="en-GB" sz="2400" dirty="0">
              <a:latin typeface="Century Gothic" panose="020B0502020202020204" pitchFamily="34" charset="0"/>
            </a:endParaRPr>
          </a:p>
          <a:p>
            <a:r>
              <a:rPr lang="en-GB" dirty="0"/>
              <a:t>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95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72AC0E-2DCE-493C-B546-9CEA52BF2553}"/>
              </a:ext>
            </a:extLst>
          </p:cNvPr>
          <p:cNvSpPr/>
          <p:nvPr/>
        </p:nvSpPr>
        <p:spPr>
          <a:xfrm>
            <a:off x="0" y="0"/>
            <a:ext cx="1219744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967BFF-C312-4F11-9997-47A8C7A2ADA6}"/>
              </a:ext>
            </a:extLst>
          </p:cNvPr>
          <p:cNvSpPr/>
          <p:nvPr/>
        </p:nvSpPr>
        <p:spPr>
          <a:xfrm>
            <a:off x="444500" y="367613"/>
            <a:ext cx="11341099" cy="5909817"/>
          </a:xfrm>
          <a:prstGeom prst="rect">
            <a:avLst/>
          </a:prstGeom>
          <a:solidFill>
            <a:srgbClr val="C8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E57E704-0B76-4C65-BDEE-0C6CFBC064D9}"/>
              </a:ext>
            </a:extLst>
          </p:cNvPr>
          <p:cNvSpPr/>
          <p:nvPr/>
        </p:nvSpPr>
        <p:spPr>
          <a:xfrm flipH="1">
            <a:off x="444498" y="377370"/>
            <a:ext cx="11341097" cy="5900060"/>
          </a:xfrm>
          <a:prstGeom prst="rtTriangle">
            <a:avLst/>
          </a:prstGeom>
          <a:solidFill>
            <a:srgbClr val="B3E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64780-F7A0-4F0B-B87A-017B78755AEB}"/>
              </a:ext>
            </a:extLst>
          </p:cNvPr>
          <p:cNvSpPr txBox="1"/>
          <p:nvPr/>
        </p:nvSpPr>
        <p:spPr>
          <a:xfrm>
            <a:off x="824248" y="6379030"/>
            <a:ext cx="10758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Gill Sans MT" panose="020B0502020104020203" pitchFamily="34" charset="0"/>
              </a:rPr>
              <a:t>Wirral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chemeClr val="accent5">
                    <a:lumMod val="20000"/>
                    <a:lumOff val="80000"/>
                  </a:schemeClr>
                </a:solidFill>
                <a:latin typeface="Gill Sans MT" panose="020B0502020104020203" pitchFamily="34" charset="0"/>
              </a:rPr>
              <a:t>Safeguarding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FF99FF"/>
                </a:solidFill>
                <a:latin typeface="Gill Sans MT" panose="020B0502020104020203" pitchFamily="34" charset="0"/>
              </a:rPr>
              <a:t>Children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92D050"/>
                </a:solidFill>
                <a:latin typeface="Gill Sans MT" panose="020B0502020104020203" pitchFamily="34" charset="0"/>
              </a:rPr>
              <a:t>Partnership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            – </a:t>
            </a:r>
            <a:r>
              <a:rPr lang="en-GB" sz="1600" b="1" dirty="0">
                <a:solidFill>
                  <a:schemeClr val="bg1"/>
                </a:solidFill>
                <a:latin typeface="Gill Sans MT" panose="020B0502020104020203" pitchFamily="34" charset="0"/>
              </a:rPr>
              <a:t>Annual Report 2021 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-           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https://www.wirralsafeguarding.co.uk/annual-report-2021/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AAB39-8C98-400C-8C68-885392BC6D56}"/>
              </a:ext>
            </a:extLst>
          </p:cNvPr>
          <p:cNvSpPr txBox="1"/>
          <p:nvPr/>
        </p:nvSpPr>
        <p:spPr>
          <a:xfrm>
            <a:off x="596900" y="508000"/>
            <a:ext cx="109854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Ink Free" panose="03080402000500000000" pitchFamily="66" charset="0"/>
              </a:rPr>
              <a:t>Further Information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B14356-6FFA-4358-988B-66D9F9C7C923}"/>
              </a:ext>
            </a:extLst>
          </p:cNvPr>
          <p:cNvSpPr txBox="1"/>
          <p:nvPr/>
        </p:nvSpPr>
        <p:spPr>
          <a:xfrm>
            <a:off x="824248" y="1508670"/>
            <a:ext cx="1063115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latin typeface="Century Gothic" panose="020B0502020202020204" pitchFamily="34" charset="0"/>
                <a:hlinkClick r:id="rId2"/>
              </a:rPr>
              <a:t>WSCP Annual Report (online)</a:t>
            </a:r>
            <a:endParaRPr lang="en-GB" sz="2800" b="1" dirty="0">
              <a:latin typeface="Century Gothic" panose="020B0502020202020204" pitchFamily="34" charset="0"/>
            </a:endParaRPr>
          </a:p>
          <a:p>
            <a:endParaRPr lang="en-GB" sz="12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latin typeface="Century Gothic" panose="020B0502020202020204" pitchFamily="34" charset="0"/>
                <a:hlinkClick r:id="rId3"/>
              </a:rPr>
              <a:t>Annual Report on-a-page</a:t>
            </a:r>
            <a:endParaRPr lang="en-GB" sz="2800" b="1" dirty="0">
              <a:latin typeface="Century Gothic" panose="020B0502020202020204" pitchFamily="34" charset="0"/>
            </a:endParaRPr>
          </a:p>
          <a:p>
            <a:endParaRPr lang="en-GB" sz="12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latin typeface="Century Gothic" panose="020B0502020202020204" pitchFamily="34" charset="0"/>
                <a:hlinkClick r:id="rId4"/>
              </a:rPr>
              <a:t>WSCP Business Plan 2022-24</a:t>
            </a:r>
            <a:endParaRPr lang="en-GB" sz="2800" b="1" dirty="0">
              <a:latin typeface="Century Gothic" panose="020B0502020202020204" pitchFamily="34" charset="0"/>
            </a:endParaRPr>
          </a:p>
          <a:p>
            <a:endParaRPr lang="en-GB" sz="12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latin typeface="Century Gothic" panose="020B0502020202020204" pitchFamily="34" charset="0"/>
                <a:hlinkClick r:id="rId5"/>
              </a:rPr>
              <a:t>WSCP Case Reviews</a:t>
            </a:r>
            <a:endParaRPr lang="en-GB" sz="2800" b="1" dirty="0">
              <a:latin typeface="Century Gothic" panose="020B0502020202020204" pitchFamily="34" charset="0"/>
            </a:endParaRPr>
          </a:p>
          <a:p>
            <a:endParaRPr lang="en-GB" sz="12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latin typeface="Century Gothic" panose="020B0502020202020204" pitchFamily="34" charset="0"/>
                <a:hlinkClick r:id="rId6"/>
              </a:rPr>
              <a:t>WSCP Multi-agency Training</a:t>
            </a:r>
            <a:endParaRPr lang="en-GB" sz="2800" b="1" dirty="0">
              <a:latin typeface="Century Gothic" panose="020B0502020202020204" pitchFamily="34" charset="0"/>
            </a:endParaRPr>
          </a:p>
          <a:p>
            <a:endParaRPr lang="en-GB" sz="12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b="1" dirty="0">
                <a:latin typeface="Century Gothic" panose="020B0502020202020204" pitchFamily="34" charset="0"/>
                <a:hlinkClick r:id="rId7"/>
              </a:rPr>
              <a:t>WSCP Learning from Audits</a:t>
            </a:r>
            <a:r>
              <a:rPr lang="en-GB" dirty="0"/>
              <a:t>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50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72AC0E-2DCE-493C-B546-9CEA52BF2553}"/>
              </a:ext>
            </a:extLst>
          </p:cNvPr>
          <p:cNvSpPr/>
          <p:nvPr/>
        </p:nvSpPr>
        <p:spPr>
          <a:xfrm>
            <a:off x="0" y="0"/>
            <a:ext cx="1219744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967BFF-C312-4F11-9997-47A8C7A2ADA6}"/>
              </a:ext>
            </a:extLst>
          </p:cNvPr>
          <p:cNvSpPr/>
          <p:nvPr/>
        </p:nvSpPr>
        <p:spPr>
          <a:xfrm>
            <a:off x="444500" y="367613"/>
            <a:ext cx="11341099" cy="590981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E57E704-0B76-4C65-BDEE-0C6CFBC064D9}"/>
              </a:ext>
            </a:extLst>
          </p:cNvPr>
          <p:cNvSpPr/>
          <p:nvPr/>
        </p:nvSpPr>
        <p:spPr>
          <a:xfrm flipH="1">
            <a:off x="444498" y="377370"/>
            <a:ext cx="11341097" cy="5900060"/>
          </a:xfrm>
          <a:prstGeom prst="rtTriangle">
            <a:avLst/>
          </a:prstGeom>
          <a:solidFill>
            <a:srgbClr val="F6F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64780-F7A0-4F0B-B87A-017B78755AEB}"/>
              </a:ext>
            </a:extLst>
          </p:cNvPr>
          <p:cNvSpPr txBox="1"/>
          <p:nvPr/>
        </p:nvSpPr>
        <p:spPr>
          <a:xfrm>
            <a:off x="824248" y="6379030"/>
            <a:ext cx="10758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Gill Sans MT" panose="020B0502020104020203" pitchFamily="34" charset="0"/>
              </a:rPr>
              <a:t>Wirral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chemeClr val="accent5">
                    <a:lumMod val="20000"/>
                    <a:lumOff val="80000"/>
                  </a:schemeClr>
                </a:solidFill>
                <a:latin typeface="Gill Sans MT" panose="020B0502020104020203" pitchFamily="34" charset="0"/>
              </a:rPr>
              <a:t>Safeguarding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FF99FF"/>
                </a:solidFill>
                <a:latin typeface="Gill Sans MT" panose="020B0502020104020203" pitchFamily="34" charset="0"/>
              </a:rPr>
              <a:t>Children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92D050"/>
                </a:solidFill>
                <a:latin typeface="Gill Sans MT" panose="020B0502020104020203" pitchFamily="34" charset="0"/>
              </a:rPr>
              <a:t>Partnership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            – </a:t>
            </a:r>
            <a:r>
              <a:rPr lang="en-GB" sz="1600" b="1" dirty="0">
                <a:solidFill>
                  <a:schemeClr val="bg1"/>
                </a:solidFill>
                <a:latin typeface="Gill Sans MT" panose="020B0502020104020203" pitchFamily="34" charset="0"/>
              </a:rPr>
              <a:t>Annual Report 2021 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-           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https://www.wirralsafeguarding.co.uk/annual-report-2021/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AAB39-8C98-400C-8C68-885392BC6D56}"/>
              </a:ext>
            </a:extLst>
          </p:cNvPr>
          <p:cNvSpPr txBox="1"/>
          <p:nvPr/>
        </p:nvSpPr>
        <p:spPr>
          <a:xfrm>
            <a:off x="596900" y="508000"/>
            <a:ext cx="109854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Ink Free" panose="03080402000500000000" pitchFamily="66" charset="0"/>
              </a:rPr>
              <a:t>Introduction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B14356-6FFA-4358-988B-66D9F9C7C923}"/>
              </a:ext>
            </a:extLst>
          </p:cNvPr>
          <p:cNvSpPr txBox="1"/>
          <p:nvPr/>
        </p:nvSpPr>
        <p:spPr>
          <a:xfrm>
            <a:off x="824248" y="1361530"/>
            <a:ext cx="10631152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Safeguarding partners are required to publish an annual report. The full report is available on the WSCP website: </a:t>
            </a:r>
            <a:r>
              <a:rPr lang="en-GB" sz="2400" b="1" u="sng" dirty="0">
                <a:latin typeface="Century Gothic" panose="020B0502020202020204" pitchFamily="34" charset="0"/>
                <a:hlinkClick r:id="rId2"/>
              </a:rPr>
              <a:t>Annual Report 2021 - Wirral Safeguarding Children Partnership</a:t>
            </a:r>
            <a:r>
              <a:rPr lang="en-GB" sz="2400" b="1" dirty="0">
                <a:latin typeface="Century Gothic" panose="020B0502020202020204" pitchFamily="34" charset="0"/>
              </a:rPr>
              <a:t> </a:t>
            </a:r>
          </a:p>
          <a:p>
            <a:endParaRPr lang="en-GB" sz="16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The report provides a transparent assessment of multi-agency activity to safeguard children and includes a summary of </a:t>
            </a:r>
            <a:r>
              <a:rPr lang="en-GB" sz="2400" b="1" u="sng" dirty="0">
                <a:latin typeface="Century Gothic" panose="020B0502020202020204" pitchFamily="34" charset="0"/>
                <a:hlinkClick r:id="rId3"/>
              </a:rPr>
              <a:t>WSCP activity,</a:t>
            </a:r>
            <a:r>
              <a:rPr lang="en-GB" sz="2400" b="1" dirty="0">
                <a:latin typeface="Century Gothic" panose="020B0502020202020204" pitchFamily="34" charset="0"/>
              </a:rPr>
              <a:t> including case reviews, as well as headline performance information across the continuum of need from early help and prevention to child protection, case studies and business priorities</a:t>
            </a:r>
          </a:p>
          <a:p>
            <a:endParaRPr lang="en-GB" sz="16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WSCP activity is subject to </a:t>
            </a:r>
            <a:r>
              <a:rPr lang="en-GB" sz="2400" b="1" u="sng" dirty="0">
                <a:latin typeface="Century Gothic" panose="020B0502020202020204" pitchFamily="34" charset="0"/>
                <a:hlinkClick r:id="rId4"/>
              </a:rPr>
              <a:t>independent scrutiny</a:t>
            </a:r>
            <a:r>
              <a:rPr lang="en-GB" sz="2400" b="1" dirty="0">
                <a:latin typeface="Century Gothic" panose="020B0502020202020204" pitchFamily="34" charset="0"/>
              </a:rPr>
              <a:t>, and the end of year scrutiny statement is included in the report. Overall, the report offers assurance about local safeguarding arrangements in Wirral</a:t>
            </a:r>
          </a:p>
          <a:p>
            <a:r>
              <a:rPr lang="en-GB" b="1" dirty="0"/>
              <a:t>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16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72AC0E-2DCE-493C-B546-9CEA52BF2553}"/>
              </a:ext>
            </a:extLst>
          </p:cNvPr>
          <p:cNvSpPr/>
          <p:nvPr/>
        </p:nvSpPr>
        <p:spPr>
          <a:xfrm>
            <a:off x="0" y="0"/>
            <a:ext cx="1219744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967BFF-C312-4F11-9997-47A8C7A2ADA6}"/>
              </a:ext>
            </a:extLst>
          </p:cNvPr>
          <p:cNvSpPr/>
          <p:nvPr/>
        </p:nvSpPr>
        <p:spPr>
          <a:xfrm>
            <a:off x="444500" y="367613"/>
            <a:ext cx="11341099" cy="5909817"/>
          </a:xfrm>
          <a:prstGeom prst="rect">
            <a:avLst/>
          </a:prstGeom>
          <a:solidFill>
            <a:srgbClr val="BED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E57E704-0B76-4C65-BDEE-0C6CFBC064D9}"/>
              </a:ext>
            </a:extLst>
          </p:cNvPr>
          <p:cNvSpPr/>
          <p:nvPr/>
        </p:nvSpPr>
        <p:spPr>
          <a:xfrm flipH="1">
            <a:off x="444498" y="377370"/>
            <a:ext cx="11341097" cy="5900060"/>
          </a:xfrm>
          <a:prstGeom prst="rtTriangle">
            <a:avLst/>
          </a:prstGeom>
          <a:solidFill>
            <a:srgbClr val="B4CF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64780-F7A0-4F0B-B87A-017B78755AEB}"/>
              </a:ext>
            </a:extLst>
          </p:cNvPr>
          <p:cNvSpPr txBox="1"/>
          <p:nvPr/>
        </p:nvSpPr>
        <p:spPr>
          <a:xfrm>
            <a:off x="824248" y="6379030"/>
            <a:ext cx="10758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Gill Sans MT" panose="020B0502020104020203" pitchFamily="34" charset="0"/>
              </a:rPr>
              <a:t>Wirral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chemeClr val="accent5">
                    <a:lumMod val="20000"/>
                    <a:lumOff val="80000"/>
                  </a:schemeClr>
                </a:solidFill>
                <a:latin typeface="Gill Sans MT" panose="020B0502020104020203" pitchFamily="34" charset="0"/>
              </a:rPr>
              <a:t>Safeguarding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FF99FF"/>
                </a:solidFill>
                <a:latin typeface="Gill Sans MT" panose="020B0502020104020203" pitchFamily="34" charset="0"/>
              </a:rPr>
              <a:t>Children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92D050"/>
                </a:solidFill>
                <a:latin typeface="Gill Sans MT" panose="020B0502020104020203" pitchFamily="34" charset="0"/>
              </a:rPr>
              <a:t>Partnership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            – </a:t>
            </a:r>
            <a:r>
              <a:rPr lang="en-GB" sz="1600" b="1" dirty="0">
                <a:solidFill>
                  <a:schemeClr val="bg1"/>
                </a:solidFill>
                <a:latin typeface="Gill Sans MT" panose="020B0502020104020203" pitchFamily="34" charset="0"/>
              </a:rPr>
              <a:t>Annual Report 2021 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-           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https://www.wirralsafeguarding.co.uk/annual-report-2021/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AAB39-8C98-400C-8C68-885392BC6D56}"/>
              </a:ext>
            </a:extLst>
          </p:cNvPr>
          <p:cNvSpPr txBox="1"/>
          <p:nvPr/>
        </p:nvSpPr>
        <p:spPr>
          <a:xfrm>
            <a:off x="596900" y="508000"/>
            <a:ext cx="109854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Ink Free" panose="03080402000500000000" pitchFamily="66" charset="0"/>
              </a:rPr>
              <a:t>Journey of the Child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B14356-6FFA-4358-988B-66D9F9C7C923}"/>
              </a:ext>
            </a:extLst>
          </p:cNvPr>
          <p:cNvSpPr txBox="1"/>
          <p:nvPr/>
        </p:nvSpPr>
        <p:spPr>
          <a:xfrm>
            <a:off x="824248" y="1435100"/>
            <a:ext cx="1063115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The report provides a view of Wirral’s children profile with the </a:t>
            </a:r>
            <a:r>
              <a:rPr lang="en-GB" sz="2400" b="1" u="sng" dirty="0">
                <a:latin typeface="Century Gothic" panose="020B0502020202020204" pitchFamily="34" charset="0"/>
                <a:hlinkClick r:id="rId3"/>
              </a:rPr>
              <a:t>If Wirral had 100 children</a:t>
            </a:r>
            <a:r>
              <a:rPr lang="en-GB" sz="2400" b="1" dirty="0">
                <a:latin typeface="Century Gothic" panose="020B0502020202020204" pitchFamily="34" charset="0"/>
              </a:rPr>
              <a:t> graphic. It also presents an illustration of </a:t>
            </a:r>
            <a:r>
              <a:rPr lang="en-GB" sz="2400" b="1" u="sng" dirty="0">
                <a:latin typeface="Century Gothic" panose="020B0502020202020204" pitchFamily="34" charset="0"/>
                <a:hlinkClick r:id="rId4"/>
              </a:rPr>
              <a:t>Disparity in Wirral</a:t>
            </a:r>
            <a:r>
              <a:rPr lang="en-GB" sz="2400" b="1" dirty="0">
                <a:latin typeface="Century Gothic" panose="020B0502020202020204" pitchFamily="34" charset="0"/>
              </a:rPr>
              <a:t>, highlighting where the greatest need is</a:t>
            </a:r>
          </a:p>
          <a:p>
            <a:endParaRPr lang="en-GB" sz="12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  <a:hlinkClick r:id="rId5"/>
              </a:rPr>
              <a:t>Early Help and Prevention</a:t>
            </a:r>
            <a:r>
              <a:rPr lang="en-GB" sz="2400" b="1" dirty="0">
                <a:latin typeface="Century Gothic" panose="020B0502020202020204" pitchFamily="34" charset="0"/>
              </a:rPr>
              <a:t>—highlights the adoption by the LA of a Prevention Policy and Framework, and the introduction of the ambitious Breaking the Cycle Programme including 8 separate projects to support families suffering from multiple disadvantage</a:t>
            </a:r>
          </a:p>
          <a:p>
            <a:endParaRPr lang="en-GB" sz="12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  <a:hlinkClick r:id="rId5"/>
              </a:rPr>
              <a:t>Children’s Social Care</a:t>
            </a:r>
            <a:r>
              <a:rPr lang="en-GB" sz="2400" b="1" dirty="0">
                <a:latin typeface="Century Gothic" panose="020B0502020202020204" pitchFamily="34" charset="0"/>
              </a:rPr>
              <a:t>—performance information shows there were nearly 8,000 contacts in 2021 with one-third converting to referrals. In December 2021 there were 392 children subject to a child protection plan, and 795 children were looked after.</a:t>
            </a:r>
            <a:endParaRPr lang="en-GB" sz="2400" dirty="0">
              <a:latin typeface="Century Gothic" panose="020B0502020202020204" pitchFamily="34" charset="0"/>
            </a:endParaRPr>
          </a:p>
          <a:p>
            <a:r>
              <a:rPr lang="en-GB" dirty="0"/>
              <a:t>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21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72AC0E-2DCE-493C-B546-9CEA52BF2553}"/>
              </a:ext>
            </a:extLst>
          </p:cNvPr>
          <p:cNvSpPr/>
          <p:nvPr/>
        </p:nvSpPr>
        <p:spPr>
          <a:xfrm>
            <a:off x="0" y="0"/>
            <a:ext cx="1219744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967BFF-C312-4F11-9997-47A8C7A2ADA6}"/>
              </a:ext>
            </a:extLst>
          </p:cNvPr>
          <p:cNvSpPr/>
          <p:nvPr/>
        </p:nvSpPr>
        <p:spPr>
          <a:xfrm>
            <a:off x="444500" y="367613"/>
            <a:ext cx="11341099" cy="5909817"/>
          </a:xfrm>
          <a:prstGeom prst="rect">
            <a:avLst/>
          </a:prstGeom>
          <a:solidFill>
            <a:srgbClr val="C0DE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E57E704-0B76-4C65-BDEE-0C6CFBC064D9}"/>
              </a:ext>
            </a:extLst>
          </p:cNvPr>
          <p:cNvSpPr/>
          <p:nvPr/>
        </p:nvSpPr>
        <p:spPr>
          <a:xfrm flipH="1">
            <a:off x="444498" y="377370"/>
            <a:ext cx="11341097" cy="5900060"/>
          </a:xfrm>
          <a:prstGeom prst="rtTriangle">
            <a:avLst/>
          </a:prstGeom>
          <a:solidFill>
            <a:srgbClr val="A4CF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64780-F7A0-4F0B-B87A-017B78755AEB}"/>
              </a:ext>
            </a:extLst>
          </p:cNvPr>
          <p:cNvSpPr txBox="1"/>
          <p:nvPr/>
        </p:nvSpPr>
        <p:spPr>
          <a:xfrm>
            <a:off x="824248" y="6379030"/>
            <a:ext cx="10758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Gill Sans MT" panose="020B0502020104020203" pitchFamily="34" charset="0"/>
              </a:rPr>
              <a:t>Wirral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chemeClr val="accent5">
                    <a:lumMod val="20000"/>
                    <a:lumOff val="80000"/>
                  </a:schemeClr>
                </a:solidFill>
                <a:latin typeface="Gill Sans MT" panose="020B0502020104020203" pitchFamily="34" charset="0"/>
              </a:rPr>
              <a:t>Safeguarding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FF99FF"/>
                </a:solidFill>
                <a:latin typeface="Gill Sans MT" panose="020B0502020104020203" pitchFamily="34" charset="0"/>
              </a:rPr>
              <a:t>Children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92D050"/>
                </a:solidFill>
                <a:latin typeface="Gill Sans MT" panose="020B0502020104020203" pitchFamily="34" charset="0"/>
              </a:rPr>
              <a:t>Partnership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            – </a:t>
            </a:r>
            <a:r>
              <a:rPr lang="en-GB" sz="1600" b="1" dirty="0">
                <a:solidFill>
                  <a:schemeClr val="bg1"/>
                </a:solidFill>
                <a:latin typeface="Gill Sans MT" panose="020B0502020104020203" pitchFamily="34" charset="0"/>
              </a:rPr>
              <a:t>Annual Report 2021 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-           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https://www.wirralsafeguarding.co.uk/annual-report-2021/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AAB39-8C98-400C-8C68-885392BC6D56}"/>
              </a:ext>
            </a:extLst>
          </p:cNvPr>
          <p:cNvSpPr txBox="1"/>
          <p:nvPr/>
        </p:nvSpPr>
        <p:spPr>
          <a:xfrm>
            <a:off x="596900" y="413410"/>
            <a:ext cx="109854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Ink Free" panose="03080402000500000000" pitchFamily="66" charset="0"/>
              </a:rPr>
              <a:t>Key Activity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B14356-6FFA-4358-988B-66D9F9C7C923}"/>
              </a:ext>
            </a:extLst>
          </p:cNvPr>
          <p:cNvSpPr txBox="1"/>
          <p:nvPr/>
        </p:nvSpPr>
        <p:spPr>
          <a:xfrm>
            <a:off x="824248" y="1256430"/>
            <a:ext cx="1063115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In 2021 the WSCP published the </a:t>
            </a:r>
            <a:r>
              <a:rPr lang="en-GB" sz="2400" b="1" u="sng" dirty="0">
                <a:latin typeface="Century Gothic" panose="020B0502020202020204" pitchFamily="34" charset="0"/>
                <a:hlinkClick r:id="rId3"/>
              </a:rPr>
              <a:t>‘Scarlet’</a:t>
            </a:r>
            <a:r>
              <a:rPr lang="en-GB" sz="2400" b="1" dirty="0">
                <a:latin typeface="Century Gothic" panose="020B0502020202020204" pitchFamily="34" charset="0"/>
              </a:rPr>
              <a:t> Child Safeguarding Practice Review. When she was 13 Scarlet alleged that her foster carer had sexually assaulted her, and later made a similar allegation against a different carer. There was key learning related to understanding the impact of trauma and how allegations and complaints are managed</a:t>
            </a:r>
          </a:p>
          <a:p>
            <a:endParaRPr lang="en-GB" sz="12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The WSCP also published a local review of the ‘</a:t>
            </a:r>
            <a:r>
              <a:rPr lang="en-GB" sz="2400" b="1" u="sng" dirty="0">
                <a:latin typeface="Century Gothic" panose="020B0502020202020204" pitchFamily="34" charset="0"/>
                <a:hlinkClick r:id="rId4"/>
              </a:rPr>
              <a:t>Anderson</a:t>
            </a:r>
            <a:r>
              <a:rPr lang="en-GB" sz="2400" b="1" dirty="0">
                <a:latin typeface="Century Gothic" panose="020B0502020202020204" pitchFamily="34" charset="0"/>
              </a:rPr>
              <a:t>’ Children who had been subject to neglect. The case is contributing to the neglect priority for 2022-23</a:t>
            </a:r>
          </a:p>
          <a:p>
            <a:endParaRPr lang="en-GB" sz="12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Multi-agency audits have been completed on </a:t>
            </a:r>
            <a:r>
              <a:rPr lang="en-GB" sz="2400" b="1" u="sng" dirty="0">
                <a:latin typeface="Century Gothic" panose="020B0502020202020204" pitchFamily="34" charset="0"/>
                <a:hlinkClick r:id="rId5"/>
              </a:rPr>
              <a:t>ACEs</a:t>
            </a:r>
            <a:r>
              <a:rPr lang="en-GB" sz="2400" b="1" dirty="0">
                <a:latin typeface="Century Gothic" panose="020B0502020202020204" pitchFamily="34" charset="0"/>
              </a:rPr>
              <a:t>, </a:t>
            </a:r>
            <a:r>
              <a:rPr lang="en-GB" sz="2400" b="1" u="sng" dirty="0">
                <a:latin typeface="Century Gothic" panose="020B0502020202020204" pitchFamily="34" charset="0"/>
                <a:hlinkClick r:id="rId6"/>
              </a:rPr>
              <a:t>Neglect and the Graded Care Profile</a:t>
            </a:r>
            <a:r>
              <a:rPr lang="en-GB" sz="2400" b="1" dirty="0">
                <a:latin typeface="Century Gothic" panose="020B0502020202020204" pitchFamily="34" charset="0"/>
              </a:rPr>
              <a:t>, </a:t>
            </a:r>
            <a:r>
              <a:rPr lang="en-GB" sz="2400" b="1" u="sng" dirty="0">
                <a:latin typeface="Century Gothic" panose="020B0502020202020204" pitchFamily="34" charset="0"/>
                <a:hlinkClick r:id="rId7"/>
              </a:rPr>
              <a:t>Child Exploitation</a:t>
            </a:r>
            <a:r>
              <a:rPr lang="en-GB" sz="2400" b="1" dirty="0">
                <a:latin typeface="Century Gothic" panose="020B0502020202020204" pitchFamily="34" charset="0"/>
              </a:rPr>
              <a:t>, and consultation activity was undertaken about </a:t>
            </a:r>
            <a:r>
              <a:rPr lang="en-GB" sz="2400" b="1" u="sng" dirty="0">
                <a:latin typeface="Century Gothic" panose="020B0502020202020204" pitchFamily="34" charset="0"/>
                <a:hlinkClick r:id="rId8"/>
              </a:rPr>
              <a:t>violence against women and girls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22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72AC0E-2DCE-493C-B546-9CEA52BF2553}"/>
              </a:ext>
            </a:extLst>
          </p:cNvPr>
          <p:cNvSpPr/>
          <p:nvPr/>
        </p:nvSpPr>
        <p:spPr>
          <a:xfrm>
            <a:off x="0" y="0"/>
            <a:ext cx="1219744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967BFF-C312-4F11-9997-47A8C7A2ADA6}"/>
              </a:ext>
            </a:extLst>
          </p:cNvPr>
          <p:cNvSpPr/>
          <p:nvPr/>
        </p:nvSpPr>
        <p:spPr>
          <a:xfrm>
            <a:off x="444500" y="367613"/>
            <a:ext cx="11341099" cy="5909817"/>
          </a:xfrm>
          <a:prstGeom prst="rect">
            <a:avLst/>
          </a:prstGeom>
          <a:solidFill>
            <a:srgbClr val="C0DE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E57E704-0B76-4C65-BDEE-0C6CFBC064D9}"/>
              </a:ext>
            </a:extLst>
          </p:cNvPr>
          <p:cNvSpPr/>
          <p:nvPr/>
        </p:nvSpPr>
        <p:spPr>
          <a:xfrm flipH="1">
            <a:off x="444498" y="377370"/>
            <a:ext cx="11341097" cy="5900060"/>
          </a:xfrm>
          <a:prstGeom prst="rtTriangle">
            <a:avLst/>
          </a:prstGeom>
          <a:solidFill>
            <a:srgbClr val="A4CF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64780-F7A0-4F0B-B87A-017B78755AEB}"/>
              </a:ext>
            </a:extLst>
          </p:cNvPr>
          <p:cNvSpPr txBox="1"/>
          <p:nvPr/>
        </p:nvSpPr>
        <p:spPr>
          <a:xfrm>
            <a:off x="824248" y="6379030"/>
            <a:ext cx="10758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Gill Sans MT" panose="020B0502020104020203" pitchFamily="34" charset="0"/>
              </a:rPr>
              <a:t>Wirral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chemeClr val="accent5">
                    <a:lumMod val="20000"/>
                    <a:lumOff val="80000"/>
                  </a:schemeClr>
                </a:solidFill>
                <a:latin typeface="Gill Sans MT" panose="020B0502020104020203" pitchFamily="34" charset="0"/>
              </a:rPr>
              <a:t>Safeguarding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FF99FF"/>
                </a:solidFill>
                <a:latin typeface="Gill Sans MT" panose="020B0502020104020203" pitchFamily="34" charset="0"/>
              </a:rPr>
              <a:t>Children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92D050"/>
                </a:solidFill>
                <a:latin typeface="Gill Sans MT" panose="020B0502020104020203" pitchFamily="34" charset="0"/>
              </a:rPr>
              <a:t>Partnership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            – </a:t>
            </a:r>
            <a:r>
              <a:rPr lang="en-GB" sz="1600" b="1" dirty="0">
                <a:solidFill>
                  <a:schemeClr val="bg1"/>
                </a:solidFill>
                <a:latin typeface="Gill Sans MT" panose="020B0502020104020203" pitchFamily="34" charset="0"/>
              </a:rPr>
              <a:t>Annual Report 2021 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-           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https://www.wirralsafeguarding.co.uk/annual-report-2021/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AAB39-8C98-400C-8C68-885392BC6D56}"/>
              </a:ext>
            </a:extLst>
          </p:cNvPr>
          <p:cNvSpPr txBox="1"/>
          <p:nvPr/>
        </p:nvSpPr>
        <p:spPr>
          <a:xfrm>
            <a:off x="596900" y="360860"/>
            <a:ext cx="109854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Ink Free" panose="03080402000500000000" pitchFamily="66" charset="0"/>
              </a:rPr>
              <a:t>Key Activity – Multi-agency Audits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B5EDAAF-6F78-475E-B941-2DB45C7F14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123011"/>
              </p:ext>
            </p:extLst>
          </p:nvPr>
        </p:nvGraphicFramePr>
        <p:xfrm>
          <a:off x="444494" y="1156854"/>
          <a:ext cx="11341096" cy="51367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3285">
                  <a:extLst>
                    <a:ext uri="{9D8B030D-6E8A-4147-A177-3AD203B41FA5}">
                      <a16:colId xmlns:a16="http://schemas.microsoft.com/office/drawing/2014/main" val="1726097232"/>
                    </a:ext>
                  </a:extLst>
                </a:gridCol>
                <a:gridCol w="2890345">
                  <a:extLst>
                    <a:ext uri="{9D8B030D-6E8A-4147-A177-3AD203B41FA5}">
                      <a16:colId xmlns:a16="http://schemas.microsoft.com/office/drawing/2014/main" val="1145564097"/>
                    </a:ext>
                  </a:extLst>
                </a:gridCol>
                <a:gridCol w="2606566">
                  <a:extLst>
                    <a:ext uri="{9D8B030D-6E8A-4147-A177-3AD203B41FA5}">
                      <a16:colId xmlns:a16="http://schemas.microsoft.com/office/drawing/2014/main" val="3043520550"/>
                    </a:ext>
                  </a:extLst>
                </a:gridCol>
                <a:gridCol w="2301765">
                  <a:extLst>
                    <a:ext uri="{9D8B030D-6E8A-4147-A177-3AD203B41FA5}">
                      <a16:colId xmlns:a16="http://schemas.microsoft.com/office/drawing/2014/main" val="3890109260"/>
                    </a:ext>
                  </a:extLst>
                </a:gridCol>
                <a:gridCol w="2179135">
                  <a:extLst>
                    <a:ext uri="{9D8B030D-6E8A-4147-A177-3AD203B41FA5}">
                      <a16:colId xmlns:a16="http://schemas.microsoft.com/office/drawing/2014/main" val="2622512058"/>
                    </a:ext>
                  </a:extLst>
                </a:gridCol>
              </a:tblGrid>
              <a:tr h="50378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ACE’s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Neglect &amp; GCP2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VAWG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8158584"/>
                  </a:ext>
                </a:extLst>
              </a:tr>
              <a:tr h="2551814">
                <a:tc>
                  <a:txBody>
                    <a:bodyPr/>
                    <a:lstStyle/>
                    <a:p>
                      <a:r>
                        <a:rPr lang="en-GB" sz="2400" b="1" dirty="0"/>
                        <a:t>Learning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700" dirty="0"/>
                        <a:t>95% of professionals stated they were confident identifying ACE’s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700" dirty="0"/>
                        <a:t>55% have attended training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700" dirty="0"/>
                        <a:t>61% of young adults said they had experienced ACE’s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700" dirty="0"/>
                        <a:t>44% said they had experienced more than one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366 professionals have attended GCP2 training, but 80% of professionals have never used the tool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Audit of cases evidences poor use of tool and inconsistent response to neglect</a:t>
                      </a:r>
                    </a:p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100% of agencies said their workforce are trained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MACE plans are effective in reducing risk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Young people spoke positively about their trusted worker</a:t>
                      </a:r>
                    </a:p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Evidence suggests women and girls regularly feel unsafe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This reflects the national picture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Normalisation of offensive/abusive behaviour is concerning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676983"/>
                  </a:ext>
                </a:extLst>
              </a:tr>
              <a:tr h="1716961">
                <a:tc>
                  <a:txBody>
                    <a:bodyPr/>
                    <a:lstStyle/>
                    <a:p>
                      <a:r>
                        <a:rPr lang="en-GB" sz="2400" b="1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Ensure training is widely available and attended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Create an ACE’s and Trauma Informed Practice strategy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Multi-agency group driving this work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Multi-agency group to produce new strategy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Neglect and GCP2 training to eb mandatory for frontline professionals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Ensure screening and assessment tools widely used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Encourage attendance at Contextual training</a:t>
                      </a:r>
                    </a:p>
                    <a:p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Combatting VAWG is a priority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Multi-agency strategy and workplan underway</a:t>
                      </a:r>
                      <a:endParaRPr lang="en-GB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536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339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72AC0E-2DCE-493C-B546-9CEA52BF2553}"/>
              </a:ext>
            </a:extLst>
          </p:cNvPr>
          <p:cNvSpPr/>
          <p:nvPr/>
        </p:nvSpPr>
        <p:spPr>
          <a:xfrm>
            <a:off x="0" y="0"/>
            <a:ext cx="1219744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967BFF-C312-4F11-9997-47A8C7A2ADA6}"/>
              </a:ext>
            </a:extLst>
          </p:cNvPr>
          <p:cNvSpPr/>
          <p:nvPr/>
        </p:nvSpPr>
        <p:spPr>
          <a:xfrm>
            <a:off x="444500" y="367613"/>
            <a:ext cx="11341099" cy="5909817"/>
          </a:xfrm>
          <a:prstGeom prst="rect">
            <a:avLst/>
          </a:prstGeom>
          <a:solidFill>
            <a:srgbClr val="98C8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E57E704-0B76-4C65-BDEE-0C6CFBC064D9}"/>
              </a:ext>
            </a:extLst>
          </p:cNvPr>
          <p:cNvSpPr/>
          <p:nvPr/>
        </p:nvSpPr>
        <p:spPr>
          <a:xfrm flipH="1">
            <a:off x="444498" y="377370"/>
            <a:ext cx="11341097" cy="5900060"/>
          </a:xfrm>
          <a:prstGeom prst="rtTriangle">
            <a:avLst/>
          </a:prstGeom>
          <a:solidFill>
            <a:srgbClr val="A4CF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64780-F7A0-4F0B-B87A-017B78755AEB}"/>
              </a:ext>
            </a:extLst>
          </p:cNvPr>
          <p:cNvSpPr txBox="1"/>
          <p:nvPr/>
        </p:nvSpPr>
        <p:spPr>
          <a:xfrm>
            <a:off x="824248" y="6379030"/>
            <a:ext cx="10758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Gill Sans MT" panose="020B0502020104020203" pitchFamily="34" charset="0"/>
              </a:rPr>
              <a:t>Wirral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chemeClr val="accent5">
                    <a:lumMod val="20000"/>
                    <a:lumOff val="80000"/>
                  </a:schemeClr>
                </a:solidFill>
                <a:latin typeface="Gill Sans MT" panose="020B0502020104020203" pitchFamily="34" charset="0"/>
              </a:rPr>
              <a:t>Safeguarding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FF99FF"/>
                </a:solidFill>
                <a:latin typeface="Gill Sans MT" panose="020B0502020104020203" pitchFamily="34" charset="0"/>
              </a:rPr>
              <a:t>Children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92D050"/>
                </a:solidFill>
                <a:latin typeface="Gill Sans MT" panose="020B0502020104020203" pitchFamily="34" charset="0"/>
              </a:rPr>
              <a:t>Partnership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            – </a:t>
            </a:r>
            <a:r>
              <a:rPr lang="en-GB" sz="1600" b="1" dirty="0">
                <a:solidFill>
                  <a:schemeClr val="bg1"/>
                </a:solidFill>
                <a:latin typeface="Gill Sans MT" panose="020B0502020104020203" pitchFamily="34" charset="0"/>
              </a:rPr>
              <a:t>Annual Report 2021 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-           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https://www.wirralsafeguarding.co.uk/annual-report-2021/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AAB39-8C98-400C-8C68-885392BC6D56}"/>
              </a:ext>
            </a:extLst>
          </p:cNvPr>
          <p:cNvSpPr txBox="1"/>
          <p:nvPr/>
        </p:nvSpPr>
        <p:spPr>
          <a:xfrm>
            <a:off x="596900" y="508000"/>
            <a:ext cx="109854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Ink Free" panose="03080402000500000000" pitchFamily="66" charset="0"/>
              </a:rPr>
              <a:t>Key Activity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B14356-6FFA-4358-988B-66D9F9C7C923}"/>
              </a:ext>
            </a:extLst>
          </p:cNvPr>
          <p:cNvSpPr txBox="1"/>
          <p:nvPr/>
        </p:nvSpPr>
        <p:spPr>
          <a:xfrm>
            <a:off x="824248" y="1435100"/>
            <a:ext cx="1063115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In 2021 the WSCP completed the latest cycle of </a:t>
            </a:r>
            <a:r>
              <a:rPr lang="en-GB" sz="2400" b="1" u="sng" dirty="0">
                <a:latin typeface="Century Gothic" panose="020B0502020202020204" pitchFamily="34" charset="0"/>
                <a:hlinkClick r:id="rId3"/>
              </a:rPr>
              <a:t>Section 11/ 175 safeguarding audits</a:t>
            </a:r>
            <a:r>
              <a:rPr lang="en-GB" sz="2400" b="1" dirty="0">
                <a:latin typeface="Century Gothic" panose="020B0502020202020204" pitchFamily="34" charset="0"/>
              </a:rPr>
              <a:t> of partner agencies safeguarding arrangements. The audits revealed a universal commitment to safeguarding in Wirral  </a:t>
            </a:r>
          </a:p>
          <a:p>
            <a:endParaRPr lang="en-GB" sz="12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  <a:hlinkClick r:id="rId4"/>
              </a:rPr>
              <a:t>Multi-agency training</a:t>
            </a:r>
            <a:r>
              <a:rPr lang="en-GB" sz="2400" b="1" dirty="0">
                <a:latin typeface="Century Gothic" panose="020B0502020202020204" pitchFamily="34" charset="0"/>
              </a:rPr>
              <a:t> in 2021 was delivered virtually, and 1108 professionals attended 94 different sessions. 50% of attended were from the LA. In addition the WSCP delivered 56 </a:t>
            </a:r>
            <a:r>
              <a:rPr lang="en-GB" sz="2400" b="1" u="sng" dirty="0">
                <a:latin typeface="Century Gothic" panose="020B0502020202020204" pitchFamily="34" charset="0"/>
                <a:hlinkClick r:id="rId5"/>
              </a:rPr>
              <a:t>education training</a:t>
            </a:r>
            <a:r>
              <a:rPr lang="en-GB" sz="2400" b="1" dirty="0">
                <a:latin typeface="Century Gothic" panose="020B0502020202020204" pitchFamily="34" charset="0"/>
              </a:rPr>
              <a:t> sessions attended by professionals from 110 schools and colleges. The WSCP also held a </a:t>
            </a:r>
            <a:r>
              <a:rPr lang="en-GB" sz="2400" b="1" u="sng" dirty="0">
                <a:latin typeface="Century Gothic" panose="020B0502020202020204" pitchFamily="34" charset="0"/>
                <a:hlinkClick r:id="rId6"/>
              </a:rPr>
              <a:t>virtual learning event</a:t>
            </a:r>
            <a:r>
              <a:rPr lang="en-GB" sz="2400" b="1" dirty="0">
                <a:latin typeface="Century Gothic" panose="020B0502020202020204" pitchFamily="34" charset="0"/>
              </a:rPr>
              <a:t>, and introduced       </a:t>
            </a:r>
            <a:r>
              <a:rPr lang="en-GB" sz="2400" b="1" u="sng" dirty="0">
                <a:latin typeface="Century Gothic" panose="020B0502020202020204" pitchFamily="34" charset="0"/>
                <a:hlinkClick r:id="rId7"/>
              </a:rPr>
              <a:t>spotlight sessions</a:t>
            </a:r>
            <a:endParaRPr lang="en-GB" sz="2400" b="1" u="sng" dirty="0">
              <a:latin typeface="Century Gothic" panose="020B0502020202020204" pitchFamily="34" charset="0"/>
            </a:endParaRPr>
          </a:p>
          <a:p>
            <a:endParaRPr lang="en-GB" sz="12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The report also includes reports about </a:t>
            </a:r>
            <a:r>
              <a:rPr lang="en-GB" sz="2400" b="1" u="sng" dirty="0">
                <a:latin typeface="Century Gothic" panose="020B0502020202020204" pitchFamily="34" charset="0"/>
                <a:hlinkClick r:id="rId8"/>
              </a:rPr>
              <a:t>LADO</a:t>
            </a:r>
            <a:r>
              <a:rPr lang="en-GB" sz="2400" b="1" dirty="0">
                <a:latin typeface="Century Gothic" panose="020B0502020202020204" pitchFamily="34" charset="0"/>
              </a:rPr>
              <a:t>, </a:t>
            </a:r>
            <a:r>
              <a:rPr lang="en-GB" sz="2400" b="1" u="sng" dirty="0">
                <a:latin typeface="Century Gothic" panose="020B0502020202020204" pitchFamily="34" charset="0"/>
                <a:hlinkClick r:id="rId9"/>
              </a:rPr>
              <a:t>CDOP</a:t>
            </a:r>
            <a:r>
              <a:rPr lang="en-GB" sz="2400" b="1" dirty="0">
                <a:latin typeface="Century Gothic" panose="020B0502020202020204" pitchFamily="34" charset="0"/>
              </a:rPr>
              <a:t> and </a:t>
            </a:r>
            <a:r>
              <a:rPr lang="en-GB" sz="2400" b="1" u="sng" dirty="0">
                <a:latin typeface="Century Gothic" panose="020B0502020202020204" pitchFamily="34" charset="0"/>
                <a:hlinkClick r:id="rId10"/>
              </a:rPr>
              <a:t>SFEF</a:t>
            </a:r>
            <a:endParaRPr lang="en-GB" sz="2400" dirty="0">
              <a:latin typeface="Century Gothic" panose="020B0502020202020204" pitchFamily="34" charset="0"/>
            </a:endParaRPr>
          </a:p>
          <a:p>
            <a:r>
              <a:rPr lang="en-GB" dirty="0"/>
              <a:t>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37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72AC0E-2DCE-493C-B546-9CEA52BF2553}"/>
              </a:ext>
            </a:extLst>
          </p:cNvPr>
          <p:cNvSpPr/>
          <p:nvPr/>
        </p:nvSpPr>
        <p:spPr>
          <a:xfrm>
            <a:off x="0" y="0"/>
            <a:ext cx="1219744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967BFF-C312-4F11-9997-47A8C7A2ADA6}"/>
              </a:ext>
            </a:extLst>
          </p:cNvPr>
          <p:cNvSpPr/>
          <p:nvPr/>
        </p:nvSpPr>
        <p:spPr>
          <a:xfrm>
            <a:off x="444500" y="367613"/>
            <a:ext cx="11341099" cy="5909817"/>
          </a:xfrm>
          <a:prstGeom prst="rect">
            <a:avLst/>
          </a:prstGeom>
          <a:solidFill>
            <a:srgbClr val="45B8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E57E704-0B76-4C65-BDEE-0C6CFBC064D9}"/>
              </a:ext>
            </a:extLst>
          </p:cNvPr>
          <p:cNvSpPr/>
          <p:nvPr/>
        </p:nvSpPr>
        <p:spPr>
          <a:xfrm flipH="1">
            <a:off x="444498" y="377370"/>
            <a:ext cx="11341097" cy="5900060"/>
          </a:xfrm>
          <a:prstGeom prst="rtTriangle">
            <a:avLst/>
          </a:prstGeom>
          <a:solidFill>
            <a:srgbClr val="22A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64780-F7A0-4F0B-B87A-017B78755AEB}"/>
              </a:ext>
            </a:extLst>
          </p:cNvPr>
          <p:cNvSpPr txBox="1"/>
          <p:nvPr/>
        </p:nvSpPr>
        <p:spPr>
          <a:xfrm>
            <a:off x="824248" y="6379030"/>
            <a:ext cx="10758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Gill Sans MT" panose="020B0502020104020203" pitchFamily="34" charset="0"/>
              </a:rPr>
              <a:t>Wirral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chemeClr val="accent5">
                    <a:lumMod val="20000"/>
                    <a:lumOff val="80000"/>
                  </a:schemeClr>
                </a:solidFill>
                <a:latin typeface="Gill Sans MT" panose="020B0502020104020203" pitchFamily="34" charset="0"/>
              </a:rPr>
              <a:t>Safeguarding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FF99FF"/>
                </a:solidFill>
                <a:latin typeface="Gill Sans MT" panose="020B0502020104020203" pitchFamily="34" charset="0"/>
              </a:rPr>
              <a:t>Children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92D050"/>
                </a:solidFill>
                <a:latin typeface="Gill Sans MT" panose="020B0502020104020203" pitchFamily="34" charset="0"/>
              </a:rPr>
              <a:t>Partnership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            – </a:t>
            </a:r>
            <a:r>
              <a:rPr lang="en-GB" sz="1600" b="1" dirty="0">
                <a:solidFill>
                  <a:schemeClr val="bg1"/>
                </a:solidFill>
                <a:latin typeface="Gill Sans MT" panose="020B0502020104020203" pitchFamily="34" charset="0"/>
              </a:rPr>
              <a:t>Annual Report 2021 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-           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https://www.wirralsafeguarding.co.uk/annual-report-2021/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AAB39-8C98-400C-8C68-885392BC6D56}"/>
              </a:ext>
            </a:extLst>
          </p:cNvPr>
          <p:cNvSpPr txBox="1"/>
          <p:nvPr/>
        </p:nvSpPr>
        <p:spPr>
          <a:xfrm>
            <a:off x="596900" y="508000"/>
            <a:ext cx="109854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Ink Free" panose="03080402000500000000" pitchFamily="66" charset="0"/>
              </a:rPr>
              <a:t>Multi-agency Working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B14356-6FFA-4358-988B-66D9F9C7C923}"/>
              </a:ext>
            </a:extLst>
          </p:cNvPr>
          <p:cNvSpPr txBox="1"/>
          <p:nvPr/>
        </p:nvSpPr>
        <p:spPr>
          <a:xfrm>
            <a:off x="824248" y="1435100"/>
            <a:ext cx="1063115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The annual report includes a number of </a:t>
            </a:r>
            <a:r>
              <a:rPr lang="en-GB" sz="24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Case Studies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sz="2400" b="1" dirty="0">
                <a:latin typeface="Century Gothic" panose="020B0502020202020204" pitchFamily="34" charset="0"/>
              </a:rPr>
              <a:t>to highlight the variety and effectiveness of safeguarding practice across the continuum of need. Case Studies include: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Early Help </a:t>
            </a:r>
            <a:r>
              <a:rPr lang="en-GB" sz="2400" b="1" dirty="0">
                <a:latin typeface="Century Gothic" panose="020B0502020202020204" pitchFamily="34" charset="0"/>
              </a:rPr>
              <a:t>and 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Early Childhood Services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Wirral Community Health and Care Foundation Trust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Catch22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sz="2400" b="1" dirty="0">
                <a:latin typeface="Century Gothic" panose="020B0502020202020204" pitchFamily="34" charset="0"/>
              </a:rPr>
              <a:t>and the 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Compass Team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CAMHS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800" b="1" dirty="0">
              <a:latin typeface="Century Gothic" panose="020B0502020202020204" pitchFamily="34" charset="0"/>
            </a:endParaRPr>
          </a:p>
          <a:p>
            <a:endParaRPr lang="en-GB" sz="1200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The report also includes </a:t>
            </a:r>
            <a:r>
              <a:rPr lang="en-GB" sz="2400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good news stories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sz="2400" b="1" dirty="0">
                <a:latin typeface="Century Gothic" panose="020B0502020202020204" pitchFamily="34" charset="0"/>
              </a:rPr>
              <a:t>to illustrate positive multi-agency working: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Family Matters </a:t>
            </a:r>
            <a:r>
              <a:rPr lang="en-GB" sz="2400" b="1" dirty="0">
                <a:latin typeface="Century Gothic" panose="020B0502020202020204" pitchFamily="34" charset="0"/>
              </a:rPr>
              <a:t>(Early Help)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Youth Justice Service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77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72AC0E-2DCE-493C-B546-9CEA52BF2553}"/>
              </a:ext>
            </a:extLst>
          </p:cNvPr>
          <p:cNvSpPr/>
          <p:nvPr/>
        </p:nvSpPr>
        <p:spPr>
          <a:xfrm>
            <a:off x="0" y="0"/>
            <a:ext cx="1219744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967BFF-C312-4F11-9997-47A8C7A2ADA6}"/>
              </a:ext>
            </a:extLst>
          </p:cNvPr>
          <p:cNvSpPr/>
          <p:nvPr/>
        </p:nvSpPr>
        <p:spPr>
          <a:xfrm>
            <a:off x="444500" y="367613"/>
            <a:ext cx="11341099" cy="5909817"/>
          </a:xfrm>
          <a:prstGeom prst="rect">
            <a:avLst/>
          </a:prstGeom>
          <a:solidFill>
            <a:srgbClr val="F26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E57E704-0B76-4C65-BDEE-0C6CFBC064D9}"/>
              </a:ext>
            </a:extLst>
          </p:cNvPr>
          <p:cNvSpPr/>
          <p:nvPr/>
        </p:nvSpPr>
        <p:spPr>
          <a:xfrm flipH="1">
            <a:off x="444498" y="377370"/>
            <a:ext cx="11341097" cy="5900060"/>
          </a:xfrm>
          <a:prstGeom prst="rtTriangle">
            <a:avLst/>
          </a:prstGeom>
          <a:solidFill>
            <a:srgbClr val="F04E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64780-F7A0-4F0B-B87A-017B78755AEB}"/>
              </a:ext>
            </a:extLst>
          </p:cNvPr>
          <p:cNvSpPr txBox="1"/>
          <p:nvPr/>
        </p:nvSpPr>
        <p:spPr>
          <a:xfrm>
            <a:off x="824248" y="6379030"/>
            <a:ext cx="10758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Gill Sans MT" panose="020B0502020104020203" pitchFamily="34" charset="0"/>
              </a:rPr>
              <a:t>Wirral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chemeClr val="accent5">
                    <a:lumMod val="20000"/>
                    <a:lumOff val="80000"/>
                  </a:schemeClr>
                </a:solidFill>
                <a:latin typeface="Gill Sans MT" panose="020B0502020104020203" pitchFamily="34" charset="0"/>
              </a:rPr>
              <a:t>Safeguarding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FF99FF"/>
                </a:solidFill>
                <a:latin typeface="Gill Sans MT" panose="020B0502020104020203" pitchFamily="34" charset="0"/>
              </a:rPr>
              <a:t>Children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92D050"/>
                </a:solidFill>
                <a:latin typeface="Gill Sans MT" panose="020B0502020104020203" pitchFamily="34" charset="0"/>
              </a:rPr>
              <a:t>Partnership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            – </a:t>
            </a:r>
            <a:r>
              <a:rPr lang="en-GB" sz="1600" b="1" dirty="0">
                <a:solidFill>
                  <a:schemeClr val="bg1"/>
                </a:solidFill>
                <a:latin typeface="Gill Sans MT" panose="020B0502020104020203" pitchFamily="34" charset="0"/>
              </a:rPr>
              <a:t>Annual Report 2021 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-           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https://www.wirralsafeguarding.co.uk/annual-report-2021/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AAB39-8C98-400C-8C68-885392BC6D56}"/>
              </a:ext>
            </a:extLst>
          </p:cNvPr>
          <p:cNvSpPr txBox="1"/>
          <p:nvPr/>
        </p:nvSpPr>
        <p:spPr>
          <a:xfrm>
            <a:off x="596900" y="508000"/>
            <a:ext cx="109854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Ink Free" panose="03080402000500000000" pitchFamily="66" charset="0"/>
              </a:rPr>
              <a:t>Progress against Priorities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B14356-6FFA-4358-988B-66D9F9C7C923}"/>
              </a:ext>
            </a:extLst>
          </p:cNvPr>
          <p:cNvSpPr txBox="1"/>
          <p:nvPr/>
        </p:nvSpPr>
        <p:spPr>
          <a:xfrm>
            <a:off x="824248" y="1435100"/>
            <a:ext cx="10631152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In 2019 the WSCP set four priority areas: Emotional Health and Wellbeing, Contextual Safeguarding, Impact of Intergenerational Abuse and Neglect and Working Together. The report includes a </a:t>
            </a:r>
            <a:r>
              <a:rPr lang="en-GB" sz="2400" b="1" u="sng" dirty="0">
                <a:latin typeface="Century Gothic" panose="020B0502020202020204" pitchFamily="34" charset="0"/>
                <a:hlinkClick r:id="rId3"/>
              </a:rPr>
              <a:t>review of these priority areas</a:t>
            </a:r>
            <a:endParaRPr lang="en-GB" sz="2400" b="1" dirty="0">
              <a:latin typeface="Century Gothic" panose="020B0502020202020204" pitchFamily="34" charset="0"/>
            </a:endParaRPr>
          </a:p>
          <a:p>
            <a:endParaRPr lang="en-GB" sz="12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</a:rPr>
              <a:t>Emotional Health and Wellbeing </a:t>
            </a:r>
            <a:r>
              <a:rPr lang="en-GB" sz="2400" b="1" dirty="0">
                <a:latin typeface="Century Gothic" panose="020B0502020202020204" pitchFamily="34" charset="0"/>
              </a:rPr>
              <a:t>achievements: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wide programme of training from CAMHS; Emotional Health and Wellbeing pages and resources on website; commissioning of </a:t>
            </a:r>
            <a:r>
              <a:rPr lang="en-GB" sz="2400" b="1" dirty="0" err="1">
                <a:latin typeface="Century Gothic" panose="020B0502020202020204" pitchFamily="34" charset="0"/>
              </a:rPr>
              <a:t>Oomoo</a:t>
            </a:r>
            <a:r>
              <a:rPr lang="en-GB" sz="2400" b="1" dirty="0">
                <a:latin typeface="Century Gothic" panose="020B0502020202020204" pitchFamily="34" charset="0"/>
              </a:rPr>
              <a:t>; establishment of ACE’s/ TIP group</a:t>
            </a:r>
          </a:p>
          <a:p>
            <a:endParaRPr lang="en-GB" sz="12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</a:rPr>
              <a:t>To do</a:t>
            </a:r>
            <a:r>
              <a:rPr lang="en-GB" sz="2400" b="1" dirty="0">
                <a:latin typeface="Century Gothic" panose="020B0502020202020204" pitchFamily="34" charset="0"/>
              </a:rPr>
              <a:t>: audit the impact of updated guidance and resources; complete service gap analysis; complete ACE’s/ TIP strategy and work plan</a:t>
            </a:r>
          </a:p>
          <a:p>
            <a:endParaRPr lang="en-GB" sz="2400" dirty="0">
              <a:latin typeface="Century Gothic" panose="020B0502020202020204" pitchFamily="34" charset="0"/>
            </a:endParaRPr>
          </a:p>
          <a:p>
            <a:r>
              <a:rPr lang="en-GB" dirty="0"/>
              <a:t>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63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72AC0E-2DCE-493C-B546-9CEA52BF2553}"/>
              </a:ext>
            </a:extLst>
          </p:cNvPr>
          <p:cNvSpPr/>
          <p:nvPr/>
        </p:nvSpPr>
        <p:spPr>
          <a:xfrm>
            <a:off x="0" y="0"/>
            <a:ext cx="12197444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  <a:shade val="30000"/>
                  <a:satMod val="115000"/>
                </a:schemeClr>
              </a:gs>
              <a:gs pos="50000">
                <a:schemeClr val="tx1">
                  <a:lumMod val="65000"/>
                  <a:lumOff val="35000"/>
                  <a:shade val="67500"/>
                  <a:satMod val="115000"/>
                </a:schemeClr>
              </a:gs>
              <a:gs pos="100000">
                <a:schemeClr val="tx1">
                  <a:lumMod val="65000"/>
                  <a:lumOff val="35000"/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967BFF-C312-4F11-9997-47A8C7A2ADA6}"/>
              </a:ext>
            </a:extLst>
          </p:cNvPr>
          <p:cNvSpPr/>
          <p:nvPr/>
        </p:nvSpPr>
        <p:spPr>
          <a:xfrm>
            <a:off x="444500" y="367613"/>
            <a:ext cx="11341099" cy="5909817"/>
          </a:xfrm>
          <a:prstGeom prst="rect">
            <a:avLst/>
          </a:prstGeom>
          <a:solidFill>
            <a:srgbClr val="F151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>
            <a:extLst>
              <a:ext uri="{FF2B5EF4-FFF2-40B4-BE49-F238E27FC236}">
                <a16:creationId xmlns:a16="http://schemas.microsoft.com/office/drawing/2014/main" id="{FE57E704-0B76-4C65-BDEE-0C6CFBC064D9}"/>
              </a:ext>
            </a:extLst>
          </p:cNvPr>
          <p:cNvSpPr/>
          <p:nvPr/>
        </p:nvSpPr>
        <p:spPr>
          <a:xfrm flipH="1">
            <a:off x="444498" y="377370"/>
            <a:ext cx="11341097" cy="5900060"/>
          </a:xfrm>
          <a:prstGeom prst="rtTriangle">
            <a:avLst/>
          </a:prstGeom>
          <a:solidFill>
            <a:srgbClr val="F25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564780-F7A0-4F0B-B87A-017B78755AEB}"/>
              </a:ext>
            </a:extLst>
          </p:cNvPr>
          <p:cNvSpPr txBox="1"/>
          <p:nvPr/>
        </p:nvSpPr>
        <p:spPr>
          <a:xfrm>
            <a:off x="824248" y="6379030"/>
            <a:ext cx="10758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Gill Sans MT" panose="020B0502020104020203" pitchFamily="34" charset="0"/>
              </a:rPr>
              <a:t>Wirral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chemeClr val="accent5">
                    <a:lumMod val="20000"/>
                    <a:lumOff val="80000"/>
                  </a:schemeClr>
                </a:solidFill>
                <a:latin typeface="Gill Sans MT" panose="020B0502020104020203" pitchFamily="34" charset="0"/>
              </a:rPr>
              <a:t>Safeguarding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FF99FF"/>
                </a:solidFill>
                <a:latin typeface="Gill Sans MT" panose="020B0502020104020203" pitchFamily="34" charset="0"/>
              </a:rPr>
              <a:t>Children</a:t>
            </a:r>
            <a:r>
              <a:rPr lang="en-GB" sz="1400" dirty="0">
                <a:latin typeface="Gill Sans MT" panose="020B0502020104020203" pitchFamily="34" charset="0"/>
              </a:rPr>
              <a:t> </a:t>
            </a:r>
            <a:r>
              <a:rPr lang="en-GB" sz="1400" dirty="0">
                <a:solidFill>
                  <a:srgbClr val="92D050"/>
                </a:solidFill>
                <a:latin typeface="Gill Sans MT" panose="020B0502020104020203" pitchFamily="34" charset="0"/>
              </a:rPr>
              <a:t>Partnership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            – </a:t>
            </a:r>
            <a:r>
              <a:rPr lang="en-GB" sz="1600" b="1" dirty="0">
                <a:solidFill>
                  <a:schemeClr val="bg1"/>
                </a:solidFill>
                <a:latin typeface="Gill Sans MT" panose="020B0502020104020203" pitchFamily="34" charset="0"/>
              </a:rPr>
              <a:t>Annual Report 2021 </a:t>
            </a:r>
            <a:r>
              <a:rPr lang="en-GB" sz="1400" dirty="0">
                <a:solidFill>
                  <a:schemeClr val="bg1"/>
                </a:solidFill>
                <a:latin typeface="Gill Sans MT" panose="020B0502020104020203" pitchFamily="34" charset="0"/>
              </a:rPr>
              <a:t>-           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https://www.wirralsafeguarding.co.uk/annual-report-2021/</a:t>
            </a:r>
            <a:r>
              <a:rPr lang="en-GB" sz="14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AAB39-8C98-400C-8C68-885392BC6D56}"/>
              </a:ext>
            </a:extLst>
          </p:cNvPr>
          <p:cNvSpPr txBox="1"/>
          <p:nvPr/>
        </p:nvSpPr>
        <p:spPr>
          <a:xfrm>
            <a:off x="596900" y="508000"/>
            <a:ext cx="109854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latin typeface="Ink Free" panose="03080402000500000000" pitchFamily="66" charset="0"/>
              </a:rPr>
              <a:t>Progress against Priorities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B14356-6FFA-4358-988B-66D9F9C7C923}"/>
              </a:ext>
            </a:extLst>
          </p:cNvPr>
          <p:cNvSpPr txBox="1"/>
          <p:nvPr/>
        </p:nvSpPr>
        <p:spPr>
          <a:xfrm>
            <a:off x="444494" y="1279823"/>
            <a:ext cx="1130300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</a:rPr>
              <a:t>Contextual Safeguarding</a:t>
            </a:r>
            <a:r>
              <a:rPr lang="en-GB" sz="2400" b="1" dirty="0">
                <a:latin typeface="Century Gothic" panose="020B0502020202020204" pitchFamily="34" charset="0"/>
              </a:rPr>
              <a:t> achievements: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Annual review and refresh of multi-agency workplan; effective multi-agency committee; publication of Safer Adolescence Strategy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</a:rPr>
              <a:t>To do</a:t>
            </a:r>
            <a:r>
              <a:rPr lang="en-GB" sz="2400" b="1" dirty="0">
                <a:latin typeface="Century Gothic" panose="020B0502020202020204" pitchFamily="34" charset="0"/>
              </a:rPr>
              <a:t>: Complete VAWG strategy and workplan, </a:t>
            </a:r>
            <a:r>
              <a:rPr lang="en-GB" sz="2400" b="1" dirty="0" err="1">
                <a:latin typeface="Century Gothic" panose="020B0502020202020204" pitchFamily="34" charset="0"/>
              </a:rPr>
              <a:t>inc.work</a:t>
            </a:r>
            <a:r>
              <a:rPr lang="en-GB" sz="2400" b="1" dirty="0">
                <a:latin typeface="Century Gothic" panose="020B0502020202020204" pitchFamily="34" charset="0"/>
              </a:rPr>
              <a:t> with schools</a:t>
            </a:r>
          </a:p>
          <a:p>
            <a:endParaRPr lang="en-GB" sz="12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</a:rPr>
              <a:t>Impact of Intergenerational Abuse and Neglect</a:t>
            </a:r>
            <a:r>
              <a:rPr lang="en-GB" sz="2400" b="1" dirty="0">
                <a:latin typeface="Century Gothic" panose="020B0502020202020204" pitchFamily="34" charset="0"/>
              </a:rPr>
              <a:t> achievements: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Establishment of eight breaking the cycle programmes led by the LA; comprehensive audit of response to neglect undertaken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</a:rPr>
              <a:t>To do</a:t>
            </a:r>
            <a:r>
              <a:rPr lang="en-GB" sz="2400" b="1" dirty="0">
                <a:latin typeface="Century Gothic" panose="020B0502020202020204" pitchFamily="34" charset="0"/>
              </a:rPr>
              <a:t>: Evaluation of eight breaking the cycle programmes and evidence of impact; establishment of neglect working group and new strategy</a:t>
            </a:r>
          </a:p>
          <a:p>
            <a:endParaRPr lang="en-GB" sz="1200" b="1" dirty="0"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</a:rPr>
              <a:t>Working Together</a:t>
            </a:r>
            <a:r>
              <a:rPr lang="en-GB" sz="2400" b="1" dirty="0">
                <a:latin typeface="Century Gothic" panose="020B0502020202020204" pitchFamily="34" charset="0"/>
              </a:rPr>
              <a:t> achievements: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latin typeface="Century Gothic" panose="020B0502020202020204" pitchFamily="34" charset="0"/>
              </a:rPr>
              <a:t>Values and behaviours established; review of SFEF completed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u="sng" dirty="0">
                <a:latin typeface="Century Gothic" panose="020B0502020202020204" pitchFamily="34" charset="0"/>
              </a:rPr>
              <a:t>To do</a:t>
            </a:r>
            <a:r>
              <a:rPr lang="en-GB" sz="2400" b="1" dirty="0">
                <a:latin typeface="Century Gothic" panose="020B0502020202020204" pitchFamily="34" charset="0"/>
              </a:rPr>
              <a:t>: Design and publish new systemic practice model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92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1817</TotalTime>
  <Words>1270</Words>
  <Application>Microsoft Office PowerPoint</Application>
  <PresentationFormat>Widescreen</PresentationFormat>
  <Paragraphs>123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Gill Sans MT</vt:lpstr>
      <vt:lpstr>Ink Free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Robbins, David C.</dc:creator>
  <cp:lastModifiedBy>Robbins, David C.</cp:lastModifiedBy>
  <cp:revision>15</cp:revision>
  <dcterms:created xsi:type="dcterms:W3CDTF">2022-02-21T11:16:20Z</dcterms:created>
  <dcterms:modified xsi:type="dcterms:W3CDTF">2022-02-26T18:56:17Z</dcterms:modified>
</cp:coreProperties>
</file>