
<file path=[Content_Types].xml><?xml version="1.0" encoding="utf-8"?>
<Types xmlns="http://schemas.openxmlformats.org/package/2006/content-types">
  <Default Extension="jpeg" ContentType="image/jpeg"/>
  <Default Extension="jpg" ContentType="image/jpeg"/>
  <Default Extension="MOV" ContentType="video/quicktime"/>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0"/>
  </p:notesMasterIdLst>
  <p:sldIdLst>
    <p:sldId id="256" r:id="rId2"/>
    <p:sldId id="257" r:id="rId3"/>
    <p:sldId id="258" r:id="rId4"/>
    <p:sldId id="276" r:id="rId5"/>
    <p:sldId id="307" r:id="rId6"/>
    <p:sldId id="277" r:id="rId7"/>
    <p:sldId id="293" r:id="rId8"/>
    <p:sldId id="311" r:id="rId9"/>
    <p:sldId id="259" r:id="rId10"/>
    <p:sldId id="278" r:id="rId11"/>
    <p:sldId id="279" r:id="rId12"/>
    <p:sldId id="280" r:id="rId13"/>
    <p:sldId id="266" r:id="rId14"/>
    <p:sldId id="265" r:id="rId15"/>
    <p:sldId id="267" r:id="rId16"/>
    <p:sldId id="268" r:id="rId17"/>
    <p:sldId id="269" r:id="rId18"/>
    <p:sldId id="270" r:id="rId19"/>
    <p:sldId id="260" r:id="rId20"/>
    <p:sldId id="281" r:id="rId21"/>
    <p:sldId id="282" r:id="rId22"/>
    <p:sldId id="283" r:id="rId23"/>
    <p:sldId id="295" r:id="rId24"/>
    <p:sldId id="296" r:id="rId25"/>
    <p:sldId id="297" r:id="rId26"/>
    <p:sldId id="298" r:id="rId27"/>
    <p:sldId id="299" r:id="rId28"/>
    <p:sldId id="300" r:id="rId29"/>
    <p:sldId id="301" r:id="rId30"/>
    <p:sldId id="309" r:id="rId31"/>
    <p:sldId id="262" r:id="rId32"/>
    <p:sldId id="284" r:id="rId33"/>
    <p:sldId id="294" r:id="rId34"/>
    <p:sldId id="285" r:id="rId35"/>
    <p:sldId id="286" r:id="rId36"/>
    <p:sldId id="302" r:id="rId37"/>
    <p:sldId id="310" r:id="rId38"/>
    <p:sldId id="303" r:id="rId39"/>
    <p:sldId id="304" r:id="rId40"/>
    <p:sldId id="305" r:id="rId41"/>
    <p:sldId id="306" r:id="rId42"/>
    <p:sldId id="261" r:id="rId43"/>
    <p:sldId id="271" r:id="rId44"/>
    <p:sldId id="272" r:id="rId45"/>
    <p:sldId id="273" r:id="rId46"/>
    <p:sldId id="274" r:id="rId47"/>
    <p:sldId id="308" r:id="rId48"/>
    <p:sldId id="275" r:id="rId4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15"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EA499"/>
    <a:srgbClr val="462F22"/>
    <a:srgbClr val="FFBF8F"/>
    <a:srgbClr val="651502"/>
    <a:srgbClr val="9ECD33"/>
    <a:srgbClr val="17D7D2"/>
    <a:srgbClr val="69F7D2"/>
    <a:srgbClr val="B82E01"/>
    <a:srgbClr val="FFDEC5"/>
    <a:srgbClr val="FF710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16710B1-B8DD-4A6B-BE69-38A5A2C6FB14}" v="672" dt="2020-07-02T15:38:26.10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81107" autoAdjust="0"/>
  </p:normalViewPr>
  <p:slideViewPr>
    <p:cSldViewPr snapToGrid="0" showGuides="1">
      <p:cViewPr varScale="1">
        <p:scale>
          <a:sx n="51" d="100"/>
          <a:sy n="51" d="100"/>
        </p:scale>
        <p:origin x="1188" y="136"/>
      </p:cViewPr>
      <p:guideLst>
        <p:guide orient="horz" pos="2115"/>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55"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 Id="rId3" Type="http://schemas.openxmlformats.org/officeDocument/2006/relationships/slide" Target="slides/slide2.xml"/></Relationships>
</file>

<file path=ppt/diagrams/_rels/data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svg"/><Relationship Id="rId1" Type="http://schemas.openxmlformats.org/officeDocument/2006/relationships/image" Target="../media/image29.png"/><Relationship Id="rId6" Type="http://schemas.openxmlformats.org/officeDocument/2006/relationships/image" Target="../media/image34.svg"/><Relationship Id="rId5" Type="http://schemas.openxmlformats.org/officeDocument/2006/relationships/image" Target="../media/image33.png"/><Relationship Id="rId4" Type="http://schemas.openxmlformats.org/officeDocument/2006/relationships/image" Target="../media/image32.svg"/></Relationships>
</file>

<file path=ppt/diagrams/_rels/data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svg"/><Relationship Id="rId1" Type="http://schemas.openxmlformats.org/officeDocument/2006/relationships/image" Target="../media/image35.png"/><Relationship Id="rId6" Type="http://schemas.openxmlformats.org/officeDocument/2006/relationships/image" Target="../media/image40.svg"/><Relationship Id="rId5" Type="http://schemas.openxmlformats.org/officeDocument/2006/relationships/image" Target="../media/image39.png"/><Relationship Id="rId4" Type="http://schemas.openxmlformats.org/officeDocument/2006/relationships/image" Target="../media/image38.svg"/></Relationships>
</file>

<file path=ppt/diagrams/_rels/drawing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svg"/><Relationship Id="rId1" Type="http://schemas.openxmlformats.org/officeDocument/2006/relationships/image" Target="../media/image29.png"/><Relationship Id="rId6" Type="http://schemas.openxmlformats.org/officeDocument/2006/relationships/image" Target="../media/image34.svg"/><Relationship Id="rId5" Type="http://schemas.openxmlformats.org/officeDocument/2006/relationships/image" Target="../media/image33.png"/><Relationship Id="rId4" Type="http://schemas.openxmlformats.org/officeDocument/2006/relationships/image" Target="../media/image32.svg"/></Relationships>
</file>

<file path=ppt/diagrams/_rels/drawing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svg"/><Relationship Id="rId1" Type="http://schemas.openxmlformats.org/officeDocument/2006/relationships/image" Target="../media/image35.png"/><Relationship Id="rId6" Type="http://schemas.openxmlformats.org/officeDocument/2006/relationships/image" Target="../media/image40.svg"/><Relationship Id="rId5" Type="http://schemas.openxmlformats.org/officeDocument/2006/relationships/image" Target="../media/image39.png"/><Relationship Id="rId4" Type="http://schemas.openxmlformats.org/officeDocument/2006/relationships/image" Target="../media/image38.svg"/></Relationships>
</file>

<file path=ppt/diagrams/colors1.xml><?xml version="1.0" encoding="utf-8"?>
<dgm:colorsDef xmlns:dgm="http://schemas.openxmlformats.org/drawingml/2006/diagram" xmlns:a="http://schemas.openxmlformats.org/drawingml/2006/main" uniqueId="urn:microsoft.com/office/officeart/2018/5/colors/Iconchunking_neutralicon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18/5/colors/Iconchunking_neutralicon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86F1DC8-3C19-4C8A-A3F1-CCA4431F0164}" type="doc">
      <dgm:prSet loTypeId="urn:microsoft.com/office/officeart/2018/5/layout/IconCircleLabelList" loCatId="icon" qsTypeId="urn:microsoft.com/office/officeart/2005/8/quickstyle/simple1" qsCatId="simple" csTypeId="urn:microsoft.com/office/officeart/2018/5/colors/Iconchunking_neutralicon_colorful1" csCatId="colorful" phldr="1"/>
      <dgm:spPr/>
      <dgm:t>
        <a:bodyPr/>
        <a:lstStyle/>
        <a:p>
          <a:endParaRPr lang="en-US"/>
        </a:p>
      </dgm:t>
    </dgm:pt>
    <dgm:pt modelId="{0886F214-E957-4AFD-B3A2-D8ABF1E64C4E}">
      <dgm:prSet/>
      <dgm:spPr/>
      <dgm:t>
        <a:bodyPr/>
        <a:lstStyle/>
        <a:p>
          <a:pPr>
            <a:defRPr cap="all"/>
          </a:pPr>
          <a:r>
            <a:rPr lang="en-US" dirty="0">
              <a:solidFill>
                <a:schemeClr val="bg1"/>
              </a:solidFill>
              <a:latin typeface="Century Gothic" panose="020B0502020202020204" pitchFamily="34" charset="0"/>
            </a:rPr>
            <a:t>A confidential service </a:t>
          </a:r>
        </a:p>
      </dgm:t>
    </dgm:pt>
    <dgm:pt modelId="{8C804220-E58D-4C2B-8C8C-6B57BD47C3D0}" type="parTrans" cxnId="{AE88A42B-2F0F-40EF-90C4-C6DBCD75EF01}">
      <dgm:prSet/>
      <dgm:spPr/>
      <dgm:t>
        <a:bodyPr/>
        <a:lstStyle/>
        <a:p>
          <a:endParaRPr lang="en-US"/>
        </a:p>
      </dgm:t>
    </dgm:pt>
    <dgm:pt modelId="{6E7029EB-F6A7-4212-9BC1-50729705106D}" type="sibTrans" cxnId="{AE88A42B-2F0F-40EF-90C4-C6DBCD75EF01}">
      <dgm:prSet/>
      <dgm:spPr/>
      <dgm:t>
        <a:bodyPr/>
        <a:lstStyle/>
        <a:p>
          <a:endParaRPr lang="en-US"/>
        </a:p>
      </dgm:t>
    </dgm:pt>
    <dgm:pt modelId="{F39F6908-EC70-44E7-A757-85CA7BECCECD}">
      <dgm:prSet/>
      <dgm:spPr/>
      <dgm:t>
        <a:bodyPr/>
        <a:lstStyle/>
        <a:p>
          <a:pPr>
            <a:defRPr cap="all"/>
          </a:pPr>
          <a:r>
            <a:rPr lang="en-US" dirty="0">
              <a:solidFill>
                <a:schemeClr val="bg1"/>
              </a:solidFill>
              <a:latin typeface="Century Gothic" panose="020B0502020202020204" pitchFamily="34" charset="0"/>
            </a:rPr>
            <a:t>Support</a:t>
          </a:r>
        </a:p>
      </dgm:t>
    </dgm:pt>
    <dgm:pt modelId="{FDF37D25-BB5C-4B67-8999-2391F81F1514}" type="parTrans" cxnId="{3C56B9E1-F998-4966-9582-544239FAA5EB}">
      <dgm:prSet/>
      <dgm:spPr/>
      <dgm:t>
        <a:bodyPr/>
        <a:lstStyle/>
        <a:p>
          <a:endParaRPr lang="en-US"/>
        </a:p>
      </dgm:t>
    </dgm:pt>
    <dgm:pt modelId="{6440FD9A-2797-48A0-95F5-45CFE035C9A4}" type="sibTrans" cxnId="{3C56B9E1-F998-4966-9582-544239FAA5EB}">
      <dgm:prSet/>
      <dgm:spPr/>
      <dgm:t>
        <a:bodyPr/>
        <a:lstStyle/>
        <a:p>
          <a:endParaRPr lang="en-US"/>
        </a:p>
      </dgm:t>
    </dgm:pt>
    <dgm:pt modelId="{F3EBE4C0-C9D5-4B8F-BAFF-77543D5883D5}">
      <dgm:prSet/>
      <dgm:spPr/>
      <dgm:t>
        <a:bodyPr/>
        <a:lstStyle/>
        <a:p>
          <a:pPr>
            <a:defRPr cap="all"/>
          </a:pPr>
          <a:r>
            <a:rPr lang="en-US" dirty="0">
              <a:solidFill>
                <a:schemeClr val="bg1"/>
              </a:solidFill>
              <a:latin typeface="Century Gothic" panose="020B0502020202020204" pitchFamily="34" charset="0"/>
            </a:rPr>
            <a:t>Core offer  </a:t>
          </a:r>
        </a:p>
      </dgm:t>
    </dgm:pt>
    <dgm:pt modelId="{227C517F-D1B1-4A5A-9852-118F91B3D645}" type="parTrans" cxnId="{7CA895F0-4690-45C8-9B32-503B00C07424}">
      <dgm:prSet/>
      <dgm:spPr/>
      <dgm:t>
        <a:bodyPr/>
        <a:lstStyle/>
        <a:p>
          <a:endParaRPr lang="en-US"/>
        </a:p>
      </dgm:t>
    </dgm:pt>
    <dgm:pt modelId="{9B84C740-AB13-41E6-905F-A1A7A0ECD050}" type="sibTrans" cxnId="{7CA895F0-4690-45C8-9B32-503B00C07424}">
      <dgm:prSet/>
      <dgm:spPr/>
      <dgm:t>
        <a:bodyPr/>
        <a:lstStyle/>
        <a:p>
          <a:endParaRPr lang="en-US"/>
        </a:p>
      </dgm:t>
    </dgm:pt>
    <dgm:pt modelId="{19D43D2E-3C4A-4817-8223-A467BB1D1C8D}" type="pres">
      <dgm:prSet presAssocID="{D86F1DC8-3C19-4C8A-A3F1-CCA4431F0164}" presName="root" presStyleCnt="0">
        <dgm:presLayoutVars>
          <dgm:dir/>
          <dgm:resizeHandles val="exact"/>
        </dgm:presLayoutVars>
      </dgm:prSet>
      <dgm:spPr/>
    </dgm:pt>
    <dgm:pt modelId="{CB7BC20C-3BC6-45FE-A826-6B11FAE43861}" type="pres">
      <dgm:prSet presAssocID="{0886F214-E957-4AFD-B3A2-D8ABF1E64C4E}" presName="compNode" presStyleCnt="0"/>
      <dgm:spPr/>
    </dgm:pt>
    <dgm:pt modelId="{48E7902E-23C8-4FC2-A0AE-FF321C7D25CC}" type="pres">
      <dgm:prSet presAssocID="{0886F214-E957-4AFD-B3A2-D8ABF1E64C4E}" presName="iconBgRect" presStyleLbl="bgShp" presStyleIdx="0" presStyleCnt="3"/>
      <dgm:spPr/>
    </dgm:pt>
    <dgm:pt modelId="{F97FC285-CBAF-4CF2-B5EC-7E1B57D50025}" type="pres">
      <dgm:prSet presAssocID="{0886F214-E957-4AFD-B3A2-D8ABF1E64C4E}"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Unfollow"/>
        </a:ext>
      </dgm:extLst>
    </dgm:pt>
    <dgm:pt modelId="{4FF06C97-CEBF-4E0C-A26E-08FEBAABDC9F}" type="pres">
      <dgm:prSet presAssocID="{0886F214-E957-4AFD-B3A2-D8ABF1E64C4E}" presName="spaceRect" presStyleCnt="0"/>
      <dgm:spPr/>
    </dgm:pt>
    <dgm:pt modelId="{CEE0C967-4495-4803-A451-87995D353F95}" type="pres">
      <dgm:prSet presAssocID="{0886F214-E957-4AFD-B3A2-D8ABF1E64C4E}" presName="textRect" presStyleLbl="revTx" presStyleIdx="0" presStyleCnt="3">
        <dgm:presLayoutVars>
          <dgm:chMax val="1"/>
          <dgm:chPref val="1"/>
        </dgm:presLayoutVars>
      </dgm:prSet>
      <dgm:spPr/>
    </dgm:pt>
    <dgm:pt modelId="{FED06CFC-8E21-4FEB-9F03-35996ED71859}" type="pres">
      <dgm:prSet presAssocID="{6E7029EB-F6A7-4212-9BC1-50729705106D}" presName="sibTrans" presStyleCnt="0"/>
      <dgm:spPr/>
    </dgm:pt>
    <dgm:pt modelId="{B9EB62CD-3E1C-451C-B1DD-1428FFAA3CE4}" type="pres">
      <dgm:prSet presAssocID="{F39F6908-EC70-44E7-A757-85CA7BECCECD}" presName="compNode" presStyleCnt="0"/>
      <dgm:spPr/>
    </dgm:pt>
    <dgm:pt modelId="{9A1331F7-7A6A-4647-8E04-102977D5FA3A}" type="pres">
      <dgm:prSet presAssocID="{F39F6908-EC70-44E7-A757-85CA7BECCECD}" presName="iconBgRect" presStyleLbl="bgShp" presStyleIdx="1" presStyleCnt="3"/>
      <dgm:spPr/>
    </dgm:pt>
    <dgm:pt modelId="{24323F13-DCD2-4874-84B7-E22928A441A7}" type="pres">
      <dgm:prSet presAssocID="{F39F6908-EC70-44E7-A757-85CA7BECCECD}"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a:noFill/>
        </a:ln>
      </dgm:spPr>
      <dgm:extLst>
        <a:ext uri="{E40237B7-FDA0-4F09-8148-C483321AD2D9}">
          <dgm14:cNvPr xmlns:dgm14="http://schemas.microsoft.com/office/drawing/2010/diagram" id="0" name="" descr="Open hand"/>
        </a:ext>
      </dgm:extLst>
    </dgm:pt>
    <dgm:pt modelId="{65CD0306-8D9E-4DB5-9821-2E075A4E885F}" type="pres">
      <dgm:prSet presAssocID="{F39F6908-EC70-44E7-A757-85CA7BECCECD}" presName="spaceRect" presStyleCnt="0"/>
      <dgm:spPr/>
    </dgm:pt>
    <dgm:pt modelId="{E78E3D6F-C634-40BB-B0FB-DC399FCD71DE}" type="pres">
      <dgm:prSet presAssocID="{F39F6908-EC70-44E7-A757-85CA7BECCECD}" presName="textRect" presStyleLbl="revTx" presStyleIdx="1" presStyleCnt="3">
        <dgm:presLayoutVars>
          <dgm:chMax val="1"/>
          <dgm:chPref val="1"/>
        </dgm:presLayoutVars>
      </dgm:prSet>
      <dgm:spPr/>
    </dgm:pt>
    <dgm:pt modelId="{EEECBCCC-403F-425C-98CE-F424E213F8B9}" type="pres">
      <dgm:prSet presAssocID="{6440FD9A-2797-48A0-95F5-45CFE035C9A4}" presName="sibTrans" presStyleCnt="0"/>
      <dgm:spPr/>
    </dgm:pt>
    <dgm:pt modelId="{3D3656D9-1F93-4555-9062-E66366B3A6CD}" type="pres">
      <dgm:prSet presAssocID="{F3EBE4C0-C9D5-4B8F-BAFF-77543D5883D5}" presName="compNode" presStyleCnt="0"/>
      <dgm:spPr/>
    </dgm:pt>
    <dgm:pt modelId="{448BFB76-A090-431E-896E-8488CEFFCF0E}" type="pres">
      <dgm:prSet presAssocID="{F3EBE4C0-C9D5-4B8F-BAFF-77543D5883D5}" presName="iconBgRect" presStyleLbl="bgShp" presStyleIdx="2" presStyleCnt="3"/>
      <dgm:spPr/>
    </dgm:pt>
    <dgm:pt modelId="{D6F838A3-B1B9-4509-AB80-59CE0818BE53}" type="pres">
      <dgm:prSet presAssocID="{F3EBE4C0-C9D5-4B8F-BAFF-77543D5883D5}" presName="iconRect" presStyleLbl="node1" presStyleIdx="2" presStyleCnt="3"/>
      <dgm:spPr>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a:ln>
          <a:noFill/>
        </a:ln>
      </dgm:spPr>
      <dgm:extLst>
        <a:ext uri="{E40237B7-FDA0-4F09-8148-C483321AD2D9}">
          <dgm14:cNvPr xmlns:dgm14="http://schemas.microsoft.com/office/drawing/2010/diagram" id="0" name="" descr="Checklist"/>
        </a:ext>
      </dgm:extLst>
    </dgm:pt>
    <dgm:pt modelId="{FB217543-2111-4961-AED4-7E31B6E44D9E}" type="pres">
      <dgm:prSet presAssocID="{F3EBE4C0-C9D5-4B8F-BAFF-77543D5883D5}" presName="spaceRect" presStyleCnt="0"/>
      <dgm:spPr/>
    </dgm:pt>
    <dgm:pt modelId="{336CC0BB-506F-4CD9-B6CF-B3697A95CB85}" type="pres">
      <dgm:prSet presAssocID="{F3EBE4C0-C9D5-4B8F-BAFF-77543D5883D5}" presName="textRect" presStyleLbl="revTx" presStyleIdx="2" presStyleCnt="3">
        <dgm:presLayoutVars>
          <dgm:chMax val="1"/>
          <dgm:chPref val="1"/>
        </dgm:presLayoutVars>
      </dgm:prSet>
      <dgm:spPr/>
    </dgm:pt>
  </dgm:ptLst>
  <dgm:cxnLst>
    <dgm:cxn modelId="{C9B35423-9D65-41A2-99D7-B0039319EDE0}" type="presOf" srcId="{D86F1DC8-3C19-4C8A-A3F1-CCA4431F0164}" destId="{19D43D2E-3C4A-4817-8223-A467BB1D1C8D}" srcOrd="0" destOrd="0" presId="urn:microsoft.com/office/officeart/2018/5/layout/IconCircleLabelList"/>
    <dgm:cxn modelId="{3C827F28-4536-48A3-9B1D-053973809473}" type="presOf" srcId="{0886F214-E957-4AFD-B3A2-D8ABF1E64C4E}" destId="{CEE0C967-4495-4803-A451-87995D353F95}" srcOrd="0" destOrd="0" presId="urn:microsoft.com/office/officeart/2018/5/layout/IconCircleLabelList"/>
    <dgm:cxn modelId="{AE88A42B-2F0F-40EF-90C4-C6DBCD75EF01}" srcId="{D86F1DC8-3C19-4C8A-A3F1-CCA4431F0164}" destId="{0886F214-E957-4AFD-B3A2-D8ABF1E64C4E}" srcOrd="0" destOrd="0" parTransId="{8C804220-E58D-4C2B-8C8C-6B57BD47C3D0}" sibTransId="{6E7029EB-F6A7-4212-9BC1-50729705106D}"/>
    <dgm:cxn modelId="{1E4FA4D4-03E2-46C9-9CA3-68838B6C4BB8}" type="presOf" srcId="{F39F6908-EC70-44E7-A757-85CA7BECCECD}" destId="{E78E3D6F-C634-40BB-B0FB-DC399FCD71DE}" srcOrd="0" destOrd="0" presId="urn:microsoft.com/office/officeart/2018/5/layout/IconCircleLabelList"/>
    <dgm:cxn modelId="{F82DCEDD-9CF9-428D-9195-FC8C875EF4BE}" type="presOf" srcId="{F3EBE4C0-C9D5-4B8F-BAFF-77543D5883D5}" destId="{336CC0BB-506F-4CD9-B6CF-B3697A95CB85}" srcOrd="0" destOrd="0" presId="urn:microsoft.com/office/officeart/2018/5/layout/IconCircleLabelList"/>
    <dgm:cxn modelId="{3C56B9E1-F998-4966-9582-544239FAA5EB}" srcId="{D86F1DC8-3C19-4C8A-A3F1-CCA4431F0164}" destId="{F39F6908-EC70-44E7-A757-85CA7BECCECD}" srcOrd="1" destOrd="0" parTransId="{FDF37D25-BB5C-4B67-8999-2391F81F1514}" sibTransId="{6440FD9A-2797-48A0-95F5-45CFE035C9A4}"/>
    <dgm:cxn modelId="{7CA895F0-4690-45C8-9B32-503B00C07424}" srcId="{D86F1DC8-3C19-4C8A-A3F1-CCA4431F0164}" destId="{F3EBE4C0-C9D5-4B8F-BAFF-77543D5883D5}" srcOrd="2" destOrd="0" parTransId="{227C517F-D1B1-4A5A-9852-118F91B3D645}" sibTransId="{9B84C740-AB13-41E6-905F-A1A7A0ECD050}"/>
    <dgm:cxn modelId="{8729CA1E-84ED-499A-9673-4F9055B22D7C}" type="presParOf" srcId="{19D43D2E-3C4A-4817-8223-A467BB1D1C8D}" destId="{CB7BC20C-3BC6-45FE-A826-6B11FAE43861}" srcOrd="0" destOrd="0" presId="urn:microsoft.com/office/officeart/2018/5/layout/IconCircleLabelList"/>
    <dgm:cxn modelId="{D7849386-8B15-42DF-8DFB-7003512DB861}" type="presParOf" srcId="{CB7BC20C-3BC6-45FE-A826-6B11FAE43861}" destId="{48E7902E-23C8-4FC2-A0AE-FF321C7D25CC}" srcOrd="0" destOrd="0" presId="urn:microsoft.com/office/officeart/2018/5/layout/IconCircleLabelList"/>
    <dgm:cxn modelId="{AC2F8E39-C24E-4123-A670-7E0366527A1D}" type="presParOf" srcId="{CB7BC20C-3BC6-45FE-A826-6B11FAE43861}" destId="{F97FC285-CBAF-4CF2-B5EC-7E1B57D50025}" srcOrd="1" destOrd="0" presId="urn:microsoft.com/office/officeart/2018/5/layout/IconCircleLabelList"/>
    <dgm:cxn modelId="{2797D13B-1DB9-4CA4-ACB8-3836018494A4}" type="presParOf" srcId="{CB7BC20C-3BC6-45FE-A826-6B11FAE43861}" destId="{4FF06C97-CEBF-4E0C-A26E-08FEBAABDC9F}" srcOrd="2" destOrd="0" presId="urn:microsoft.com/office/officeart/2018/5/layout/IconCircleLabelList"/>
    <dgm:cxn modelId="{93F0C698-8E79-4C93-9CA2-9B57AC543CE5}" type="presParOf" srcId="{CB7BC20C-3BC6-45FE-A826-6B11FAE43861}" destId="{CEE0C967-4495-4803-A451-87995D353F95}" srcOrd="3" destOrd="0" presId="urn:microsoft.com/office/officeart/2018/5/layout/IconCircleLabelList"/>
    <dgm:cxn modelId="{CF6BE30D-9F8C-435B-A511-8876BE6EFF39}" type="presParOf" srcId="{19D43D2E-3C4A-4817-8223-A467BB1D1C8D}" destId="{FED06CFC-8E21-4FEB-9F03-35996ED71859}" srcOrd="1" destOrd="0" presId="urn:microsoft.com/office/officeart/2018/5/layout/IconCircleLabelList"/>
    <dgm:cxn modelId="{F808BE83-813D-4185-B5CA-032557754598}" type="presParOf" srcId="{19D43D2E-3C4A-4817-8223-A467BB1D1C8D}" destId="{B9EB62CD-3E1C-451C-B1DD-1428FFAA3CE4}" srcOrd="2" destOrd="0" presId="urn:microsoft.com/office/officeart/2018/5/layout/IconCircleLabelList"/>
    <dgm:cxn modelId="{8891344A-3ABE-465D-BEB1-B649D9DD2599}" type="presParOf" srcId="{B9EB62CD-3E1C-451C-B1DD-1428FFAA3CE4}" destId="{9A1331F7-7A6A-4647-8E04-102977D5FA3A}" srcOrd="0" destOrd="0" presId="urn:microsoft.com/office/officeart/2018/5/layout/IconCircleLabelList"/>
    <dgm:cxn modelId="{83B767B5-83CF-4C4E-9BCA-E3F1BAF44444}" type="presParOf" srcId="{B9EB62CD-3E1C-451C-B1DD-1428FFAA3CE4}" destId="{24323F13-DCD2-4874-84B7-E22928A441A7}" srcOrd="1" destOrd="0" presId="urn:microsoft.com/office/officeart/2018/5/layout/IconCircleLabelList"/>
    <dgm:cxn modelId="{4AE89BE9-F461-4C1A-8EFA-5E95797196CC}" type="presParOf" srcId="{B9EB62CD-3E1C-451C-B1DD-1428FFAA3CE4}" destId="{65CD0306-8D9E-4DB5-9821-2E075A4E885F}" srcOrd="2" destOrd="0" presId="urn:microsoft.com/office/officeart/2018/5/layout/IconCircleLabelList"/>
    <dgm:cxn modelId="{7418605A-13D8-46D4-9EF5-D16C0A110EF1}" type="presParOf" srcId="{B9EB62CD-3E1C-451C-B1DD-1428FFAA3CE4}" destId="{E78E3D6F-C634-40BB-B0FB-DC399FCD71DE}" srcOrd="3" destOrd="0" presId="urn:microsoft.com/office/officeart/2018/5/layout/IconCircleLabelList"/>
    <dgm:cxn modelId="{ABB9523B-49DA-4954-A012-8E7DB60FE020}" type="presParOf" srcId="{19D43D2E-3C4A-4817-8223-A467BB1D1C8D}" destId="{EEECBCCC-403F-425C-98CE-F424E213F8B9}" srcOrd="3" destOrd="0" presId="urn:microsoft.com/office/officeart/2018/5/layout/IconCircleLabelList"/>
    <dgm:cxn modelId="{46AA11FC-ABC7-4F46-A132-7C7E8050C476}" type="presParOf" srcId="{19D43D2E-3C4A-4817-8223-A467BB1D1C8D}" destId="{3D3656D9-1F93-4555-9062-E66366B3A6CD}" srcOrd="4" destOrd="0" presId="urn:microsoft.com/office/officeart/2018/5/layout/IconCircleLabelList"/>
    <dgm:cxn modelId="{962F966B-FCC0-4FB8-9102-0C044844A36F}" type="presParOf" srcId="{3D3656D9-1F93-4555-9062-E66366B3A6CD}" destId="{448BFB76-A090-431E-896E-8488CEFFCF0E}" srcOrd="0" destOrd="0" presId="urn:microsoft.com/office/officeart/2018/5/layout/IconCircleLabelList"/>
    <dgm:cxn modelId="{A8789969-C377-4339-9CFE-4FDDD95F575E}" type="presParOf" srcId="{3D3656D9-1F93-4555-9062-E66366B3A6CD}" destId="{D6F838A3-B1B9-4509-AB80-59CE0818BE53}" srcOrd="1" destOrd="0" presId="urn:microsoft.com/office/officeart/2018/5/layout/IconCircleLabelList"/>
    <dgm:cxn modelId="{60C6A2A9-F276-4BFB-B169-FEDE5962A5DE}" type="presParOf" srcId="{3D3656D9-1F93-4555-9062-E66366B3A6CD}" destId="{FB217543-2111-4961-AED4-7E31B6E44D9E}" srcOrd="2" destOrd="0" presId="urn:microsoft.com/office/officeart/2018/5/layout/IconCircleLabelList"/>
    <dgm:cxn modelId="{DFAF301B-0429-4AFB-8B5B-202939C8AEE8}" type="presParOf" srcId="{3D3656D9-1F93-4555-9062-E66366B3A6CD}" destId="{336CC0BB-506F-4CD9-B6CF-B3697A95CB85}" srcOrd="3" destOrd="0" presId="urn:microsoft.com/office/officeart/2018/5/layout/IconCircleLabel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86F1DC8-3C19-4C8A-A3F1-CCA4431F0164}" type="doc">
      <dgm:prSet loTypeId="urn:microsoft.com/office/officeart/2018/5/layout/IconCircleLabelList" loCatId="icon" qsTypeId="urn:microsoft.com/office/officeart/2005/8/quickstyle/simple1" qsCatId="simple" csTypeId="urn:microsoft.com/office/officeart/2018/5/colors/Iconchunking_neutralicon_colorful1" csCatId="colorful" phldr="1"/>
      <dgm:spPr/>
      <dgm:t>
        <a:bodyPr/>
        <a:lstStyle/>
        <a:p>
          <a:endParaRPr lang="en-US"/>
        </a:p>
      </dgm:t>
    </dgm:pt>
    <dgm:pt modelId="{0886F214-E957-4AFD-B3A2-D8ABF1E64C4E}">
      <dgm:prSet/>
      <dgm:spPr/>
      <dgm:t>
        <a:bodyPr/>
        <a:lstStyle/>
        <a:p>
          <a:pPr>
            <a:defRPr cap="all"/>
          </a:pPr>
          <a:r>
            <a:rPr lang="en-US" dirty="0">
              <a:solidFill>
                <a:schemeClr val="bg1"/>
              </a:solidFill>
              <a:latin typeface="Century Gothic" panose="020B0502020202020204" pitchFamily="34" charset="0"/>
            </a:rPr>
            <a:t>Email </a:t>
          </a:r>
        </a:p>
      </dgm:t>
    </dgm:pt>
    <dgm:pt modelId="{8C804220-E58D-4C2B-8C8C-6B57BD47C3D0}" type="parTrans" cxnId="{AE88A42B-2F0F-40EF-90C4-C6DBCD75EF01}">
      <dgm:prSet/>
      <dgm:spPr/>
      <dgm:t>
        <a:bodyPr/>
        <a:lstStyle/>
        <a:p>
          <a:endParaRPr lang="en-US"/>
        </a:p>
      </dgm:t>
    </dgm:pt>
    <dgm:pt modelId="{6E7029EB-F6A7-4212-9BC1-50729705106D}" type="sibTrans" cxnId="{AE88A42B-2F0F-40EF-90C4-C6DBCD75EF01}">
      <dgm:prSet/>
      <dgm:spPr/>
      <dgm:t>
        <a:bodyPr/>
        <a:lstStyle/>
        <a:p>
          <a:endParaRPr lang="en-US"/>
        </a:p>
      </dgm:t>
    </dgm:pt>
    <dgm:pt modelId="{F39F6908-EC70-44E7-A757-85CA7BECCECD}">
      <dgm:prSet/>
      <dgm:spPr/>
      <dgm:t>
        <a:bodyPr/>
        <a:lstStyle/>
        <a:p>
          <a:pPr>
            <a:defRPr cap="all"/>
          </a:pPr>
          <a:r>
            <a:rPr lang="en-US" dirty="0">
              <a:solidFill>
                <a:schemeClr val="bg1"/>
              </a:solidFill>
              <a:latin typeface="Century Gothic" panose="020B0502020202020204" pitchFamily="34" charset="0"/>
            </a:rPr>
            <a:t>MS Teams </a:t>
          </a:r>
        </a:p>
      </dgm:t>
    </dgm:pt>
    <dgm:pt modelId="{FDF37D25-BB5C-4B67-8999-2391F81F1514}" type="parTrans" cxnId="{3C56B9E1-F998-4966-9582-544239FAA5EB}">
      <dgm:prSet/>
      <dgm:spPr/>
      <dgm:t>
        <a:bodyPr/>
        <a:lstStyle/>
        <a:p>
          <a:endParaRPr lang="en-US"/>
        </a:p>
      </dgm:t>
    </dgm:pt>
    <dgm:pt modelId="{6440FD9A-2797-48A0-95F5-45CFE035C9A4}" type="sibTrans" cxnId="{3C56B9E1-F998-4966-9582-544239FAA5EB}">
      <dgm:prSet/>
      <dgm:spPr/>
      <dgm:t>
        <a:bodyPr/>
        <a:lstStyle/>
        <a:p>
          <a:endParaRPr lang="en-US"/>
        </a:p>
      </dgm:t>
    </dgm:pt>
    <dgm:pt modelId="{F3EBE4C0-C9D5-4B8F-BAFF-77543D5883D5}">
      <dgm:prSet/>
      <dgm:spPr/>
      <dgm:t>
        <a:bodyPr/>
        <a:lstStyle/>
        <a:p>
          <a:pPr>
            <a:defRPr cap="all"/>
          </a:pPr>
          <a:r>
            <a:rPr lang="en-US" dirty="0">
              <a:solidFill>
                <a:schemeClr val="bg1"/>
              </a:solidFill>
              <a:latin typeface="Century Gothic" panose="020B0502020202020204" pitchFamily="34" charset="0"/>
            </a:rPr>
            <a:t>Phone</a:t>
          </a:r>
          <a:r>
            <a:rPr lang="en-US" dirty="0"/>
            <a:t>  </a:t>
          </a:r>
        </a:p>
      </dgm:t>
    </dgm:pt>
    <dgm:pt modelId="{227C517F-D1B1-4A5A-9852-118F91B3D645}" type="parTrans" cxnId="{7CA895F0-4690-45C8-9B32-503B00C07424}">
      <dgm:prSet/>
      <dgm:spPr/>
      <dgm:t>
        <a:bodyPr/>
        <a:lstStyle/>
        <a:p>
          <a:endParaRPr lang="en-US"/>
        </a:p>
      </dgm:t>
    </dgm:pt>
    <dgm:pt modelId="{9B84C740-AB13-41E6-905F-A1A7A0ECD050}" type="sibTrans" cxnId="{7CA895F0-4690-45C8-9B32-503B00C07424}">
      <dgm:prSet/>
      <dgm:spPr/>
      <dgm:t>
        <a:bodyPr/>
        <a:lstStyle/>
        <a:p>
          <a:endParaRPr lang="en-US"/>
        </a:p>
      </dgm:t>
    </dgm:pt>
    <dgm:pt modelId="{19D43D2E-3C4A-4817-8223-A467BB1D1C8D}" type="pres">
      <dgm:prSet presAssocID="{D86F1DC8-3C19-4C8A-A3F1-CCA4431F0164}" presName="root" presStyleCnt="0">
        <dgm:presLayoutVars>
          <dgm:dir/>
          <dgm:resizeHandles val="exact"/>
        </dgm:presLayoutVars>
      </dgm:prSet>
      <dgm:spPr/>
    </dgm:pt>
    <dgm:pt modelId="{CB7BC20C-3BC6-45FE-A826-6B11FAE43861}" type="pres">
      <dgm:prSet presAssocID="{0886F214-E957-4AFD-B3A2-D8ABF1E64C4E}" presName="compNode" presStyleCnt="0"/>
      <dgm:spPr/>
    </dgm:pt>
    <dgm:pt modelId="{48E7902E-23C8-4FC2-A0AE-FF321C7D25CC}" type="pres">
      <dgm:prSet presAssocID="{0886F214-E957-4AFD-B3A2-D8ABF1E64C4E}" presName="iconBgRect" presStyleLbl="bgShp" presStyleIdx="0" presStyleCnt="3"/>
      <dgm:spPr/>
    </dgm:pt>
    <dgm:pt modelId="{F97FC285-CBAF-4CF2-B5EC-7E1B57D50025}" type="pres">
      <dgm:prSet presAssocID="{0886F214-E957-4AFD-B3A2-D8ABF1E64C4E}" presName="iconRect" presStyleLbl="node1" presStyleIdx="0" presStyleCnt="3"/>
      <dgm:spPr>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a:noFill/>
        </a:ln>
      </dgm:spPr>
      <dgm:extLst>
        <a:ext uri="{E40237B7-FDA0-4F09-8148-C483321AD2D9}">
          <dgm14:cNvPr xmlns:dgm14="http://schemas.microsoft.com/office/drawing/2010/diagram" id="0" name="" descr="Email"/>
        </a:ext>
      </dgm:extLst>
    </dgm:pt>
    <dgm:pt modelId="{4FF06C97-CEBF-4E0C-A26E-08FEBAABDC9F}" type="pres">
      <dgm:prSet presAssocID="{0886F214-E957-4AFD-B3A2-D8ABF1E64C4E}" presName="spaceRect" presStyleCnt="0"/>
      <dgm:spPr/>
    </dgm:pt>
    <dgm:pt modelId="{CEE0C967-4495-4803-A451-87995D353F95}" type="pres">
      <dgm:prSet presAssocID="{0886F214-E957-4AFD-B3A2-D8ABF1E64C4E}" presName="textRect" presStyleLbl="revTx" presStyleIdx="0" presStyleCnt="3">
        <dgm:presLayoutVars>
          <dgm:chMax val="1"/>
          <dgm:chPref val="1"/>
        </dgm:presLayoutVars>
      </dgm:prSet>
      <dgm:spPr/>
    </dgm:pt>
    <dgm:pt modelId="{FED06CFC-8E21-4FEB-9F03-35996ED71859}" type="pres">
      <dgm:prSet presAssocID="{6E7029EB-F6A7-4212-9BC1-50729705106D}" presName="sibTrans" presStyleCnt="0"/>
      <dgm:spPr/>
    </dgm:pt>
    <dgm:pt modelId="{B9EB62CD-3E1C-451C-B1DD-1428FFAA3CE4}" type="pres">
      <dgm:prSet presAssocID="{F39F6908-EC70-44E7-A757-85CA7BECCECD}" presName="compNode" presStyleCnt="0"/>
      <dgm:spPr/>
    </dgm:pt>
    <dgm:pt modelId="{9A1331F7-7A6A-4647-8E04-102977D5FA3A}" type="pres">
      <dgm:prSet presAssocID="{F39F6908-EC70-44E7-A757-85CA7BECCECD}" presName="iconBgRect" presStyleLbl="bgShp" presStyleIdx="1" presStyleCnt="3"/>
      <dgm:spPr/>
    </dgm:pt>
    <dgm:pt modelId="{24323F13-DCD2-4874-84B7-E22928A441A7}" type="pres">
      <dgm:prSet presAssocID="{F39F6908-EC70-44E7-A757-85CA7BECCECD}" presName="iconRect" presStyleLbl="node1" presStyleIdx="1" presStyleCnt="3"/>
      <dgm:spPr>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a:ln>
          <a:noFill/>
        </a:ln>
      </dgm:spPr>
      <dgm:extLst>
        <a:ext uri="{E40237B7-FDA0-4F09-8148-C483321AD2D9}">
          <dgm14:cNvPr xmlns:dgm14="http://schemas.microsoft.com/office/drawing/2010/diagram" id="0" name="" descr="Online Network"/>
        </a:ext>
      </dgm:extLst>
    </dgm:pt>
    <dgm:pt modelId="{65CD0306-8D9E-4DB5-9821-2E075A4E885F}" type="pres">
      <dgm:prSet presAssocID="{F39F6908-EC70-44E7-A757-85CA7BECCECD}" presName="spaceRect" presStyleCnt="0"/>
      <dgm:spPr/>
    </dgm:pt>
    <dgm:pt modelId="{E78E3D6F-C634-40BB-B0FB-DC399FCD71DE}" type="pres">
      <dgm:prSet presAssocID="{F39F6908-EC70-44E7-A757-85CA7BECCECD}" presName="textRect" presStyleLbl="revTx" presStyleIdx="1" presStyleCnt="3">
        <dgm:presLayoutVars>
          <dgm:chMax val="1"/>
          <dgm:chPref val="1"/>
        </dgm:presLayoutVars>
      </dgm:prSet>
      <dgm:spPr/>
    </dgm:pt>
    <dgm:pt modelId="{EEECBCCC-403F-425C-98CE-F424E213F8B9}" type="pres">
      <dgm:prSet presAssocID="{6440FD9A-2797-48A0-95F5-45CFE035C9A4}" presName="sibTrans" presStyleCnt="0"/>
      <dgm:spPr/>
    </dgm:pt>
    <dgm:pt modelId="{3D3656D9-1F93-4555-9062-E66366B3A6CD}" type="pres">
      <dgm:prSet presAssocID="{F3EBE4C0-C9D5-4B8F-BAFF-77543D5883D5}" presName="compNode" presStyleCnt="0"/>
      <dgm:spPr/>
    </dgm:pt>
    <dgm:pt modelId="{448BFB76-A090-431E-896E-8488CEFFCF0E}" type="pres">
      <dgm:prSet presAssocID="{F3EBE4C0-C9D5-4B8F-BAFF-77543D5883D5}" presName="iconBgRect" presStyleLbl="bgShp" presStyleIdx="2" presStyleCnt="3"/>
      <dgm:spPr/>
    </dgm:pt>
    <dgm:pt modelId="{D6F838A3-B1B9-4509-AB80-59CE0818BE53}" type="pres">
      <dgm:prSet presAssocID="{F3EBE4C0-C9D5-4B8F-BAFF-77543D5883D5}" presName="iconRect" presStyleLbl="node1" presStyleIdx="2" presStyleCnt="3"/>
      <dgm:spPr>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a:ln>
          <a:noFill/>
        </a:ln>
      </dgm:spPr>
      <dgm:extLst>
        <a:ext uri="{E40237B7-FDA0-4F09-8148-C483321AD2D9}">
          <dgm14:cNvPr xmlns:dgm14="http://schemas.microsoft.com/office/drawing/2010/diagram" id="0" name="" descr="Telephone"/>
        </a:ext>
      </dgm:extLst>
    </dgm:pt>
    <dgm:pt modelId="{FB217543-2111-4961-AED4-7E31B6E44D9E}" type="pres">
      <dgm:prSet presAssocID="{F3EBE4C0-C9D5-4B8F-BAFF-77543D5883D5}" presName="spaceRect" presStyleCnt="0"/>
      <dgm:spPr/>
    </dgm:pt>
    <dgm:pt modelId="{336CC0BB-506F-4CD9-B6CF-B3697A95CB85}" type="pres">
      <dgm:prSet presAssocID="{F3EBE4C0-C9D5-4B8F-BAFF-77543D5883D5}" presName="textRect" presStyleLbl="revTx" presStyleIdx="2" presStyleCnt="3">
        <dgm:presLayoutVars>
          <dgm:chMax val="1"/>
          <dgm:chPref val="1"/>
        </dgm:presLayoutVars>
      </dgm:prSet>
      <dgm:spPr/>
    </dgm:pt>
  </dgm:ptLst>
  <dgm:cxnLst>
    <dgm:cxn modelId="{C9B35423-9D65-41A2-99D7-B0039319EDE0}" type="presOf" srcId="{D86F1DC8-3C19-4C8A-A3F1-CCA4431F0164}" destId="{19D43D2E-3C4A-4817-8223-A467BB1D1C8D}" srcOrd="0" destOrd="0" presId="urn:microsoft.com/office/officeart/2018/5/layout/IconCircleLabelList"/>
    <dgm:cxn modelId="{3C827F28-4536-48A3-9B1D-053973809473}" type="presOf" srcId="{0886F214-E957-4AFD-B3A2-D8ABF1E64C4E}" destId="{CEE0C967-4495-4803-A451-87995D353F95}" srcOrd="0" destOrd="0" presId="urn:microsoft.com/office/officeart/2018/5/layout/IconCircleLabelList"/>
    <dgm:cxn modelId="{AE88A42B-2F0F-40EF-90C4-C6DBCD75EF01}" srcId="{D86F1DC8-3C19-4C8A-A3F1-CCA4431F0164}" destId="{0886F214-E957-4AFD-B3A2-D8ABF1E64C4E}" srcOrd="0" destOrd="0" parTransId="{8C804220-E58D-4C2B-8C8C-6B57BD47C3D0}" sibTransId="{6E7029EB-F6A7-4212-9BC1-50729705106D}"/>
    <dgm:cxn modelId="{1E4FA4D4-03E2-46C9-9CA3-68838B6C4BB8}" type="presOf" srcId="{F39F6908-EC70-44E7-A757-85CA7BECCECD}" destId="{E78E3D6F-C634-40BB-B0FB-DC399FCD71DE}" srcOrd="0" destOrd="0" presId="urn:microsoft.com/office/officeart/2018/5/layout/IconCircleLabelList"/>
    <dgm:cxn modelId="{F82DCEDD-9CF9-428D-9195-FC8C875EF4BE}" type="presOf" srcId="{F3EBE4C0-C9D5-4B8F-BAFF-77543D5883D5}" destId="{336CC0BB-506F-4CD9-B6CF-B3697A95CB85}" srcOrd="0" destOrd="0" presId="urn:microsoft.com/office/officeart/2018/5/layout/IconCircleLabelList"/>
    <dgm:cxn modelId="{3C56B9E1-F998-4966-9582-544239FAA5EB}" srcId="{D86F1DC8-3C19-4C8A-A3F1-CCA4431F0164}" destId="{F39F6908-EC70-44E7-A757-85CA7BECCECD}" srcOrd="1" destOrd="0" parTransId="{FDF37D25-BB5C-4B67-8999-2391F81F1514}" sibTransId="{6440FD9A-2797-48A0-95F5-45CFE035C9A4}"/>
    <dgm:cxn modelId="{7CA895F0-4690-45C8-9B32-503B00C07424}" srcId="{D86F1DC8-3C19-4C8A-A3F1-CCA4431F0164}" destId="{F3EBE4C0-C9D5-4B8F-BAFF-77543D5883D5}" srcOrd="2" destOrd="0" parTransId="{227C517F-D1B1-4A5A-9852-118F91B3D645}" sibTransId="{9B84C740-AB13-41E6-905F-A1A7A0ECD050}"/>
    <dgm:cxn modelId="{8729CA1E-84ED-499A-9673-4F9055B22D7C}" type="presParOf" srcId="{19D43D2E-3C4A-4817-8223-A467BB1D1C8D}" destId="{CB7BC20C-3BC6-45FE-A826-6B11FAE43861}" srcOrd="0" destOrd="0" presId="urn:microsoft.com/office/officeart/2018/5/layout/IconCircleLabelList"/>
    <dgm:cxn modelId="{D7849386-8B15-42DF-8DFB-7003512DB861}" type="presParOf" srcId="{CB7BC20C-3BC6-45FE-A826-6B11FAE43861}" destId="{48E7902E-23C8-4FC2-A0AE-FF321C7D25CC}" srcOrd="0" destOrd="0" presId="urn:microsoft.com/office/officeart/2018/5/layout/IconCircleLabelList"/>
    <dgm:cxn modelId="{AC2F8E39-C24E-4123-A670-7E0366527A1D}" type="presParOf" srcId="{CB7BC20C-3BC6-45FE-A826-6B11FAE43861}" destId="{F97FC285-CBAF-4CF2-B5EC-7E1B57D50025}" srcOrd="1" destOrd="0" presId="urn:microsoft.com/office/officeart/2018/5/layout/IconCircleLabelList"/>
    <dgm:cxn modelId="{2797D13B-1DB9-4CA4-ACB8-3836018494A4}" type="presParOf" srcId="{CB7BC20C-3BC6-45FE-A826-6B11FAE43861}" destId="{4FF06C97-CEBF-4E0C-A26E-08FEBAABDC9F}" srcOrd="2" destOrd="0" presId="urn:microsoft.com/office/officeart/2018/5/layout/IconCircleLabelList"/>
    <dgm:cxn modelId="{93F0C698-8E79-4C93-9CA2-9B57AC543CE5}" type="presParOf" srcId="{CB7BC20C-3BC6-45FE-A826-6B11FAE43861}" destId="{CEE0C967-4495-4803-A451-87995D353F95}" srcOrd="3" destOrd="0" presId="urn:microsoft.com/office/officeart/2018/5/layout/IconCircleLabelList"/>
    <dgm:cxn modelId="{CF6BE30D-9F8C-435B-A511-8876BE6EFF39}" type="presParOf" srcId="{19D43D2E-3C4A-4817-8223-A467BB1D1C8D}" destId="{FED06CFC-8E21-4FEB-9F03-35996ED71859}" srcOrd="1" destOrd="0" presId="urn:microsoft.com/office/officeart/2018/5/layout/IconCircleLabelList"/>
    <dgm:cxn modelId="{F808BE83-813D-4185-B5CA-032557754598}" type="presParOf" srcId="{19D43D2E-3C4A-4817-8223-A467BB1D1C8D}" destId="{B9EB62CD-3E1C-451C-B1DD-1428FFAA3CE4}" srcOrd="2" destOrd="0" presId="urn:microsoft.com/office/officeart/2018/5/layout/IconCircleLabelList"/>
    <dgm:cxn modelId="{8891344A-3ABE-465D-BEB1-B649D9DD2599}" type="presParOf" srcId="{B9EB62CD-3E1C-451C-B1DD-1428FFAA3CE4}" destId="{9A1331F7-7A6A-4647-8E04-102977D5FA3A}" srcOrd="0" destOrd="0" presId="urn:microsoft.com/office/officeart/2018/5/layout/IconCircleLabelList"/>
    <dgm:cxn modelId="{83B767B5-83CF-4C4E-9BCA-E3F1BAF44444}" type="presParOf" srcId="{B9EB62CD-3E1C-451C-B1DD-1428FFAA3CE4}" destId="{24323F13-DCD2-4874-84B7-E22928A441A7}" srcOrd="1" destOrd="0" presId="urn:microsoft.com/office/officeart/2018/5/layout/IconCircleLabelList"/>
    <dgm:cxn modelId="{4AE89BE9-F461-4C1A-8EFA-5E95797196CC}" type="presParOf" srcId="{B9EB62CD-3E1C-451C-B1DD-1428FFAA3CE4}" destId="{65CD0306-8D9E-4DB5-9821-2E075A4E885F}" srcOrd="2" destOrd="0" presId="urn:microsoft.com/office/officeart/2018/5/layout/IconCircleLabelList"/>
    <dgm:cxn modelId="{7418605A-13D8-46D4-9EF5-D16C0A110EF1}" type="presParOf" srcId="{B9EB62CD-3E1C-451C-B1DD-1428FFAA3CE4}" destId="{E78E3D6F-C634-40BB-B0FB-DC399FCD71DE}" srcOrd="3" destOrd="0" presId="urn:microsoft.com/office/officeart/2018/5/layout/IconCircleLabelList"/>
    <dgm:cxn modelId="{ABB9523B-49DA-4954-A012-8E7DB60FE020}" type="presParOf" srcId="{19D43D2E-3C4A-4817-8223-A467BB1D1C8D}" destId="{EEECBCCC-403F-425C-98CE-F424E213F8B9}" srcOrd="3" destOrd="0" presId="urn:microsoft.com/office/officeart/2018/5/layout/IconCircleLabelList"/>
    <dgm:cxn modelId="{46AA11FC-ABC7-4F46-A132-7C7E8050C476}" type="presParOf" srcId="{19D43D2E-3C4A-4817-8223-A467BB1D1C8D}" destId="{3D3656D9-1F93-4555-9062-E66366B3A6CD}" srcOrd="4" destOrd="0" presId="urn:microsoft.com/office/officeart/2018/5/layout/IconCircleLabelList"/>
    <dgm:cxn modelId="{962F966B-FCC0-4FB8-9102-0C044844A36F}" type="presParOf" srcId="{3D3656D9-1F93-4555-9062-E66366B3A6CD}" destId="{448BFB76-A090-431E-896E-8488CEFFCF0E}" srcOrd="0" destOrd="0" presId="urn:microsoft.com/office/officeart/2018/5/layout/IconCircleLabelList"/>
    <dgm:cxn modelId="{A8789969-C377-4339-9CFE-4FDDD95F575E}" type="presParOf" srcId="{3D3656D9-1F93-4555-9062-E66366B3A6CD}" destId="{D6F838A3-B1B9-4509-AB80-59CE0818BE53}" srcOrd="1" destOrd="0" presId="urn:microsoft.com/office/officeart/2018/5/layout/IconCircleLabelList"/>
    <dgm:cxn modelId="{60C6A2A9-F276-4BFB-B169-FEDE5962A5DE}" type="presParOf" srcId="{3D3656D9-1F93-4555-9062-E66366B3A6CD}" destId="{FB217543-2111-4961-AED4-7E31B6E44D9E}" srcOrd="2" destOrd="0" presId="urn:microsoft.com/office/officeart/2018/5/layout/IconCircleLabelList"/>
    <dgm:cxn modelId="{DFAF301B-0429-4AFB-8B5B-202939C8AEE8}" type="presParOf" srcId="{3D3656D9-1F93-4555-9062-E66366B3A6CD}" destId="{336CC0BB-506F-4CD9-B6CF-B3697A95CB85}" srcOrd="3" destOrd="0" presId="urn:microsoft.com/office/officeart/2018/5/layout/IconCircleLabel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8E7902E-23C8-4FC2-A0AE-FF321C7D25CC}">
      <dsp:nvSpPr>
        <dsp:cNvPr id="0" name=""/>
        <dsp:cNvSpPr/>
      </dsp:nvSpPr>
      <dsp:spPr>
        <a:xfrm>
          <a:off x="614850" y="35407"/>
          <a:ext cx="1921500" cy="1921500"/>
        </a:xfrm>
        <a:prstGeom prst="ellipse">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97FC285-CBAF-4CF2-B5EC-7E1B57D50025}">
      <dsp:nvSpPr>
        <dsp:cNvPr id="0" name=""/>
        <dsp:cNvSpPr/>
      </dsp:nvSpPr>
      <dsp:spPr>
        <a:xfrm>
          <a:off x="1024350" y="444907"/>
          <a:ext cx="1102500" cy="110250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CEE0C967-4495-4803-A451-87995D353F95}">
      <dsp:nvSpPr>
        <dsp:cNvPr id="0" name=""/>
        <dsp:cNvSpPr/>
      </dsp:nvSpPr>
      <dsp:spPr>
        <a:xfrm>
          <a:off x="600" y="2555408"/>
          <a:ext cx="315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111250">
            <a:lnSpc>
              <a:spcPct val="90000"/>
            </a:lnSpc>
            <a:spcBef>
              <a:spcPct val="0"/>
            </a:spcBef>
            <a:spcAft>
              <a:spcPct val="35000"/>
            </a:spcAft>
            <a:buNone/>
            <a:defRPr cap="all"/>
          </a:pPr>
          <a:r>
            <a:rPr lang="en-US" sz="2500" kern="1200" dirty="0">
              <a:solidFill>
                <a:schemeClr val="bg1"/>
              </a:solidFill>
              <a:latin typeface="Century Gothic" panose="020B0502020202020204" pitchFamily="34" charset="0"/>
            </a:rPr>
            <a:t>A confidential service </a:t>
          </a:r>
        </a:p>
      </dsp:txBody>
      <dsp:txXfrm>
        <a:off x="600" y="2555408"/>
        <a:ext cx="3150000" cy="720000"/>
      </dsp:txXfrm>
    </dsp:sp>
    <dsp:sp modelId="{9A1331F7-7A6A-4647-8E04-102977D5FA3A}">
      <dsp:nvSpPr>
        <dsp:cNvPr id="0" name=""/>
        <dsp:cNvSpPr/>
      </dsp:nvSpPr>
      <dsp:spPr>
        <a:xfrm>
          <a:off x="4316100" y="35407"/>
          <a:ext cx="1921500" cy="1921500"/>
        </a:xfrm>
        <a:prstGeom prst="ellipse">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4323F13-DCD2-4874-84B7-E22928A441A7}">
      <dsp:nvSpPr>
        <dsp:cNvPr id="0" name=""/>
        <dsp:cNvSpPr/>
      </dsp:nvSpPr>
      <dsp:spPr>
        <a:xfrm>
          <a:off x="4725600" y="444907"/>
          <a:ext cx="1102500" cy="110250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E78E3D6F-C634-40BB-B0FB-DC399FCD71DE}">
      <dsp:nvSpPr>
        <dsp:cNvPr id="0" name=""/>
        <dsp:cNvSpPr/>
      </dsp:nvSpPr>
      <dsp:spPr>
        <a:xfrm>
          <a:off x="3701850" y="2555408"/>
          <a:ext cx="315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111250">
            <a:lnSpc>
              <a:spcPct val="90000"/>
            </a:lnSpc>
            <a:spcBef>
              <a:spcPct val="0"/>
            </a:spcBef>
            <a:spcAft>
              <a:spcPct val="35000"/>
            </a:spcAft>
            <a:buNone/>
            <a:defRPr cap="all"/>
          </a:pPr>
          <a:r>
            <a:rPr lang="en-US" sz="2500" kern="1200" dirty="0">
              <a:solidFill>
                <a:schemeClr val="bg1"/>
              </a:solidFill>
              <a:latin typeface="Century Gothic" panose="020B0502020202020204" pitchFamily="34" charset="0"/>
            </a:rPr>
            <a:t>Support</a:t>
          </a:r>
        </a:p>
      </dsp:txBody>
      <dsp:txXfrm>
        <a:off x="3701850" y="2555408"/>
        <a:ext cx="3150000" cy="720000"/>
      </dsp:txXfrm>
    </dsp:sp>
    <dsp:sp modelId="{448BFB76-A090-431E-896E-8488CEFFCF0E}">
      <dsp:nvSpPr>
        <dsp:cNvPr id="0" name=""/>
        <dsp:cNvSpPr/>
      </dsp:nvSpPr>
      <dsp:spPr>
        <a:xfrm>
          <a:off x="8017350" y="35407"/>
          <a:ext cx="1921500" cy="1921500"/>
        </a:xfrm>
        <a:prstGeom prst="ellipse">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6F838A3-B1B9-4509-AB80-59CE0818BE53}">
      <dsp:nvSpPr>
        <dsp:cNvPr id="0" name=""/>
        <dsp:cNvSpPr/>
      </dsp:nvSpPr>
      <dsp:spPr>
        <a:xfrm>
          <a:off x="8426850" y="444907"/>
          <a:ext cx="1102500" cy="1102500"/>
        </a:xfrm>
        <a:prstGeom prst="rect">
          <a:avLst/>
        </a:prstGeom>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336CC0BB-506F-4CD9-B6CF-B3697A95CB85}">
      <dsp:nvSpPr>
        <dsp:cNvPr id="0" name=""/>
        <dsp:cNvSpPr/>
      </dsp:nvSpPr>
      <dsp:spPr>
        <a:xfrm>
          <a:off x="7403100" y="2555408"/>
          <a:ext cx="315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111250">
            <a:lnSpc>
              <a:spcPct val="90000"/>
            </a:lnSpc>
            <a:spcBef>
              <a:spcPct val="0"/>
            </a:spcBef>
            <a:spcAft>
              <a:spcPct val="35000"/>
            </a:spcAft>
            <a:buNone/>
            <a:defRPr cap="all"/>
          </a:pPr>
          <a:r>
            <a:rPr lang="en-US" sz="2500" kern="1200" dirty="0">
              <a:solidFill>
                <a:schemeClr val="bg1"/>
              </a:solidFill>
              <a:latin typeface="Century Gothic" panose="020B0502020202020204" pitchFamily="34" charset="0"/>
            </a:rPr>
            <a:t>Core offer  </a:t>
          </a:r>
        </a:p>
      </dsp:txBody>
      <dsp:txXfrm>
        <a:off x="7403100" y="2555408"/>
        <a:ext cx="3150000" cy="7200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8E7902E-23C8-4FC2-A0AE-FF321C7D25CC}">
      <dsp:nvSpPr>
        <dsp:cNvPr id="0" name=""/>
        <dsp:cNvSpPr/>
      </dsp:nvSpPr>
      <dsp:spPr>
        <a:xfrm>
          <a:off x="614850" y="35407"/>
          <a:ext cx="1921500" cy="1921500"/>
        </a:xfrm>
        <a:prstGeom prst="ellipse">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97FC285-CBAF-4CF2-B5EC-7E1B57D50025}">
      <dsp:nvSpPr>
        <dsp:cNvPr id="0" name=""/>
        <dsp:cNvSpPr/>
      </dsp:nvSpPr>
      <dsp:spPr>
        <a:xfrm>
          <a:off x="1024350" y="444907"/>
          <a:ext cx="1102500" cy="1102500"/>
        </a:xfrm>
        <a:prstGeom prst="rect">
          <a:avLst/>
        </a:prstGeom>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CEE0C967-4495-4803-A451-87995D353F95}">
      <dsp:nvSpPr>
        <dsp:cNvPr id="0" name=""/>
        <dsp:cNvSpPr/>
      </dsp:nvSpPr>
      <dsp:spPr>
        <a:xfrm>
          <a:off x="600" y="2555408"/>
          <a:ext cx="315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778000">
            <a:lnSpc>
              <a:spcPct val="90000"/>
            </a:lnSpc>
            <a:spcBef>
              <a:spcPct val="0"/>
            </a:spcBef>
            <a:spcAft>
              <a:spcPct val="35000"/>
            </a:spcAft>
            <a:buNone/>
            <a:defRPr cap="all"/>
          </a:pPr>
          <a:r>
            <a:rPr lang="en-US" sz="4000" kern="1200" dirty="0">
              <a:solidFill>
                <a:schemeClr val="bg1"/>
              </a:solidFill>
              <a:latin typeface="Century Gothic" panose="020B0502020202020204" pitchFamily="34" charset="0"/>
            </a:rPr>
            <a:t>Email </a:t>
          </a:r>
        </a:p>
      </dsp:txBody>
      <dsp:txXfrm>
        <a:off x="600" y="2555408"/>
        <a:ext cx="3150000" cy="720000"/>
      </dsp:txXfrm>
    </dsp:sp>
    <dsp:sp modelId="{9A1331F7-7A6A-4647-8E04-102977D5FA3A}">
      <dsp:nvSpPr>
        <dsp:cNvPr id="0" name=""/>
        <dsp:cNvSpPr/>
      </dsp:nvSpPr>
      <dsp:spPr>
        <a:xfrm>
          <a:off x="4316100" y="35407"/>
          <a:ext cx="1921500" cy="1921500"/>
        </a:xfrm>
        <a:prstGeom prst="ellipse">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4323F13-DCD2-4874-84B7-E22928A441A7}">
      <dsp:nvSpPr>
        <dsp:cNvPr id="0" name=""/>
        <dsp:cNvSpPr/>
      </dsp:nvSpPr>
      <dsp:spPr>
        <a:xfrm>
          <a:off x="4725600" y="444907"/>
          <a:ext cx="1102500" cy="1102500"/>
        </a:xfrm>
        <a:prstGeom prst="rect">
          <a:avLst/>
        </a:prstGeom>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E78E3D6F-C634-40BB-B0FB-DC399FCD71DE}">
      <dsp:nvSpPr>
        <dsp:cNvPr id="0" name=""/>
        <dsp:cNvSpPr/>
      </dsp:nvSpPr>
      <dsp:spPr>
        <a:xfrm>
          <a:off x="3701850" y="2555408"/>
          <a:ext cx="315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778000">
            <a:lnSpc>
              <a:spcPct val="90000"/>
            </a:lnSpc>
            <a:spcBef>
              <a:spcPct val="0"/>
            </a:spcBef>
            <a:spcAft>
              <a:spcPct val="35000"/>
            </a:spcAft>
            <a:buNone/>
            <a:defRPr cap="all"/>
          </a:pPr>
          <a:r>
            <a:rPr lang="en-US" sz="4000" kern="1200" dirty="0">
              <a:solidFill>
                <a:schemeClr val="bg1"/>
              </a:solidFill>
              <a:latin typeface="Century Gothic" panose="020B0502020202020204" pitchFamily="34" charset="0"/>
            </a:rPr>
            <a:t>MS Teams </a:t>
          </a:r>
        </a:p>
      </dsp:txBody>
      <dsp:txXfrm>
        <a:off x="3701850" y="2555408"/>
        <a:ext cx="3150000" cy="720000"/>
      </dsp:txXfrm>
    </dsp:sp>
    <dsp:sp modelId="{448BFB76-A090-431E-896E-8488CEFFCF0E}">
      <dsp:nvSpPr>
        <dsp:cNvPr id="0" name=""/>
        <dsp:cNvSpPr/>
      </dsp:nvSpPr>
      <dsp:spPr>
        <a:xfrm>
          <a:off x="8017350" y="35407"/>
          <a:ext cx="1921500" cy="1921500"/>
        </a:xfrm>
        <a:prstGeom prst="ellipse">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6F838A3-B1B9-4509-AB80-59CE0818BE53}">
      <dsp:nvSpPr>
        <dsp:cNvPr id="0" name=""/>
        <dsp:cNvSpPr/>
      </dsp:nvSpPr>
      <dsp:spPr>
        <a:xfrm>
          <a:off x="8426850" y="444907"/>
          <a:ext cx="1102500" cy="1102500"/>
        </a:xfrm>
        <a:prstGeom prst="rect">
          <a:avLst/>
        </a:prstGeom>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336CC0BB-506F-4CD9-B6CF-B3697A95CB85}">
      <dsp:nvSpPr>
        <dsp:cNvPr id="0" name=""/>
        <dsp:cNvSpPr/>
      </dsp:nvSpPr>
      <dsp:spPr>
        <a:xfrm>
          <a:off x="7403100" y="2555408"/>
          <a:ext cx="315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778000">
            <a:lnSpc>
              <a:spcPct val="90000"/>
            </a:lnSpc>
            <a:spcBef>
              <a:spcPct val="0"/>
            </a:spcBef>
            <a:spcAft>
              <a:spcPct val="35000"/>
            </a:spcAft>
            <a:buNone/>
            <a:defRPr cap="all"/>
          </a:pPr>
          <a:r>
            <a:rPr lang="en-US" sz="4000" kern="1200" dirty="0">
              <a:solidFill>
                <a:schemeClr val="bg1"/>
              </a:solidFill>
              <a:latin typeface="Century Gothic" panose="020B0502020202020204" pitchFamily="34" charset="0"/>
            </a:rPr>
            <a:t>Phone</a:t>
          </a:r>
          <a:r>
            <a:rPr lang="en-US" sz="4000" kern="1200" dirty="0"/>
            <a:t>  </a:t>
          </a:r>
        </a:p>
      </dsp:txBody>
      <dsp:txXfrm>
        <a:off x="7403100" y="2555408"/>
        <a:ext cx="3150000" cy="720000"/>
      </dsp:txXfrm>
    </dsp:sp>
  </dsp:spTree>
</dsp:drawing>
</file>

<file path=ppt/diagrams/layout1.xml><?xml version="1.0" encoding="utf-8"?>
<dgm:layoutDef xmlns:dgm="http://schemas.openxmlformats.org/drawingml/2006/diagram" xmlns:a="http://schemas.openxmlformats.org/drawingml/2006/main" uniqueId="urn:microsoft.com/office/officeart/2018/5/layout/IconCircleLabelList">
  <dgm:title val="Icon Circle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cap="all"/>
        </a:lvl1pPr>
      </dgm1612:lstStyle>
    </a:ext>
  </dgm:extLst>
</dgm:layoutDef>
</file>

<file path=ppt/diagrams/layout2.xml><?xml version="1.0" encoding="utf-8"?>
<dgm:layoutDef xmlns:dgm="http://schemas.openxmlformats.org/drawingml/2006/diagram" xmlns:a="http://schemas.openxmlformats.org/drawingml/2006/main" uniqueId="urn:microsoft.com/office/officeart/2018/5/layout/IconCircleLabelList">
  <dgm:title val="Icon Circle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cap="all"/>
        </a:lvl1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723A8AD-763C-4328-B596-76FC7E6DEBE6}" type="datetimeFigureOut">
              <a:rPr lang="en-GB" smtClean="0"/>
              <a:t>03/07/2020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3B4FC5E-DF18-4D81-9F47-F5272CC627F8}" type="slidenum">
              <a:rPr lang="en-GB" smtClean="0"/>
              <a:t>‹#›</a:t>
            </a:fld>
            <a:endParaRPr lang="en-GB"/>
          </a:p>
        </p:txBody>
      </p:sp>
    </p:spTree>
    <p:extLst>
      <p:ext uri="{BB962C8B-B14F-4D97-AF65-F5344CB8AC3E}">
        <p14:creationId xmlns:p14="http://schemas.microsoft.com/office/powerpoint/2010/main" val="24273632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dirty="0">
                <a:solidFill>
                  <a:schemeClr val="accent1">
                    <a:lumMod val="50000"/>
                  </a:schemeClr>
                </a:solidFill>
              </a:rPr>
              <a:t>The role of the Designated Safeguarding Person was specified in the Children Act (2004) to ensured that every organisation had a “named person” for safeguarding children and young people.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dirty="0">
              <a:solidFill>
                <a:schemeClr val="accent1">
                  <a:lumMod val="50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dirty="0">
                <a:solidFill>
                  <a:schemeClr val="accent1">
                    <a:lumMod val="50000"/>
                  </a:schemeClr>
                </a:solidFill>
              </a:rPr>
              <a:t>Prior to that, for a number of years, the role had frequently been known as the Child Protection Officer. The Designated Safeguarding Person has safeguarding responsibility at both a strategic level within the organisation and on a day to day basis.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dirty="0">
              <a:solidFill>
                <a:schemeClr val="accent1">
                  <a:lumMod val="50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dirty="0">
              <a:solidFill>
                <a:schemeClr val="accent1">
                  <a:lumMod val="50000"/>
                </a:schemeClr>
              </a:solidFill>
            </a:endParaRPr>
          </a:p>
          <a:p>
            <a:endParaRPr lang="en-GB" dirty="0"/>
          </a:p>
        </p:txBody>
      </p:sp>
      <p:sp>
        <p:nvSpPr>
          <p:cNvPr id="4" name="Slide Number Placeholder 3"/>
          <p:cNvSpPr>
            <a:spLocks noGrp="1"/>
          </p:cNvSpPr>
          <p:nvPr>
            <p:ph type="sldNum" sz="quarter" idx="5"/>
          </p:nvPr>
        </p:nvSpPr>
        <p:spPr/>
        <p:txBody>
          <a:bodyPr/>
          <a:lstStyle/>
          <a:p>
            <a:fld id="{13B4FC5E-DF18-4D81-9F47-F5272CC627F8}" type="slidenum">
              <a:rPr lang="en-GB" smtClean="0"/>
              <a:t>9</a:t>
            </a:fld>
            <a:endParaRPr lang="en-GB"/>
          </a:p>
        </p:txBody>
      </p:sp>
    </p:spTree>
    <p:extLst>
      <p:ext uri="{BB962C8B-B14F-4D97-AF65-F5344CB8AC3E}">
        <p14:creationId xmlns:p14="http://schemas.microsoft.com/office/powerpoint/2010/main" val="101975505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Make use of our resources. There are lots of ways for Child Bereavement UK to offer support and information.</a:t>
            </a:r>
          </a:p>
          <a:p>
            <a:r>
              <a:rPr lang="en-GB" dirty="0"/>
              <a:t>Our national helpline and live chat are available every day from 9am to 5pm, both families and professionals are welcome to contact us.</a:t>
            </a:r>
          </a:p>
          <a:p>
            <a:pPr lvl="0">
              <a:defRPr/>
            </a:pPr>
            <a:r>
              <a:rPr lang="en-GB" dirty="0"/>
              <a:t>The website has a dedicated School section and many useful Information Sheets and Short Guidance Films.</a:t>
            </a:r>
          </a:p>
          <a:p>
            <a:endParaRPr lang="en-GB" dirty="0"/>
          </a:p>
        </p:txBody>
      </p:sp>
      <p:sp>
        <p:nvSpPr>
          <p:cNvPr id="4" name="Slide Number Placeholder 3"/>
          <p:cNvSpPr>
            <a:spLocks noGrp="1"/>
          </p:cNvSpPr>
          <p:nvPr>
            <p:ph type="sldNum" sz="quarter" idx="5"/>
          </p:nvPr>
        </p:nvSpPr>
        <p:spPr/>
        <p:txBody>
          <a:bodyPr/>
          <a:lstStyle/>
          <a:p>
            <a:fld id="{13B4FC5E-DF18-4D81-9F47-F5272CC627F8}" type="slidenum">
              <a:rPr lang="en-GB" smtClean="0"/>
              <a:t>18</a:t>
            </a:fld>
            <a:endParaRPr lang="en-GB"/>
          </a:p>
        </p:txBody>
      </p:sp>
    </p:spTree>
    <p:extLst>
      <p:ext uri="{BB962C8B-B14F-4D97-AF65-F5344CB8AC3E}">
        <p14:creationId xmlns:p14="http://schemas.microsoft.com/office/powerpoint/2010/main" val="15595428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Good Morning</a:t>
            </a:r>
          </a:p>
          <a:p>
            <a:r>
              <a:rPr lang="en-GB" dirty="0"/>
              <a:t>My names Moya sanders, </a:t>
            </a:r>
            <a:r>
              <a:rPr lang="en-GB" dirty="0" err="1"/>
              <a:t>im</a:t>
            </a:r>
            <a:r>
              <a:rPr lang="en-GB" dirty="0"/>
              <a:t> the Acting Team Manger for the Wirral</a:t>
            </a:r>
            <a:r>
              <a:rPr lang="en-GB" baseline="0" dirty="0"/>
              <a:t> Primary Mental Health team</a:t>
            </a:r>
          </a:p>
          <a:p>
            <a:r>
              <a:rPr lang="en-GB" baseline="0" dirty="0"/>
              <a:t>Thank you for inviting us to join the safeguarding school support webinar.</a:t>
            </a:r>
            <a:endParaRPr lang="en-GB" dirty="0"/>
          </a:p>
          <a:p>
            <a:endParaRPr lang="en-GB" dirty="0"/>
          </a:p>
        </p:txBody>
      </p:sp>
      <p:sp>
        <p:nvSpPr>
          <p:cNvPr id="4" name="Slide Number Placeholder 3"/>
          <p:cNvSpPr>
            <a:spLocks noGrp="1"/>
          </p:cNvSpPr>
          <p:nvPr>
            <p:ph type="sldNum" sz="quarter" idx="5"/>
          </p:nvPr>
        </p:nvSpPr>
        <p:spPr/>
        <p:txBody>
          <a:bodyPr/>
          <a:lstStyle/>
          <a:p>
            <a:fld id="{13B4FC5E-DF18-4D81-9F47-F5272CC627F8}" type="slidenum">
              <a:rPr lang="en-GB" smtClean="0"/>
              <a:t>19</a:t>
            </a:fld>
            <a:endParaRPr lang="en-GB"/>
          </a:p>
        </p:txBody>
      </p:sp>
    </p:spTree>
    <p:extLst>
      <p:ext uri="{BB962C8B-B14F-4D97-AF65-F5344CB8AC3E}">
        <p14:creationId xmlns:p14="http://schemas.microsoft.com/office/powerpoint/2010/main" val="10008302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Life</a:t>
            </a:r>
            <a:r>
              <a:rPr lang="en-GB" baseline="0" dirty="0"/>
              <a:t> changed significantly overnight for millions of people around the world. For our children and adolescents their usual routine has been completely disrupted. For many, the restrictions imposed during the lockdown mean they are no longer accessing education, attending normal hobbies or groups and social restrictions have meant seeing friends and family has been limited. </a:t>
            </a:r>
          </a:p>
          <a:p>
            <a:endParaRPr lang="en-GB" baseline="0" dirty="0"/>
          </a:p>
          <a:p>
            <a:r>
              <a:rPr lang="en-GB" baseline="0" dirty="0"/>
              <a:t>Vulnerable children living in situations where there may be abuse, DV, parental physical/ mental health problems may be especially likely to see their mental health suffer.</a:t>
            </a:r>
          </a:p>
          <a:p>
            <a:endParaRPr lang="en-GB" baseline="0" dirty="0"/>
          </a:p>
          <a:p>
            <a:r>
              <a:rPr lang="en-GB" baseline="0" dirty="0"/>
              <a:t>CAMHS are expecting to see a influx of referrals which may cause further strain on an already struggling service. Therefore it is imperative that parents and professionals seek reliable advice and guidance early on in the problem cycle.</a:t>
            </a:r>
            <a:endParaRPr lang="en-GB" dirty="0"/>
          </a:p>
          <a:p>
            <a:endParaRPr lang="en-GB" dirty="0"/>
          </a:p>
        </p:txBody>
      </p:sp>
      <p:sp>
        <p:nvSpPr>
          <p:cNvPr id="4" name="Slide Number Placeholder 3"/>
          <p:cNvSpPr>
            <a:spLocks noGrp="1"/>
          </p:cNvSpPr>
          <p:nvPr>
            <p:ph type="sldNum" sz="quarter" idx="5"/>
          </p:nvPr>
        </p:nvSpPr>
        <p:spPr/>
        <p:txBody>
          <a:bodyPr/>
          <a:lstStyle/>
          <a:p>
            <a:fld id="{13B4FC5E-DF18-4D81-9F47-F5272CC627F8}" type="slidenum">
              <a:rPr lang="en-GB" smtClean="0"/>
              <a:t>20</a:t>
            </a:fld>
            <a:endParaRPr lang="en-GB"/>
          </a:p>
        </p:txBody>
      </p:sp>
    </p:spTree>
    <p:extLst>
      <p:ext uri="{BB962C8B-B14F-4D97-AF65-F5344CB8AC3E}">
        <p14:creationId xmlns:p14="http://schemas.microsoft.com/office/powerpoint/2010/main" val="281656375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dirty="0"/>
              <a:t>The </a:t>
            </a:r>
            <a:r>
              <a:rPr lang="en-GB" dirty="0" err="1"/>
              <a:t>Mymind</a:t>
            </a:r>
            <a:r>
              <a:rPr lang="en-GB" dirty="0"/>
              <a:t> website offers support for children</a:t>
            </a:r>
            <a:r>
              <a:rPr lang="en-GB" baseline="0" dirty="0"/>
              <a:t> and YP across the whole of the Cheshire Wirral Partnership. You can access Wirral Specific support through services and contacts or through the professionals tab.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GB" baseline="0" dirty="0"/>
          </a:p>
          <a:p>
            <a:pPr marL="0" marR="0" indent="0" algn="l" defTabSz="914400" rtl="0" eaLnBrk="0" fontAlgn="base" latinLnBrk="0" hangingPunct="0">
              <a:lnSpc>
                <a:spcPct val="100000"/>
              </a:lnSpc>
              <a:spcBef>
                <a:spcPct val="30000"/>
              </a:spcBef>
              <a:spcAft>
                <a:spcPct val="0"/>
              </a:spcAft>
              <a:buClrTx/>
              <a:buSzTx/>
              <a:buFontTx/>
              <a:buNone/>
              <a:tabLst/>
              <a:defRPr/>
            </a:pPr>
            <a:r>
              <a:rPr lang="en-GB" dirty="0"/>
              <a:t>Our </a:t>
            </a:r>
            <a:r>
              <a:rPr lang="en-GB" dirty="0" err="1"/>
              <a:t>camhs</a:t>
            </a:r>
            <a:r>
              <a:rPr lang="en-GB" dirty="0"/>
              <a:t> my mind website has resources on various mental health difficulties including</a:t>
            </a:r>
            <a:r>
              <a:rPr lang="en-GB" baseline="0" dirty="0"/>
              <a:t> mental health in relation to covid-19. Resources are divided into sections for parents, professionals and children YP.</a:t>
            </a:r>
          </a:p>
          <a:p>
            <a:pPr marL="0" marR="0" indent="0" algn="l" defTabSz="914400" rtl="0" eaLnBrk="0" fontAlgn="base" latinLnBrk="0" hangingPunct="0">
              <a:lnSpc>
                <a:spcPct val="100000"/>
              </a:lnSpc>
              <a:spcBef>
                <a:spcPct val="30000"/>
              </a:spcBef>
              <a:spcAft>
                <a:spcPct val="0"/>
              </a:spcAft>
              <a:buClrTx/>
              <a:buSzTx/>
              <a:buFontTx/>
              <a:buNone/>
              <a:tabLst/>
              <a:defRPr/>
            </a:pPr>
            <a:endParaRPr lang="en-GB" dirty="0"/>
          </a:p>
          <a:p>
            <a:pPr marL="0" marR="0" indent="0" algn="l" defTabSz="914400" rtl="0" eaLnBrk="0" fontAlgn="base" latinLnBrk="0" hangingPunct="0">
              <a:lnSpc>
                <a:spcPct val="100000"/>
              </a:lnSpc>
              <a:spcBef>
                <a:spcPct val="30000"/>
              </a:spcBef>
              <a:spcAft>
                <a:spcPct val="0"/>
              </a:spcAft>
              <a:buClrTx/>
              <a:buSzTx/>
              <a:buFontTx/>
              <a:buNone/>
              <a:tabLst/>
              <a:defRPr/>
            </a:pPr>
            <a:r>
              <a:rPr lang="en-GB" dirty="0"/>
              <a:t>The website</a:t>
            </a:r>
            <a:r>
              <a:rPr lang="en-GB" baseline="0" dirty="0"/>
              <a:t> will soon have trainings uploaded from Wirral </a:t>
            </a:r>
            <a:r>
              <a:rPr lang="en-GB" baseline="0" dirty="0" err="1"/>
              <a:t>camhs</a:t>
            </a:r>
            <a:r>
              <a:rPr lang="en-GB" baseline="0" dirty="0"/>
              <a:t> PMHT as we are currently unable to deliver these face to face, we are working on adapting them to be available remotely on the website.</a:t>
            </a:r>
          </a:p>
          <a:p>
            <a:endParaRPr lang="en-GB" dirty="0"/>
          </a:p>
        </p:txBody>
      </p:sp>
      <p:sp>
        <p:nvSpPr>
          <p:cNvPr id="4" name="Slide Number Placeholder 3"/>
          <p:cNvSpPr>
            <a:spLocks noGrp="1"/>
          </p:cNvSpPr>
          <p:nvPr>
            <p:ph type="sldNum" sz="quarter" idx="5"/>
          </p:nvPr>
        </p:nvSpPr>
        <p:spPr/>
        <p:txBody>
          <a:bodyPr/>
          <a:lstStyle/>
          <a:p>
            <a:fld id="{13B4FC5E-DF18-4D81-9F47-F5272CC627F8}" type="slidenum">
              <a:rPr lang="en-GB" smtClean="0"/>
              <a:t>21</a:t>
            </a:fld>
            <a:endParaRPr lang="en-GB"/>
          </a:p>
        </p:txBody>
      </p:sp>
    </p:spTree>
    <p:extLst>
      <p:ext uri="{BB962C8B-B14F-4D97-AF65-F5344CB8AC3E}">
        <p14:creationId xmlns:p14="http://schemas.microsoft.com/office/powerpoint/2010/main" val="224431495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As well as numerous resources for different symptoms</a:t>
            </a:r>
          </a:p>
          <a:p>
            <a:r>
              <a:rPr lang="en-GB" dirty="0"/>
              <a:t>The website also has links to other supporting agencies such as Anna Fraud, Bereavement </a:t>
            </a:r>
            <a:r>
              <a:rPr lang="en-GB" dirty="0" err="1"/>
              <a:t>uk</a:t>
            </a:r>
            <a:r>
              <a:rPr lang="en-GB" dirty="0"/>
              <a:t> and mind ed</a:t>
            </a:r>
          </a:p>
          <a:p>
            <a:endParaRPr lang="en-GB" dirty="0"/>
          </a:p>
        </p:txBody>
      </p:sp>
      <p:sp>
        <p:nvSpPr>
          <p:cNvPr id="4" name="Slide Number Placeholder 3"/>
          <p:cNvSpPr>
            <a:spLocks noGrp="1"/>
          </p:cNvSpPr>
          <p:nvPr>
            <p:ph type="sldNum" sz="quarter" idx="5"/>
          </p:nvPr>
        </p:nvSpPr>
        <p:spPr/>
        <p:txBody>
          <a:bodyPr/>
          <a:lstStyle/>
          <a:p>
            <a:fld id="{13B4FC5E-DF18-4D81-9F47-F5272CC627F8}" type="slidenum">
              <a:rPr lang="en-GB" smtClean="0"/>
              <a:t>22</a:t>
            </a:fld>
            <a:endParaRPr lang="en-GB"/>
          </a:p>
        </p:txBody>
      </p:sp>
    </p:spTree>
    <p:extLst>
      <p:ext uri="{BB962C8B-B14F-4D97-AF65-F5344CB8AC3E}">
        <p14:creationId xmlns:p14="http://schemas.microsoft.com/office/powerpoint/2010/main" val="138672525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We also have covid-19 specific resources.</a:t>
            </a:r>
          </a:p>
          <a:p>
            <a:endParaRPr lang="en-GB" dirty="0"/>
          </a:p>
        </p:txBody>
      </p:sp>
      <p:sp>
        <p:nvSpPr>
          <p:cNvPr id="4" name="Slide Number Placeholder 3"/>
          <p:cNvSpPr>
            <a:spLocks noGrp="1"/>
          </p:cNvSpPr>
          <p:nvPr>
            <p:ph type="sldNum" sz="quarter" idx="5"/>
          </p:nvPr>
        </p:nvSpPr>
        <p:spPr/>
        <p:txBody>
          <a:bodyPr/>
          <a:lstStyle/>
          <a:p>
            <a:fld id="{13B4FC5E-DF18-4D81-9F47-F5272CC627F8}" type="slidenum">
              <a:rPr lang="en-GB" smtClean="0"/>
              <a:t>23</a:t>
            </a:fld>
            <a:endParaRPr lang="en-GB"/>
          </a:p>
        </p:txBody>
      </p:sp>
    </p:spTree>
    <p:extLst>
      <p:ext uri="{BB962C8B-B14F-4D97-AF65-F5344CB8AC3E}">
        <p14:creationId xmlns:p14="http://schemas.microsoft.com/office/powerpoint/2010/main" val="40655255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 response to the covid-19 crisis we also set up a CWP wide 24/7 crisis line which is open to people of all ages who require urgent support around their mental health. This is staffed by qualified mental health professionals who can give advice on the concerns. </a:t>
            </a:r>
          </a:p>
          <a:p>
            <a:endParaRPr lang="en-GB" dirty="0"/>
          </a:p>
          <a:p>
            <a:r>
              <a:rPr lang="en-GB" dirty="0"/>
              <a:t>There is a Primary Mental Health worker or Education Mental Health</a:t>
            </a:r>
            <a:r>
              <a:rPr lang="en-GB" baseline="0" dirty="0"/>
              <a:t> </a:t>
            </a:r>
            <a:r>
              <a:rPr lang="en-GB" dirty="0"/>
              <a:t>Practitioner attached to every school on the Wirral. They can offer advice consultation/ termly meetings via phone/ video conference. </a:t>
            </a:r>
          </a:p>
          <a:p>
            <a:r>
              <a:rPr lang="en-GB" dirty="0"/>
              <a:t>If you don’t know who the link worker is for your school you can email cwp.WirralPMHW@nhs.net</a:t>
            </a:r>
          </a:p>
          <a:p>
            <a:endParaRPr lang="en-GB" dirty="0"/>
          </a:p>
        </p:txBody>
      </p:sp>
      <p:sp>
        <p:nvSpPr>
          <p:cNvPr id="4" name="Slide Number Placeholder 3"/>
          <p:cNvSpPr>
            <a:spLocks noGrp="1"/>
          </p:cNvSpPr>
          <p:nvPr>
            <p:ph type="sldNum" sz="quarter" idx="5"/>
          </p:nvPr>
        </p:nvSpPr>
        <p:spPr/>
        <p:txBody>
          <a:bodyPr/>
          <a:lstStyle/>
          <a:p>
            <a:fld id="{13B4FC5E-DF18-4D81-9F47-F5272CC627F8}" type="slidenum">
              <a:rPr lang="en-GB" smtClean="0"/>
              <a:t>24</a:t>
            </a:fld>
            <a:endParaRPr lang="en-GB"/>
          </a:p>
        </p:txBody>
      </p:sp>
    </p:spTree>
    <p:extLst>
      <p:ext uri="{BB962C8B-B14F-4D97-AF65-F5344CB8AC3E}">
        <p14:creationId xmlns:p14="http://schemas.microsoft.com/office/powerpoint/2010/main" val="315067663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CAMHS</a:t>
            </a:r>
            <a:r>
              <a:rPr lang="en-GB" baseline="0" dirty="0"/>
              <a:t> referral criteria is moderate- severe mental health problems which are having a significant impact on daily functioning. </a:t>
            </a:r>
          </a:p>
          <a:p>
            <a:endParaRPr lang="en-GB" baseline="0" dirty="0"/>
          </a:p>
          <a:p>
            <a:r>
              <a:rPr lang="en-GB" baseline="0" dirty="0"/>
              <a:t>If your school has an Mental Health Support worker then you may be able to speak with them if you have concerns for a child who has more mild-moderate mental health problems as they are offering some direct work to these populations. </a:t>
            </a:r>
          </a:p>
          <a:p>
            <a:endParaRPr lang="en-GB" baseline="0" dirty="0"/>
          </a:p>
          <a:p>
            <a:r>
              <a:rPr lang="en-GB" baseline="0" dirty="0"/>
              <a:t>If your school does not have a Mental Health Support worker attached to it, please speak to your PMHT link worker for advice. </a:t>
            </a:r>
            <a:endParaRPr lang="en-GB" dirty="0"/>
          </a:p>
          <a:p>
            <a:endParaRPr lang="en-GB" dirty="0"/>
          </a:p>
        </p:txBody>
      </p:sp>
      <p:sp>
        <p:nvSpPr>
          <p:cNvPr id="4" name="Slide Number Placeholder 3"/>
          <p:cNvSpPr>
            <a:spLocks noGrp="1"/>
          </p:cNvSpPr>
          <p:nvPr>
            <p:ph type="sldNum" sz="quarter" idx="5"/>
          </p:nvPr>
        </p:nvSpPr>
        <p:spPr/>
        <p:txBody>
          <a:bodyPr/>
          <a:lstStyle/>
          <a:p>
            <a:fld id="{13B4FC5E-DF18-4D81-9F47-F5272CC627F8}" type="slidenum">
              <a:rPr lang="en-GB" smtClean="0"/>
              <a:t>25</a:t>
            </a:fld>
            <a:endParaRPr lang="en-GB"/>
          </a:p>
        </p:txBody>
      </p:sp>
    </p:spTree>
    <p:extLst>
      <p:ext uri="{BB962C8B-B14F-4D97-AF65-F5344CB8AC3E}">
        <p14:creationId xmlns:p14="http://schemas.microsoft.com/office/powerpoint/2010/main" val="310212911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You can refer</a:t>
            </a:r>
            <a:r>
              <a:rPr lang="en-GB" baseline="0" dirty="0"/>
              <a:t> to </a:t>
            </a:r>
            <a:r>
              <a:rPr lang="en-GB" baseline="0" dirty="0" err="1"/>
              <a:t>camhs</a:t>
            </a:r>
            <a:r>
              <a:rPr lang="en-GB" baseline="0" dirty="0"/>
              <a:t> via various routes:</a:t>
            </a:r>
          </a:p>
          <a:p>
            <a:pPr marL="171450" indent="-171450">
              <a:buFontTx/>
              <a:buChar char="-"/>
            </a:pPr>
            <a:r>
              <a:rPr lang="en-GB" baseline="0" dirty="0"/>
              <a:t>You can complete a self referral on our website (as long as you have parental consent to do so if your referring on behalf of a family)</a:t>
            </a:r>
          </a:p>
          <a:p>
            <a:pPr marL="171450" indent="-171450">
              <a:buFontTx/>
              <a:buChar char="-"/>
            </a:pPr>
            <a:r>
              <a:rPr lang="en-GB" baseline="0" dirty="0"/>
              <a:t>There is guidance also attached, please ensure you read this before completing your referral</a:t>
            </a:r>
          </a:p>
          <a:p>
            <a:pPr marL="171450" indent="-171450">
              <a:buFontTx/>
              <a:buChar char="-"/>
            </a:pPr>
            <a:endParaRPr lang="en-GB" baseline="0" dirty="0"/>
          </a:p>
          <a:p>
            <a:pPr marL="171450" indent="-171450">
              <a:buFontTx/>
              <a:buChar char="-"/>
            </a:pPr>
            <a:r>
              <a:rPr lang="en-GB" baseline="0" dirty="0"/>
              <a:t>You can access the referral form by clinking services and contacts, Wirral, 0-18 team or choice clinic (next Page)</a:t>
            </a:r>
          </a:p>
          <a:p>
            <a:endParaRPr lang="en-GB" dirty="0"/>
          </a:p>
        </p:txBody>
      </p:sp>
      <p:sp>
        <p:nvSpPr>
          <p:cNvPr id="4" name="Slide Number Placeholder 3"/>
          <p:cNvSpPr>
            <a:spLocks noGrp="1"/>
          </p:cNvSpPr>
          <p:nvPr>
            <p:ph type="sldNum" sz="quarter" idx="5"/>
          </p:nvPr>
        </p:nvSpPr>
        <p:spPr/>
        <p:txBody>
          <a:bodyPr/>
          <a:lstStyle/>
          <a:p>
            <a:fld id="{13B4FC5E-DF18-4D81-9F47-F5272CC627F8}" type="slidenum">
              <a:rPr lang="en-GB" smtClean="0"/>
              <a:t>26</a:t>
            </a:fld>
            <a:endParaRPr lang="en-GB"/>
          </a:p>
        </p:txBody>
      </p:sp>
    </p:spTree>
    <p:extLst>
      <p:ext uri="{BB962C8B-B14F-4D97-AF65-F5344CB8AC3E}">
        <p14:creationId xmlns:p14="http://schemas.microsoft.com/office/powerpoint/2010/main" val="306568318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The Wirral CAMHS referral form and guidance, can be found at the bottom of the page.</a:t>
            </a:r>
          </a:p>
          <a:p>
            <a:endParaRPr lang="en-GB" dirty="0"/>
          </a:p>
        </p:txBody>
      </p:sp>
      <p:sp>
        <p:nvSpPr>
          <p:cNvPr id="4" name="Slide Number Placeholder 3"/>
          <p:cNvSpPr>
            <a:spLocks noGrp="1"/>
          </p:cNvSpPr>
          <p:nvPr>
            <p:ph type="sldNum" sz="quarter" idx="5"/>
          </p:nvPr>
        </p:nvSpPr>
        <p:spPr/>
        <p:txBody>
          <a:bodyPr/>
          <a:lstStyle/>
          <a:p>
            <a:fld id="{13B4FC5E-DF18-4D81-9F47-F5272CC627F8}" type="slidenum">
              <a:rPr lang="en-GB" smtClean="0"/>
              <a:t>27</a:t>
            </a:fld>
            <a:endParaRPr lang="en-GB"/>
          </a:p>
        </p:txBody>
      </p:sp>
    </p:spTree>
    <p:extLst>
      <p:ext uri="{BB962C8B-B14F-4D97-AF65-F5344CB8AC3E}">
        <p14:creationId xmlns:p14="http://schemas.microsoft.com/office/powerpoint/2010/main" val="31541656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National commitment to the importance of the DSL role was embedded into KCSIE 2015: The role of the DSL ‘should be given the time, funding, training, resources and support to provide advice and support to other staff on child welfare and child protection matters and to contribute to the assessment of children’ (Keeping Children Safe in Education – 2015: 11) </a:t>
            </a:r>
          </a:p>
          <a:p>
            <a:endParaRPr lang="en-GB" dirty="0"/>
          </a:p>
          <a:p>
            <a:r>
              <a:rPr lang="en-GB" dirty="0"/>
              <a:t>KCSIE 2020 extends the importance of the DSL and states that: The designated safeguarding lead (and any deputies) are most likely to have a complete safeguarding picture and be the most appropriate person to advise on the response to safeguarding concerns. (P5, 2020)</a:t>
            </a:r>
          </a:p>
          <a:p>
            <a:endParaRPr lang="en-GB" dirty="0"/>
          </a:p>
          <a:p>
            <a:r>
              <a:rPr lang="en-GB" dirty="0"/>
              <a:t>The 4 Key areas are predominantly to:  manage referrals, support and empower staff, to raise awareness of SG responsibilities and refer to the Local Authority Designated Officer (LADO) when needed. They empower staff to recognise signs of abuse, to know how to respond to disclosures and when it is appropriate to make a referral.  Ensure staff know how to access to and understand the school’s Child Protection Process and the Safeguarding Policy and that ALL staff have a working knowledge of Wirral Safeguarding Children Partnership and of the Integrated Front Door.</a:t>
            </a:r>
          </a:p>
          <a:p>
            <a:endParaRPr lang="en-GB" dirty="0"/>
          </a:p>
          <a:p>
            <a:endParaRPr lang="en-GB" dirty="0"/>
          </a:p>
        </p:txBody>
      </p:sp>
      <p:sp>
        <p:nvSpPr>
          <p:cNvPr id="4" name="Slide Number Placeholder 3"/>
          <p:cNvSpPr>
            <a:spLocks noGrp="1"/>
          </p:cNvSpPr>
          <p:nvPr>
            <p:ph type="sldNum" sz="quarter" idx="5"/>
          </p:nvPr>
        </p:nvSpPr>
        <p:spPr/>
        <p:txBody>
          <a:bodyPr/>
          <a:lstStyle/>
          <a:p>
            <a:fld id="{13B4FC5E-DF18-4D81-9F47-F5272CC627F8}" type="slidenum">
              <a:rPr lang="en-GB" smtClean="0"/>
              <a:t>10</a:t>
            </a:fld>
            <a:endParaRPr lang="en-GB"/>
          </a:p>
        </p:txBody>
      </p:sp>
    </p:spTree>
    <p:extLst>
      <p:ext uri="{BB962C8B-B14F-4D97-AF65-F5344CB8AC3E}">
        <p14:creationId xmlns:p14="http://schemas.microsoft.com/office/powerpoint/2010/main" val="65212832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Professionals such as GP’s, social workers, schools can also refer via the website</a:t>
            </a:r>
            <a:r>
              <a:rPr lang="en-GB" baseline="0" dirty="0"/>
              <a:t> or</a:t>
            </a:r>
            <a:r>
              <a:rPr lang="en-GB" dirty="0"/>
              <a:t> letter.</a:t>
            </a:r>
          </a:p>
          <a:p>
            <a:endParaRPr lang="en-GB" dirty="0"/>
          </a:p>
          <a:p>
            <a:r>
              <a:rPr lang="en-GB" dirty="0"/>
              <a:t> if urgent support is needed, the crisis line can give advice, and refer to necessary CAMHS team if appropriate. </a:t>
            </a:r>
          </a:p>
          <a:p>
            <a:endParaRPr lang="en-GB" dirty="0"/>
          </a:p>
        </p:txBody>
      </p:sp>
      <p:sp>
        <p:nvSpPr>
          <p:cNvPr id="4" name="Slide Number Placeholder 3"/>
          <p:cNvSpPr>
            <a:spLocks noGrp="1"/>
          </p:cNvSpPr>
          <p:nvPr>
            <p:ph type="sldNum" sz="quarter" idx="5"/>
          </p:nvPr>
        </p:nvSpPr>
        <p:spPr/>
        <p:txBody>
          <a:bodyPr/>
          <a:lstStyle/>
          <a:p>
            <a:fld id="{13B4FC5E-DF18-4D81-9F47-F5272CC627F8}" type="slidenum">
              <a:rPr lang="en-GB" smtClean="0"/>
              <a:t>28</a:t>
            </a:fld>
            <a:endParaRPr lang="en-GB"/>
          </a:p>
        </p:txBody>
      </p:sp>
    </p:spTree>
    <p:extLst>
      <p:ext uri="{BB962C8B-B14F-4D97-AF65-F5344CB8AC3E}">
        <p14:creationId xmlns:p14="http://schemas.microsoft.com/office/powerpoint/2010/main" val="105279103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3B4FC5E-DF18-4D81-9F47-F5272CC627F8}" type="slidenum">
              <a:rPr lang="en-GB" smtClean="0"/>
              <a:t>36</a:t>
            </a:fld>
            <a:endParaRPr lang="en-GB"/>
          </a:p>
        </p:txBody>
      </p:sp>
    </p:spTree>
    <p:extLst>
      <p:ext uri="{BB962C8B-B14F-4D97-AF65-F5344CB8AC3E}">
        <p14:creationId xmlns:p14="http://schemas.microsoft.com/office/powerpoint/2010/main" val="288803553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3B4FC5E-DF18-4D81-9F47-F5272CC627F8}" type="slidenum">
              <a:rPr lang="en-GB" smtClean="0"/>
              <a:t>37</a:t>
            </a:fld>
            <a:endParaRPr lang="en-GB"/>
          </a:p>
        </p:txBody>
      </p:sp>
    </p:spTree>
    <p:extLst>
      <p:ext uri="{BB962C8B-B14F-4D97-AF65-F5344CB8AC3E}">
        <p14:creationId xmlns:p14="http://schemas.microsoft.com/office/powerpoint/2010/main" val="331994749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3B4FC5E-DF18-4D81-9F47-F5272CC627F8}" type="slidenum">
              <a:rPr lang="en-GB" smtClean="0"/>
              <a:t>38</a:t>
            </a:fld>
            <a:endParaRPr lang="en-GB"/>
          </a:p>
        </p:txBody>
      </p:sp>
    </p:spTree>
    <p:extLst>
      <p:ext uri="{BB962C8B-B14F-4D97-AF65-F5344CB8AC3E}">
        <p14:creationId xmlns:p14="http://schemas.microsoft.com/office/powerpoint/2010/main" val="367912878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3B4FC5E-DF18-4D81-9F47-F5272CC627F8}" type="slidenum">
              <a:rPr lang="en-GB" smtClean="0"/>
              <a:t>39</a:t>
            </a:fld>
            <a:endParaRPr lang="en-GB"/>
          </a:p>
        </p:txBody>
      </p:sp>
    </p:spTree>
    <p:extLst>
      <p:ext uri="{BB962C8B-B14F-4D97-AF65-F5344CB8AC3E}">
        <p14:creationId xmlns:p14="http://schemas.microsoft.com/office/powerpoint/2010/main" val="355466125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3B4FC5E-DF18-4D81-9F47-F5272CC627F8}" type="slidenum">
              <a:rPr lang="en-GB" smtClean="0"/>
              <a:t>40</a:t>
            </a:fld>
            <a:endParaRPr lang="en-GB"/>
          </a:p>
        </p:txBody>
      </p:sp>
    </p:spTree>
    <p:extLst>
      <p:ext uri="{BB962C8B-B14F-4D97-AF65-F5344CB8AC3E}">
        <p14:creationId xmlns:p14="http://schemas.microsoft.com/office/powerpoint/2010/main" val="121986805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3B4FC5E-DF18-4D81-9F47-F5272CC627F8}" type="slidenum">
              <a:rPr lang="en-GB" smtClean="0"/>
              <a:t>41</a:t>
            </a:fld>
            <a:endParaRPr lang="en-GB"/>
          </a:p>
        </p:txBody>
      </p:sp>
    </p:spTree>
    <p:extLst>
      <p:ext uri="{BB962C8B-B14F-4D97-AF65-F5344CB8AC3E}">
        <p14:creationId xmlns:p14="http://schemas.microsoft.com/office/powerpoint/2010/main" val="23815913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3B4FC5E-DF18-4D81-9F47-F5272CC627F8}" type="slidenum">
              <a:rPr lang="en-GB" smtClean="0"/>
              <a:t>42</a:t>
            </a:fld>
            <a:endParaRPr lang="en-GB"/>
          </a:p>
        </p:txBody>
      </p:sp>
    </p:spTree>
    <p:extLst>
      <p:ext uri="{BB962C8B-B14F-4D97-AF65-F5344CB8AC3E}">
        <p14:creationId xmlns:p14="http://schemas.microsoft.com/office/powerpoint/2010/main" val="44519261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3B4FC5E-DF18-4D81-9F47-F5272CC627F8}" type="slidenum">
              <a:rPr lang="en-GB" smtClean="0"/>
              <a:t>43</a:t>
            </a:fld>
            <a:endParaRPr lang="en-GB"/>
          </a:p>
        </p:txBody>
      </p:sp>
    </p:spTree>
    <p:extLst>
      <p:ext uri="{BB962C8B-B14F-4D97-AF65-F5344CB8AC3E}">
        <p14:creationId xmlns:p14="http://schemas.microsoft.com/office/powerpoint/2010/main" val="241315502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Service Delivery</a:t>
            </a:r>
          </a:p>
          <a:p>
            <a:r>
              <a:rPr lang="en-GB" dirty="0"/>
              <a:t>From Thursday 19th March 2020 all Occupational Health appointments were switched to remote delivery via telephone. Once it is safe to do so, the service will look to resume face to face appointments. </a:t>
            </a:r>
          </a:p>
          <a:p>
            <a:endParaRPr lang="en-GB" sz="1500" dirty="0"/>
          </a:p>
          <a:p>
            <a:r>
              <a:rPr lang="en-GB" sz="1500" b="1" dirty="0"/>
              <a:t>Mental Health</a:t>
            </a:r>
            <a:endParaRPr lang="en-GB" b="1" dirty="0"/>
          </a:p>
          <a:p>
            <a:r>
              <a:rPr lang="en-GB" sz="1200" dirty="0"/>
              <a:t>Referrals for MH are also continuing with recommended support for via the EAP - Health Assured is still proceeding as normal (Face to face, online or telephone). Should face to face counselling not be an option because of shielding, personal preference or in the event of self-isolation, and both the counsellor and the employee is well enough to continue their sessions, then sessions can continue either as structured telephone or online video counselling, providing this has been mutually agreed by both parties. The EAP also provides CBT if required</a:t>
            </a:r>
          </a:p>
          <a:p>
            <a:endParaRPr lang="en-GB"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dirty="0"/>
              <a:t>Physiotherapy</a:t>
            </a:r>
            <a:endParaRPr lang="en-GB" b="1"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From Monday 23</a:t>
            </a:r>
            <a:r>
              <a:rPr lang="en-GB" sz="1200" baseline="30000" dirty="0"/>
              <a:t>rd</a:t>
            </a:r>
            <a:r>
              <a:rPr lang="en-GB" sz="1200" dirty="0"/>
              <a:t> March 2020 all face to face physiotherapy services were cancelled until further notice. In the meantime the service is continuing to offer Video and Telephone consultations in line with the CSP guidance and these have been very effective in providing patients with an early diagnosis, and the essential advice and exercise programme to self-manage their condition. Referrals can be made via the portal in the usual way to access this service. The physio service have also contacted all patients that were in active treatment when lockdown was announced, to advise that if they needed to speak to a Physio about their condition, to get in touch by e-mail and they would contact them to provide advice</a:t>
            </a:r>
          </a:p>
          <a:p>
            <a:endParaRPr lang="en-GB"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The EAP has continued to offer a 24/7 support service</a:t>
            </a:r>
          </a:p>
          <a:p>
            <a:endParaRPr lang="en-GB"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dirty="0"/>
              <a:t>EAP Service and Features for staff </a:t>
            </a:r>
            <a:r>
              <a:rPr lang="en-GB" sz="1200" dirty="0"/>
              <a:t>- </a:t>
            </a:r>
            <a:r>
              <a:rPr lang="en-GB" dirty="0"/>
              <a:t>Along with every employee being able to access up to 6 sessions of counselling support, per issue per year, it’s also good to remind staff that the service can support with a variety of other issues, which may be more prevalent during covid-19, such as; Legal Advice, Financial information, Relationship Advice, Family Issues, Bereavement support, Childcare Support, Domestic Abuse, Tax Information, Consumer Issues, Drug &amp; Alcohol Issues, Gambling Issues, Housing Concerns. There is also a variety of health and wellbeing resources available such as webinars, videos, articles on the website and health ap</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dirty="0"/>
              <a:t>Management Support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The EAP service is also able to offer managerial support. Health Assured can help managers deal with important issues such as workplace conflict, holding difficult conversations or communicating change. The support required from managers because of covid-19 has likely increased. The service is accessible via the usual helpline number. The service works by providing an additional source of help in dealing with people issues that you may not have experienced before or may appreciate receiving additional support with. Their management advisors have a thorough understanding of emotional health in work as well as managerial requirements, and therefore work with managers to coach them in these issues when supporting their employees.</a:t>
            </a:r>
          </a:p>
          <a:p>
            <a:endParaRPr lang="en-GB" dirty="0"/>
          </a:p>
        </p:txBody>
      </p:sp>
      <p:sp>
        <p:nvSpPr>
          <p:cNvPr id="4" name="Slide Number Placeholder 3"/>
          <p:cNvSpPr>
            <a:spLocks noGrp="1"/>
          </p:cNvSpPr>
          <p:nvPr>
            <p:ph type="sldNum" sz="quarter" idx="5"/>
          </p:nvPr>
        </p:nvSpPr>
        <p:spPr/>
        <p:txBody>
          <a:bodyPr/>
          <a:lstStyle/>
          <a:p>
            <a:fld id="{13B4FC5E-DF18-4D81-9F47-F5272CC627F8}" type="slidenum">
              <a:rPr lang="en-GB" smtClean="0"/>
              <a:t>46</a:t>
            </a:fld>
            <a:endParaRPr lang="en-GB"/>
          </a:p>
        </p:txBody>
      </p:sp>
    </p:spTree>
    <p:extLst>
      <p:ext uri="{BB962C8B-B14F-4D97-AF65-F5344CB8AC3E}">
        <p14:creationId xmlns:p14="http://schemas.microsoft.com/office/powerpoint/2010/main" val="19075940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government released safeguarding support documents for schools in March 2020 which highlighted that the role of the DSL remains the same during the Pandemic.  Statutory SG duties are also unchanged, however we have needed to respond to SG concerns in a variety of new ways.  DSL’s have needed to be available to staff, but this has been on site, and both virtually or on the phone.     </a:t>
            </a:r>
          </a:p>
          <a:p>
            <a:endParaRPr lang="en-GB" dirty="0"/>
          </a:p>
          <a:p>
            <a:r>
              <a:rPr lang="en-GB" dirty="0"/>
              <a:t>When numbers in a team decreased, other members of the team have been able to step into a safeguarding support role.  DSL’s whose training had lapsed during the COVID-19 pandemic, they were re-assured that this was not an issue and asked to carry on with their SG role as per usual. </a:t>
            </a:r>
          </a:p>
          <a:p>
            <a:endParaRPr lang="en-GB" dirty="0"/>
          </a:p>
          <a:p>
            <a:r>
              <a:rPr lang="en-GB" dirty="0"/>
              <a:t>The government also urged that senior leadership teams in school support each other to respond to safeguarding concerns quickly, pro-actively and with consistency.  This was the message echoed by WSCP across the website, in Newsletters and in. </a:t>
            </a:r>
          </a:p>
          <a:p>
            <a:endParaRPr lang="en-GB" dirty="0"/>
          </a:p>
        </p:txBody>
      </p:sp>
      <p:sp>
        <p:nvSpPr>
          <p:cNvPr id="4" name="Slide Number Placeholder 3"/>
          <p:cNvSpPr>
            <a:spLocks noGrp="1"/>
          </p:cNvSpPr>
          <p:nvPr>
            <p:ph type="sldNum" sz="quarter" idx="5"/>
          </p:nvPr>
        </p:nvSpPr>
        <p:spPr/>
        <p:txBody>
          <a:bodyPr/>
          <a:lstStyle/>
          <a:p>
            <a:fld id="{13B4FC5E-DF18-4D81-9F47-F5272CC627F8}" type="slidenum">
              <a:rPr lang="en-GB" smtClean="0"/>
              <a:t>11</a:t>
            </a:fld>
            <a:endParaRPr lang="en-GB"/>
          </a:p>
        </p:txBody>
      </p:sp>
    </p:spTree>
    <p:extLst>
      <p:ext uri="{BB962C8B-B14F-4D97-AF65-F5344CB8AC3E}">
        <p14:creationId xmlns:p14="http://schemas.microsoft.com/office/powerpoint/2010/main" val="329801212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3B4FC5E-DF18-4D81-9F47-F5272CC627F8}" type="slidenum">
              <a:rPr lang="en-GB" smtClean="0"/>
              <a:t>48</a:t>
            </a:fld>
            <a:endParaRPr lang="en-GB"/>
          </a:p>
        </p:txBody>
      </p:sp>
    </p:spTree>
    <p:extLst>
      <p:ext uri="{BB962C8B-B14F-4D97-AF65-F5344CB8AC3E}">
        <p14:creationId xmlns:p14="http://schemas.microsoft.com/office/powerpoint/2010/main" val="16178295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Schools are using the WASH and primary Heads meetings to support each other, and Wirral safeguarding children partnership has dedicated pages for safeguarding in schools on the website.  </a:t>
            </a:r>
          </a:p>
          <a:p>
            <a:pPr marL="171450" indent="-171450">
              <a:buFont typeface="Arial" panose="020B0604020202020204" pitchFamily="34" charset="0"/>
              <a:buChar char="•"/>
            </a:pPr>
            <a:r>
              <a:rPr lang="en-GB" dirty="0"/>
              <a:t>To access, follow the links, as the pages specifically for schools cover a range of topics and hosts the updated annual safeguarding policy for schools to use.</a:t>
            </a:r>
          </a:p>
          <a:p>
            <a:pPr marL="171450" indent="-171450">
              <a:buFont typeface="Arial" panose="020B0604020202020204" pitchFamily="34" charset="0"/>
              <a:buChar char="•"/>
            </a:pPr>
            <a:r>
              <a:rPr lang="en-GB" dirty="0"/>
              <a:t>Communications via email, newsletter and webinars to keep all schools up to date on current SG policy and practice. changes.  </a:t>
            </a:r>
          </a:p>
          <a:p>
            <a:pPr marL="171450" indent="-171450">
              <a:buFont typeface="Arial" panose="020B0604020202020204" pitchFamily="34" charset="0"/>
              <a:buChar char="•"/>
            </a:pPr>
            <a:r>
              <a:rPr lang="en-GB" dirty="0"/>
              <a:t>A package of training for schools which includes: DSL both full session and refresher, Safer Recruitment, Managing Allegations, whole staff training, plus WSSG drop in’s for staff that missed their whole school session. </a:t>
            </a:r>
          </a:p>
          <a:p>
            <a:pPr marL="171450" indent="-171450">
              <a:buFont typeface="Arial" panose="020B0604020202020204" pitchFamily="34" charset="0"/>
              <a:buChar char="•"/>
            </a:pPr>
            <a:r>
              <a:rPr lang="en-GB" dirty="0"/>
              <a:t>Schools can request a ‘SG health check’ which audits their safeguarding practice across the school.  </a:t>
            </a:r>
          </a:p>
          <a:p>
            <a:pPr marL="171450" indent="-171450">
              <a:buFont typeface="Arial" panose="020B0604020202020204" pitchFamily="34" charset="0"/>
              <a:buChar char="•"/>
            </a:pPr>
            <a:endParaRPr lang="en-GB" dirty="0"/>
          </a:p>
          <a:p>
            <a:pPr marL="171450" indent="-171450">
              <a:buFont typeface="Arial" panose="020B0604020202020204" pitchFamily="34" charset="0"/>
              <a:buChar char="•"/>
            </a:pPr>
            <a:r>
              <a:rPr lang="en-GB" dirty="0"/>
              <a:t>The post of Education Officer will have been operating for 3 years this coming January and I am available to deliver bespoke packages of training to schools, or groups of schools  </a:t>
            </a:r>
          </a:p>
          <a:p>
            <a:endParaRPr lang="en-GB" dirty="0"/>
          </a:p>
        </p:txBody>
      </p:sp>
      <p:sp>
        <p:nvSpPr>
          <p:cNvPr id="4" name="Slide Number Placeholder 3"/>
          <p:cNvSpPr>
            <a:spLocks noGrp="1"/>
          </p:cNvSpPr>
          <p:nvPr>
            <p:ph type="sldNum" sz="quarter" idx="5"/>
          </p:nvPr>
        </p:nvSpPr>
        <p:spPr/>
        <p:txBody>
          <a:bodyPr/>
          <a:lstStyle/>
          <a:p>
            <a:fld id="{13B4FC5E-DF18-4D81-9F47-F5272CC627F8}" type="slidenum">
              <a:rPr lang="en-GB" smtClean="0"/>
              <a:t>12</a:t>
            </a:fld>
            <a:endParaRPr lang="en-GB"/>
          </a:p>
        </p:txBody>
      </p:sp>
    </p:spTree>
    <p:extLst>
      <p:ext uri="{BB962C8B-B14F-4D97-AF65-F5344CB8AC3E}">
        <p14:creationId xmlns:p14="http://schemas.microsoft.com/office/powerpoint/2010/main" val="18822186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The covid-19 pandemic has raised so many issues.  Dealing with bereavement will be one of them, but this is just a brief overview and signposting to some resources. More in depth bereavement awareness training is available through Child Bereavement UK – we’ve been offering webinars to schools across the country. </a:t>
            </a:r>
          </a:p>
          <a:p>
            <a:endParaRPr lang="en-GB" dirty="0"/>
          </a:p>
        </p:txBody>
      </p:sp>
      <p:sp>
        <p:nvSpPr>
          <p:cNvPr id="4" name="Slide Number Placeholder 3"/>
          <p:cNvSpPr>
            <a:spLocks noGrp="1"/>
          </p:cNvSpPr>
          <p:nvPr>
            <p:ph type="sldNum" sz="quarter" idx="5"/>
          </p:nvPr>
        </p:nvSpPr>
        <p:spPr/>
        <p:txBody>
          <a:bodyPr/>
          <a:lstStyle/>
          <a:p>
            <a:fld id="{13B4FC5E-DF18-4D81-9F47-F5272CC627F8}" type="slidenum">
              <a:rPr lang="en-GB" smtClean="0"/>
              <a:t>13</a:t>
            </a:fld>
            <a:endParaRPr lang="en-GB"/>
          </a:p>
        </p:txBody>
      </p:sp>
    </p:spTree>
    <p:extLst>
      <p:ext uri="{BB962C8B-B14F-4D97-AF65-F5344CB8AC3E}">
        <p14:creationId xmlns:p14="http://schemas.microsoft.com/office/powerpoint/2010/main" val="29222638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So, alongside our training arm, we support families when a child has died, and we support children when anyone significant to them has died.</a:t>
            </a:r>
          </a:p>
          <a:p>
            <a:r>
              <a:rPr lang="en-GB" dirty="0"/>
              <a:t>As a charity, we are accustomed to talking to grieving families about death and bereavement, but they are topics that are not normally discussed with as much frequency as they are currently – in the media, across society and within families. The pandemic will, sadly, also result in even more bereaved families.  Suicide is, unfortunately, another major cause of death. We have produced this webinar to help organisations in supporting children and young people when they are bereaved through someone taking their own life.</a:t>
            </a:r>
          </a:p>
          <a:p>
            <a:endParaRPr lang="en-GB" dirty="0"/>
          </a:p>
        </p:txBody>
      </p:sp>
      <p:sp>
        <p:nvSpPr>
          <p:cNvPr id="4" name="Slide Number Placeholder 3"/>
          <p:cNvSpPr>
            <a:spLocks noGrp="1"/>
          </p:cNvSpPr>
          <p:nvPr>
            <p:ph type="sldNum" sz="quarter" idx="5"/>
          </p:nvPr>
        </p:nvSpPr>
        <p:spPr/>
        <p:txBody>
          <a:bodyPr/>
          <a:lstStyle/>
          <a:p>
            <a:fld id="{13B4FC5E-DF18-4D81-9F47-F5272CC627F8}" type="slidenum">
              <a:rPr lang="en-GB" smtClean="0"/>
              <a:t>14</a:t>
            </a:fld>
            <a:endParaRPr lang="en-GB"/>
          </a:p>
        </p:txBody>
      </p:sp>
    </p:spTree>
    <p:extLst>
      <p:ext uri="{BB962C8B-B14F-4D97-AF65-F5344CB8AC3E}">
        <p14:creationId xmlns:p14="http://schemas.microsoft.com/office/powerpoint/2010/main" val="32880808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statistics on the screen can be quite shocking. These are not easy things to talk about….but children and young people are often picking up much more from the media – and their friends – than we appreciate, so silence on our part is not a very healthy option. We know Coronavirus is particularly lethal amongst older generations – and children may well have heard this too. We know, too, that even the majority of </a:t>
            </a:r>
            <a:r>
              <a:rPr lang="en-GB" i="1" dirty="0"/>
              <a:t>older</a:t>
            </a:r>
            <a:r>
              <a:rPr lang="en-GB" dirty="0"/>
              <a:t> sufferers are surviving the virus so we need to be balanced in our conversations with children – highlighting hope but not dismissing their anxieties.</a:t>
            </a:r>
          </a:p>
          <a:p>
            <a:r>
              <a:rPr lang="en-GB" dirty="0"/>
              <a:t>Grandparents are often very involved in children’s lives these days – where parents work, it is often grandparents doing the school run and covering holidays.</a:t>
            </a:r>
          </a:p>
          <a:p>
            <a:r>
              <a:rPr lang="en-GB" dirty="0"/>
              <a:t>Death of a parent is life-changing – but death of a grandparent can be devastating too.</a:t>
            </a:r>
          </a:p>
          <a:p>
            <a:endParaRPr lang="en-GB" dirty="0"/>
          </a:p>
        </p:txBody>
      </p:sp>
      <p:sp>
        <p:nvSpPr>
          <p:cNvPr id="4" name="Slide Number Placeholder 3"/>
          <p:cNvSpPr>
            <a:spLocks noGrp="1"/>
          </p:cNvSpPr>
          <p:nvPr>
            <p:ph type="sldNum" sz="quarter" idx="5"/>
          </p:nvPr>
        </p:nvSpPr>
        <p:spPr/>
        <p:txBody>
          <a:bodyPr/>
          <a:lstStyle/>
          <a:p>
            <a:fld id="{13B4FC5E-DF18-4D81-9F47-F5272CC627F8}" type="slidenum">
              <a:rPr lang="en-GB" smtClean="0"/>
              <a:t>15</a:t>
            </a:fld>
            <a:endParaRPr lang="en-GB"/>
          </a:p>
        </p:txBody>
      </p:sp>
    </p:spTree>
    <p:extLst>
      <p:ext uri="{BB962C8B-B14F-4D97-AF65-F5344CB8AC3E}">
        <p14:creationId xmlns:p14="http://schemas.microsoft.com/office/powerpoint/2010/main" val="26326443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Permission to ask questions – and honesty in our answers.  Sounds simple – but giving “permission” involves being available and </a:t>
            </a:r>
            <a:r>
              <a:rPr lang="en-GB" sz="1200" kern="1200" dirty="0" err="1">
                <a:solidFill>
                  <a:schemeClr val="tx1"/>
                </a:solidFill>
                <a:effectLst/>
                <a:latin typeface="+mn-lt"/>
                <a:ea typeface="+mn-ea"/>
                <a:cs typeface="+mn-cs"/>
              </a:rPr>
              <a:t>unshockable</a:t>
            </a:r>
            <a:r>
              <a:rPr lang="en-GB" sz="1200" kern="1200" dirty="0">
                <a:solidFill>
                  <a:schemeClr val="tx1"/>
                </a:solidFill>
                <a:effectLst/>
                <a:latin typeface="+mn-lt"/>
                <a:ea typeface="+mn-ea"/>
                <a:cs typeface="+mn-cs"/>
              </a:rPr>
              <a:t>.  The younger they are, the less filter they will have and some enquiries can take you aback.  Children need to know you are open to whatever they need to ask. Be as matter-of-fact as possible. Whilst we can keep stressing that the majority of those who were infected with the virus are surviving, we should also acknowledge that this is the first time many children will have heard so much about death. At Child Bereavement UK we always advocate using very clear vocabulary – especially with younger children – and terms like “passed away” and “lost” can be meaningless to them.</a:t>
            </a:r>
          </a:p>
          <a:p>
            <a:endParaRPr lang="en-GB" dirty="0"/>
          </a:p>
        </p:txBody>
      </p:sp>
      <p:sp>
        <p:nvSpPr>
          <p:cNvPr id="4" name="Slide Number Placeholder 3"/>
          <p:cNvSpPr>
            <a:spLocks noGrp="1"/>
          </p:cNvSpPr>
          <p:nvPr>
            <p:ph type="sldNum" sz="quarter" idx="5"/>
          </p:nvPr>
        </p:nvSpPr>
        <p:spPr/>
        <p:txBody>
          <a:bodyPr/>
          <a:lstStyle/>
          <a:p>
            <a:fld id="{13B4FC5E-DF18-4D81-9F47-F5272CC627F8}" type="slidenum">
              <a:rPr lang="en-GB" smtClean="0"/>
              <a:t>16</a:t>
            </a:fld>
            <a:endParaRPr lang="en-GB"/>
          </a:p>
        </p:txBody>
      </p:sp>
    </p:spTree>
    <p:extLst>
      <p:ext uri="{BB962C8B-B14F-4D97-AF65-F5344CB8AC3E}">
        <p14:creationId xmlns:p14="http://schemas.microsoft.com/office/powerpoint/2010/main" val="31182748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There are books and activities we can recommend as well as an app for older youngsters and film clips, and short guidance films on our website.</a:t>
            </a:r>
          </a:p>
          <a:p>
            <a:endParaRPr lang="en-GB" dirty="0"/>
          </a:p>
        </p:txBody>
      </p:sp>
      <p:sp>
        <p:nvSpPr>
          <p:cNvPr id="4" name="Slide Number Placeholder 3"/>
          <p:cNvSpPr>
            <a:spLocks noGrp="1"/>
          </p:cNvSpPr>
          <p:nvPr>
            <p:ph type="sldNum" sz="quarter" idx="5"/>
          </p:nvPr>
        </p:nvSpPr>
        <p:spPr/>
        <p:txBody>
          <a:bodyPr/>
          <a:lstStyle/>
          <a:p>
            <a:fld id="{13B4FC5E-DF18-4D81-9F47-F5272CC627F8}" type="slidenum">
              <a:rPr lang="en-GB" smtClean="0"/>
              <a:t>17</a:t>
            </a:fld>
            <a:endParaRPr lang="en-GB"/>
          </a:p>
        </p:txBody>
      </p:sp>
    </p:spTree>
    <p:extLst>
      <p:ext uri="{BB962C8B-B14F-4D97-AF65-F5344CB8AC3E}">
        <p14:creationId xmlns:p14="http://schemas.microsoft.com/office/powerpoint/2010/main" val="205382224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53B65C-205B-411B-B4B8-B932BAB1027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CD71CA4A-8B7B-4070-968D-38A31A52BA8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776BBC27-FFB5-436F-9BBF-BC7BD4544AB3}"/>
              </a:ext>
            </a:extLst>
          </p:cNvPr>
          <p:cNvSpPr>
            <a:spLocks noGrp="1"/>
          </p:cNvSpPr>
          <p:nvPr>
            <p:ph type="dt" sz="half" idx="10"/>
          </p:nvPr>
        </p:nvSpPr>
        <p:spPr/>
        <p:txBody>
          <a:bodyPr/>
          <a:lstStyle/>
          <a:p>
            <a:fld id="{CFE5ACEE-2131-40FC-973B-37D32B838165}" type="datetimeFigureOut">
              <a:rPr lang="en-GB" smtClean="0"/>
              <a:t>03/07/2020</a:t>
            </a:fld>
            <a:endParaRPr lang="en-GB"/>
          </a:p>
        </p:txBody>
      </p:sp>
      <p:sp>
        <p:nvSpPr>
          <p:cNvPr id="5" name="Footer Placeholder 4">
            <a:extLst>
              <a:ext uri="{FF2B5EF4-FFF2-40B4-BE49-F238E27FC236}">
                <a16:creationId xmlns:a16="http://schemas.microsoft.com/office/drawing/2014/main" id="{8BF82A2A-2EE3-4630-A4CD-49453CCFE23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D24DD90-0971-454C-9FFF-E197DE1669AA}"/>
              </a:ext>
            </a:extLst>
          </p:cNvPr>
          <p:cNvSpPr>
            <a:spLocks noGrp="1"/>
          </p:cNvSpPr>
          <p:nvPr>
            <p:ph type="sldNum" sz="quarter" idx="12"/>
          </p:nvPr>
        </p:nvSpPr>
        <p:spPr/>
        <p:txBody>
          <a:bodyPr/>
          <a:lstStyle/>
          <a:p>
            <a:fld id="{7A4CBE8B-DFE0-4C0D-BE25-D22789D1AEF9}" type="slidenum">
              <a:rPr lang="en-GB" smtClean="0"/>
              <a:t>‹#›</a:t>
            </a:fld>
            <a:endParaRPr lang="en-GB"/>
          </a:p>
        </p:txBody>
      </p:sp>
      <p:pic>
        <p:nvPicPr>
          <p:cNvPr id="7" name="Picture 6" descr="A picture containing valley, nature, ball, sunset&#10;&#10;Description automatically generated">
            <a:extLst>
              <a:ext uri="{FF2B5EF4-FFF2-40B4-BE49-F238E27FC236}">
                <a16:creationId xmlns:a16="http://schemas.microsoft.com/office/drawing/2014/main" id="{796AFC55-8C2B-4578-B3C0-DD839CDDF464}"/>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b="19483"/>
          <a:stretch/>
        </p:blipFill>
        <p:spPr>
          <a:xfrm>
            <a:off x="-1" y="0"/>
            <a:ext cx="12192000" cy="6858000"/>
          </a:xfrm>
          <a:prstGeom prst="rect">
            <a:avLst/>
          </a:prstGeom>
        </p:spPr>
      </p:pic>
      <p:pic>
        <p:nvPicPr>
          <p:cNvPr id="20" name="Picture 19">
            <a:extLst>
              <a:ext uri="{FF2B5EF4-FFF2-40B4-BE49-F238E27FC236}">
                <a16:creationId xmlns:a16="http://schemas.microsoft.com/office/drawing/2014/main" id="{D4243C5F-015F-44CC-84E7-7275495A953A}"/>
              </a:ext>
            </a:extLst>
          </p:cNvPr>
          <p:cNvPicPr>
            <a:picLocks noChangeAspect="1"/>
          </p:cNvPicPr>
          <p:nvPr userDrawn="1"/>
        </p:nvPicPr>
        <p:blipFill>
          <a:blip r:embed="rId3">
            <a:duotone>
              <a:prstClr val="black"/>
              <a:schemeClr val="accent2">
                <a:lumMod val="50000"/>
                <a:tint val="45000"/>
                <a:satMod val="400000"/>
              </a:schemeClr>
            </a:duotone>
            <a:alphaModFix amt="35000"/>
            <a:extLst>
              <a:ext uri="{28A0092B-C50C-407E-A947-70E740481C1C}">
                <a14:useLocalDpi xmlns:a14="http://schemas.microsoft.com/office/drawing/2010/main" val="0"/>
              </a:ext>
            </a:extLst>
          </a:blip>
          <a:stretch>
            <a:fillRect/>
          </a:stretch>
        </p:blipFill>
        <p:spPr>
          <a:xfrm>
            <a:off x="7820024" y="-346456"/>
            <a:ext cx="5624513" cy="5624513"/>
          </a:xfrm>
          <a:prstGeom prst="rect">
            <a:avLst/>
          </a:prstGeom>
        </p:spPr>
      </p:pic>
      <p:sp>
        <p:nvSpPr>
          <p:cNvPr id="10" name="Rectangle 9">
            <a:extLst>
              <a:ext uri="{FF2B5EF4-FFF2-40B4-BE49-F238E27FC236}">
                <a16:creationId xmlns:a16="http://schemas.microsoft.com/office/drawing/2014/main" id="{C62754B5-5ACD-4203-B476-27E7A1E23F37}"/>
              </a:ext>
            </a:extLst>
          </p:cNvPr>
          <p:cNvSpPr/>
          <p:nvPr userDrawn="1"/>
        </p:nvSpPr>
        <p:spPr>
          <a:xfrm>
            <a:off x="167845" y="171873"/>
            <a:ext cx="11874777" cy="6549602"/>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a:extLst>
              <a:ext uri="{FF2B5EF4-FFF2-40B4-BE49-F238E27FC236}">
                <a16:creationId xmlns:a16="http://schemas.microsoft.com/office/drawing/2014/main" id="{052A371F-B2D5-470E-A763-927DC754BD9D}"/>
              </a:ext>
            </a:extLst>
          </p:cNvPr>
          <p:cNvSpPr txBox="1"/>
          <p:nvPr userDrawn="1"/>
        </p:nvSpPr>
        <p:spPr>
          <a:xfrm>
            <a:off x="4500455" y="6309212"/>
            <a:ext cx="7394713" cy="338554"/>
          </a:xfrm>
          <a:prstGeom prst="rect">
            <a:avLst/>
          </a:prstGeom>
          <a:noFill/>
        </p:spPr>
        <p:txBody>
          <a:bodyPr wrap="square" rtlCol="0">
            <a:spAutoFit/>
          </a:bodyPr>
          <a:lstStyle/>
          <a:p>
            <a:pPr algn="r"/>
            <a:r>
              <a:rPr lang="en-GB" sz="1600" i="1" dirty="0">
                <a:solidFill>
                  <a:srgbClr val="651502"/>
                </a:solidFill>
              </a:rPr>
              <a:t>Webinar for Schools – July 2020 </a:t>
            </a:r>
          </a:p>
        </p:txBody>
      </p:sp>
      <p:pic>
        <p:nvPicPr>
          <p:cNvPr id="15" name="Picture 14">
            <a:extLst>
              <a:ext uri="{FF2B5EF4-FFF2-40B4-BE49-F238E27FC236}">
                <a16:creationId xmlns:a16="http://schemas.microsoft.com/office/drawing/2014/main" id="{14B1CED6-82AA-4AEC-9E0E-647F1CEE8D49}"/>
              </a:ext>
            </a:extLst>
          </p:cNvPr>
          <p:cNvPicPr/>
          <p:nvPr userDrawn="1"/>
        </p:nvPicPr>
        <p:blipFill rotWithShape="1">
          <a:blip r:embed="rId4">
            <a:clrChange>
              <a:clrFrom>
                <a:srgbClr val="FFFFFF"/>
              </a:clrFrom>
              <a:clrTo>
                <a:srgbClr val="FFFFFF">
                  <a:alpha val="0"/>
                </a:srgbClr>
              </a:clrTo>
            </a:clrChange>
          </a:blip>
          <a:srcRect l="2370" t="15283" r="8955" b="7957"/>
          <a:stretch/>
        </p:blipFill>
        <p:spPr bwMode="auto">
          <a:xfrm>
            <a:off x="225424" y="5741313"/>
            <a:ext cx="1807157" cy="879828"/>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8761290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D58B29-B7E6-414B-9D9E-1A6E44067FDA}"/>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1A36F53A-5A22-4D3D-9095-D601B39C966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A4DB5AF-0520-453C-B042-F3039A1695E4}"/>
              </a:ext>
            </a:extLst>
          </p:cNvPr>
          <p:cNvSpPr>
            <a:spLocks noGrp="1"/>
          </p:cNvSpPr>
          <p:nvPr>
            <p:ph type="dt" sz="half" idx="10"/>
          </p:nvPr>
        </p:nvSpPr>
        <p:spPr/>
        <p:txBody>
          <a:bodyPr/>
          <a:lstStyle/>
          <a:p>
            <a:fld id="{CFE5ACEE-2131-40FC-973B-37D32B838165}" type="datetimeFigureOut">
              <a:rPr lang="en-GB" smtClean="0"/>
              <a:t>03/07/2020</a:t>
            </a:fld>
            <a:endParaRPr lang="en-GB"/>
          </a:p>
        </p:txBody>
      </p:sp>
      <p:sp>
        <p:nvSpPr>
          <p:cNvPr id="5" name="Footer Placeholder 4">
            <a:extLst>
              <a:ext uri="{FF2B5EF4-FFF2-40B4-BE49-F238E27FC236}">
                <a16:creationId xmlns:a16="http://schemas.microsoft.com/office/drawing/2014/main" id="{E290EBBD-5C72-41AC-BDEC-705925011FC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CD55F94-B677-435D-B405-9E42C6B03D61}"/>
              </a:ext>
            </a:extLst>
          </p:cNvPr>
          <p:cNvSpPr>
            <a:spLocks noGrp="1"/>
          </p:cNvSpPr>
          <p:nvPr>
            <p:ph type="sldNum" sz="quarter" idx="12"/>
          </p:nvPr>
        </p:nvSpPr>
        <p:spPr/>
        <p:txBody>
          <a:bodyPr/>
          <a:lstStyle/>
          <a:p>
            <a:fld id="{7A4CBE8B-DFE0-4C0D-BE25-D22789D1AEF9}" type="slidenum">
              <a:rPr lang="en-GB" smtClean="0"/>
              <a:t>‹#›</a:t>
            </a:fld>
            <a:endParaRPr lang="en-GB"/>
          </a:p>
        </p:txBody>
      </p:sp>
    </p:spTree>
    <p:extLst>
      <p:ext uri="{BB962C8B-B14F-4D97-AF65-F5344CB8AC3E}">
        <p14:creationId xmlns:p14="http://schemas.microsoft.com/office/powerpoint/2010/main" val="1118013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2344DE1-E98A-453B-A629-D5EF281028ED}"/>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77EBD733-C74E-4557-BB7C-10F383CEFE1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49FF254-E12A-4931-A453-765816A94E50}"/>
              </a:ext>
            </a:extLst>
          </p:cNvPr>
          <p:cNvSpPr>
            <a:spLocks noGrp="1"/>
          </p:cNvSpPr>
          <p:nvPr>
            <p:ph type="dt" sz="half" idx="10"/>
          </p:nvPr>
        </p:nvSpPr>
        <p:spPr/>
        <p:txBody>
          <a:bodyPr/>
          <a:lstStyle/>
          <a:p>
            <a:fld id="{CFE5ACEE-2131-40FC-973B-37D32B838165}" type="datetimeFigureOut">
              <a:rPr lang="en-GB" smtClean="0"/>
              <a:t>03/07/2020</a:t>
            </a:fld>
            <a:endParaRPr lang="en-GB"/>
          </a:p>
        </p:txBody>
      </p:sp>
      <p:sp>
        <p:nvSpPr>
          <p:cNvPr id="5" name="Footer Placeholder 4">
            <a:extLst>
              <a:ext uri="{FF2B5EF4-FFF2-40B4-BE49-F238E27FC236}">
                <a16:creationId xmlns:a16="http://schemas.microsoft.com/office/drawing/2014/main" id="{C7DD8408-2D71-46A0-9D46-4838BE925D1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9BAF32E-1EE2-4D1E-8841-8F320A920B39}"/>
              </a:ext>
            </a:extLst>
          </p:cNvPr>
          <p:cNvSpPr>
            <a:spLocks noGrp="1"/>
          </p:cNvSpPr>
          <p:nvPr>
            <p:ph type="sldNum" sz="quarter" idx="12"/>
          </p:nvPr>
        </p:nvSpPr>
        <p:spPr/>
        <p:txBody>
          <a:bodyPr/>
          <a:lstStyle/>
          <a:p>
            <a:fld id="{7A4CBE8B-DFE0-4C0D-BE25-D22789D1AEF9}" type="slidenum">
              <a:rPr lang="en-GB" smtClean="0"/>
              <a:t>‹#›</a:t>
            </a:fld>
            <a:endParaRPr lang="en-GB"/>
          </a:p>
        </p:txBody>
      </p:sp>
    </p:spTree>
    <p:extLst>
      <p:ext uri="{BB962C8B-B14F-4D97-AF65-F5344CB8AC3E}">
        <p14:creationId xmlns:p14="http://schemas.microsoft.com/office/powerpoint/2010/main" val="2676332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Quote with Caption">
    <p:bg>
      <p:bgPr>
        <a:solidFill>
          <a:schemeClr val="tx1"/>
        </a:solidFill>
        <a:effectLst/>
      </p:bgPr>
    </p:bg>
    <p:spTree>
      <p:nvGrpSpPr>
        <p:cNvPr id="1" name=""/>
        <p:cNvGrpSpPr/>
        <p:nvPr/>
      </p:nvGrpSpPr>
      <p:grpSpPr>
        <a:xfrm>
          <a:off x="0" y="0"/>
          <a:ext cx="0" cy="0"/>
          <a:chOff x="0" y="0"/>
          <a:chExt cx="0" cy="0"/>
        </a:xfrm>
      </p:grpSpPr>
      <p:sp>
        <p:nvSpPr>
          <p:cNvPr id="8" name="Freeform 6"/>
          <p:cNvSpPr>
            <a:spLocks noChangeAspect="1"/>
          </p:cNvSpPr>
          <p:nvPr/>
        </p:nvSpPr>
        <p:spPr bwMode="auto">
          <a:xfrm>
            <a:off x="631697" y="1081456"/>
            <a:ext cx="6332416" cy="3239188"/>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solidFill>
            <a:srgbClr val="9ECD33"/>
          </a:solidFill>
          <a:ln>
            <a:solidFill>
              <a:schemeClr val="accent1"/>
            </a:solid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50985" y="1238502"/>
            <a:ext cx="5893840" cy="2645912"/>
          </a:xfrm>
        </p:spPr>
        <p:txBody>
          <a:bodyPr anchor="b"/>
          <a:lstStyle>
            <a:lvl1pPr algn="l">
              <a:defRPr sz="4200" b="1" cap="none"/>
            </a:lvl1pPr>
          </a:lstStyle>
          <a:p>
            <a:r>
              <a:rPr lang="en-US"/>
              <a:t>Click to edit Master title style</a:t>
            </a:r>
            <a:endParaRPr lang="en-US" dirty="0"/>
          </a:p>
        </p:txBody>
      </p:sp>
      <p:sp>
        <p:nvSpPr>
          <p:cNvPr id="3" name="Text Placeholder 2"/>
          <p:cNvSpPr>
            <a:spLocks noGrp="1"/>
          </p:cNvSpPr>
          <p:nvPr>
            <p:ph type="body" idx="1"/>
          </p:nvPr>
        </p:nvSpPr>
        <p:spPr>
          <a:xfrm>
            <a:off x="853190" y="4443680"/>
            <a:ext cx="5891636" cy="713241"/>
          </a:xfrm>
        </p:spPr>
        <p:txBody>
          <a:bodyPr anchor="t">
            <a:no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9" name="Text Placeholder 5"/>
          <p:cNvSpPr>
            <a:spLocks noGrp="1"/>
          </p:cNvSpPr>
          <p:nvPr>
            <p:ph type="body" sz="quarter" idx="16"/>
          </p:nvPr>
        </p:nvSpPr>
        <p:spPr>
          <a:xfrm>
            <a:off x="7574642" y="1081456"/>
            <a:ext cx="3810001" cy="4075465"/>
          </a:xfrm>
        </p:spPr>
        <p:txBody>
          <a:bodyPr anchor="t"/>
          <a:lstStyle>
            <a:lvl1pPr marL="0" indent="0">
              <a:buFontTx/>
              <a:buNone/>
              <a:defRPr/>
            </a:lvl1pPr>
          </a:lstStyle>
          <a:p>
            <a:pPr lvl="0"/>
            <a:r>
              <a:rPr lang="en-US"/>
              <a:t>Click to edit Master text styles</a:t>
            </a:r>
          </a:p>
        </p:txBody>
      </p:sp>
      <p:sp>
        <p:nvSpPr>
          <p:cNvPr id="4" name="Date Placeholder 3"/>
          <p:cNvSpPr>
            <a:spLocks noGrp="1"/>
          </p:cNvSpPr>
          <p:nvPr>
            <p:ph type="dt" sz="half" idx="10"/>
          </p:nvPr>
        </p:nvSpPr>
        <p:spPr/>
        <p:txBody>
          <a:bodyPr/>
          <a:lstStyle/>
          <a:p>
            <a:fld id="{8DFA1846-DA80-1C48-A609-854EA85C59AD}" type="datetimeFigureOut">
              <a:rPr lang="en-US" dirty="0"/>
              <a:pPr/>
              <a:t>7/3/2020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28910736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cSld name="1_Picture with Caption">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14728" y="727522"/>
            <a:ext cx="4852988" cy="1617163"/>
          </a:xfrm>
        </p:spPr>
        <p:txBody>
          <a:bodyPr anchor="b">
            <a:normAutofit/>
          </a:bodyPr>
          <a:lstStyle>
            <a:lvl1pPr algn="l">
              <a:defRPr sz="2400" b="0"/>
            </a:lvl1pPr>
          </a:lstStyle>
          <a:p>
            <a:r>
              <a:rPr lang="en-US"/>
              <a:t>Click to edit Master title style</a:t>
            </a:r>
            <a:endParaRPr lang="en-US" dirty="0"/>
          </a:p>
        </p:txBody>
      </p:sp>
      <p:sp>
        <p:nvSpPr>
          <p:cNvPr id="9" name="Picture Placeholder 11"/>
          <p:cNvSpPr>
            <a:spLocks noGrp="1" noChangeAspect="1"/>
          </p:cNvSpPr>
          <p:nvPr>
            <p:ph type="pic" sz="quarter" idx="13"/>
          </p:nvPr>
        </p:nvSpPr>
        <p:spPr bwMode="auto">
          <a:xfrm>
            <a:off x="6098117" y="0"/>
            <a:ext cx="6093883" cy="6858000"/>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noFill/>
          <a:ln w="9525">
            <a:solidFill>
              <a:schemeClr val="tx2"/>
            </a:solidFill>
            <a:round/>
            <a:headEnd/>
            <a:tailEnd/>
          </a:ln>
          <a:effectLst/>
        </p:spPr>
        <p:txBody>
          <a:bodyPr wrap="square" numCol="1" anchor="t" anchorCtr="0" compatLnSpc="1">
            <a:prstTxWarp prst="textNoShape">
              <a:avLst/>
            </a:prstTxWarp>
            <a:normAutofit/>
          </a:bodyPr>
          <a:lstStyle>
            <a:lvl1pPr algn="ctr">
              <a:buFontTx/>
              <a:buNone/>
              <a:defRPr sz="1400"/>
            </a:lvl1pPr>
          </a:lstStyle>
          <a:p>
            <a:r>
              <a:rPr lang="en-US"/>
              <a:t>Click icon to add picture</a:t>
            </a:r>
            <a:endParaRPr lang="en-US" dirty="0"/>
          </a:p>
        </p:txBody>
      </p:sp>
      <p:sp>
        <p:nvSpPr>
          <p:cNvPr id="4" name="Text Placeholder 3"/>
          <p:cNvSpPr>
            <a:spLocks noGrp="1"/>
          </p:cNvSpPr>
          <p:nvPr>
            <p:ph type="body" sz="half" idx="2"/>
          </p:nvPr>
        </p:nvSpPr>
        <p:spPr>
          <a:xfrm>
            <a:off x="814728" y="2344684"/>
            <a:ext cx="4852988" cy="3516365"/>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3885810" y="6041362"/>
            <a:ext cx="976879" cy="365125"/>
          </a:xfrm>
        </p:spPr>
        <p:txBody>
          <a:bodyPr/>
          <a:lstStyle/>
          <a:p>
            <a:fld id="{18C79C5D-2A6F-F04D-97DA-BEF2467B64E4}" type="datetimeFigureOut">
              <a:rPr lang="en-US" dirty="0"/>
              <a:pPr/>
              <a:t>7/3/2020</a:t>
            </a:fld>
            <a:endParaRPr lang="en-US" dirty="0"/>
          </a:p>
        </p:txBody>
      </p:sp>
      <p:sp>
        <p:nvSpPr>
          <p:cNvPr id="6" name="Footer Placeholder 5"/>
          <p:cNvSpPr>
            <a:spLocks noGrp="1"/>
          </p:cNvSpPr>
          <p:nvPr>
            <p:ph type="ftr" sz="quarter" idx="11"/>
          </p:nvPr>
        </p:nvSpPr>
        <p:spPr>
          <a:xfrm>
            <a:off x="590396" y="6041362"/>
            <a:ext cx="3295413" cy="365125"/>
          </a:xfrm>
        </p:spPr>
        <p:txBody>
          <a:bodyPr/>
          <a:lstStyle/>
          <a:p>
            <a:endParaRPr lang="en-US" dirty="0"/>
          </a:p>
        </p:txBody>
      </p:sp>
      <p:sp>
        <p:nvSpPr>
          <p:cNvPr id="7" name="Slide Number Placeholder 6"/>
          <p:cNvSpPr>
            <a:spLocks noGrp="1"/>
          </p:cNvSpPr>
          <p:nvPr>
            <p:ph type="sldNum" sz="quarter" idx="12"/>
          </p:nvPr>
        </p:nvSpPr>
        <p:spPr>
          <a:xfrm>
            <a:off x="4862689" y="5915888"/>
            <a:ext cx="1062155" cy="490599"/>
          </a:xfrm>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28659895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CAB2EF-D3AE-4735-8CB9-86B7BDFA28E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E1560AA-71D0-4C08-9022-C6EF551695E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B5398FA-6BC6-4378-B683-D35FE5042CFD}"/>
              </a:ext>
            </a:extLst>
          </p:cNvPr>
          <p:cNvSpPr>
            <a:spLocks noGrp="1"/>
          </p:cNvSpPr>
          <p:nvPr>
            <p:ph type="dt" sz="half" idx="10"/>
          </p:nvPr>
        </p:nvSpPr>
        <p:spPr/>
        <p:txBody>
          <a:bodyPr/>
          <a:lstStyle/>
          <a:p>
            <a:fld id="{CFE5ACEE-2131-40FC-973B-37D32B838165}" type="datetimeFigureOut">
              <a:rPr lang="en-GB" smtClean="0"/>
              <a:t>03/07/2020</a:t>
            </a:fld>
            <a:endParaRPr lang="en-GB"/>
          </a:p>
        </p:txBody>
      </p:sp>
      <p:sp>
        <p:nvSpPr>
          <p:cNvPr id="5" name="Footer Placeholder 4">
            <a:extLst>
              <a:ext uri="{FF2B5EF4-FFF2-40B4-BE49-F238E27FC236}">
                <a16:creationId xmlns:a16="http://schemas.microsoft.com/office/drawing/2014/main" id="{C9B3A06E-0A46-436F-99CC-5C7F9E74DBD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429B681-B387-4CD0-948F-7C0653ED7878}"/>
              </a:ext>
            </a:extLst>
          </p:cNvPr>
          <p:cNvSpPr>
            <a:spLocks noGrp="1"/>
          </p:cNvSpPr>
          <p:nvPr>
            <p:ph type="sldNum" sz="quarter" idx="12"/>
          </p:nvPr>
        </p:nvSpPr>
        <p:spPr/>
        <p:txBody>
          <a:bodyPr/>
          <a:lstStyle/>
          <a:p>
            <a:fld id="{7A4CBE8B-DFE0-4C0D-BE25-D22789D1AEF9}" type="slidenum">
              <a:rPr lang="en-GB" smtClean="0"/>
              <a:t>‹#›</a:t>
            </a:fld>
            <a:endParaRPr lang="en-GB"/>
          </a:p>
        </p:txBody>
      </p:sp>
    </p:spTree>
    <p:extLst>
      <p:ext uri="{BB962C8B-B14F-4D97-AF65-F5344CB8AC3E}">
        <p14:creationId xmlns:p14="http://schemas.microsoft.com/office/powerpoint/2010/main" val="22621444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8E5FBE-555E-4EB7-BE67-AABB235E6E8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DAEBEA0B-E474-48DB-A1BB-1DA834F22A1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D8A60C1-C0F2-4F11-9D16-47FBC26988F7}"/>
              </a:ext>
            </a:extLst>
          </p:cNvPr>
          <p:cNvSpPr>
            <a:spLocks noGrp="1"/>
          </p:cNvSpPr>
          <p:nvPr>
            <p:ph type="dt" sz="half" idx="10"/>
          </p:nvPr>
        </p:nvSpPr>
        <p:spPr/>
        <p:txBody>
          <a:bodyPr/>
          <a:lstStyle/>
          <a:p>
            <a:fld id="{CFE5ACEE-2131-40FC-973B-37D32B838165}" type="datetimeFigureOut">
              <a:rPr lang="en-GB" smtClean="0"/>
              <a:t>03/07/2020</a:t>
            </a:fld>
            <a:endParaRPr lang="en-GB"/>
          </a:p>
        </p:txBody>
      </p:sp>
      <p:sp>
        <p:nvSpPr>
          <p:cNvPr id="5" name="Footer Placeholder 4">
            <a:extLst>
              <a:ext uri="{FF2B5EF4-FFF2-40B4-BE49-F238E27FC236}">
                <a16:creationId xmlns:a16="http://schemas.microsoft.com/office/drawing/2014/main" id="{48CAF535-ED3B-42F6-8D3F-5F16265C8CC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AF6F4C1-647D-4E95-8713-7B0F63DCE2B1}"/>
              </a:ext>
            </a:extLst>
          </p:cNvPr>
          <p:cNvSpPr>
            <a:spLocks noGrp="1"/>
          </p:cNvSpPr>
          <p:nvPr>
            <p:ph type="sldNum" sz="quarter" idx="12"/>
          </p:nvPr>
        </p:nvSpPr>
        <p:spPr/>
        <p:txBody>
          <a:bodyPr/>
          <a:lstStyle/>
          <a:p>
            <a:fld id="{7A4CBE8B-DFE0-4C0D-BE25-D22789D1AEF9}" type="slidenum">
              <a:rPr lang="en-GB" smtClean="0"/>
              <a:t>‹#›</a:t>
            </a:fld>
            <a:endParaRPr lang="en-GB"/>
          </a:p>
        </p:txBody>
      </p:sp>
    </p:spTree>
    <p:extLst>
      <p:ext uri="{BB962C8B-B14F-4D97-AF65-F5344CB8AC3E}">
        <p14:creationId xmlns:p14="http://schemas.microsoft.com/office/powerpoint/2010/main" val="42472644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D61605-FB97-450C-8357-4325149CB61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814341B1-62EC-4F73-829D-ABA8BFE1734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9108C558-0C28-456F-893A-3626025CD255}"/>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717E9D20-5C23-49D4-813B-2490EDB5AE9C}"/>
              </a:ext>
            </a:extLst>
          </p:cNvPr>
          <p:cNvSpPr>
            <a:spLocks noGrp="1"/>
          </p:cNvSpPr>
          <p:nvPr>
            <p:ph type="dt" sz="half" idx="10"/>
          </p:nvPr>
        </p:nvSpPr>
        <p:spPr/>
        <p:txBody>
          <a:bodyPr/>
          <a:lstStyle/>
          <a:p>
            <a:fld id="{CFE5ACEE-2131-40FC-973B-37D32B838165}" type="datetimeFigureOut">
              <a:rPr lang="en-GB" smtClean="0"/>
              <a:t>03/07/2020</a:t>
            </a:fld>
            <a:endParaRPr lang="en-GB"/>
          </a:p>
        </p:txBody>
      </p:sp>
      <p:sp>
        <p:nvSpPr>
          <p:cNvPr id="6" name="Footer Placeholder 5">
            <a:extLst>
              <a:ext uri="{FF2B5EF4-FFF2-40B4-BE49-F238E27FC236}">
                <a16:creationId xmlns:a16="http://schemas.microsoft.com/office/drawing/2014/main" id="{BFB457E0-059C-427E-A44E-B9A2C61CDC0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33FCE1F-A530-4F06-B308-4B11B688EAB2}"/>
              </a:ext>
            </a:extLst>
          </p:cNvPr>
          <p:cNvSpPr>
            <a:spLocks noGrp="1"/>
          </p:cNvSpPr>
          <p:nvPr>
            <p:ph type="sldNum" sz="quarter" idx="12"/>
          </p:nvPr>
        </p:nvSpPr>
        <p:spPr/>
        <p:txBody>
          <a:bodyPr/>
          <a:lstStyle/>
          <a:p>
            <a:fld id="{7A4CBE8B-DFE0-4C0D-BE25-D22789D1AEF9}" type="slidenum">
              <a:rPr lang="en-GB" smtClean="0"/>
              <a:t>‹#›</a:t>
            </a:fld>
            <a:endParaRPr lang="en-GB"/>
          </a:p>
        </p:txBody>
      </p:sp>
    </p:spTree>
    <p:extLst>
      <p:ext uri="{BB962C8B-B14F-4D97-AF65-F5344CB8AC3E}">
        <p14:creationId xmlns:p14="http://schemas.microsoft.com/office/powerpoint/2010/main" val="37637042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382F03-B653-4984-BD27-3E8EAA4F2722}"/>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2453023-7015-44F2-96DE-4F53818038F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BAEB98C-26C0-45A2-B138-879E452DF17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108DB5D0-AEA4-423F-B740-FD3CDD3A088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3C8B5D4-5066-4460-BD00-D6B9A067F53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4027DD4A-78A2-4934-A76C-DB52B035D76D}"/>
              </a:ext>
            </a:extLst>
          </p:cNvPr>
          <p:cNvSpPr>
            <a:spLocks noGrp="1"/>
          </p:cNvSpPr>
          <p:nvPr>
            <p:ph type="dt" sz="half" idx="10"/>
          </p:nvPr>
        </p:nvSpPr>
        <p:spPr/>
        <p:txBody>
          <a:bodyPr/>
          <a:lstStyle/>
          <a:p>
            <a:fld id="{CFE5ACEE-2131-40FC-973B-37D32B838165}" type="datetimeFigureOut">
              <a:rPr lang="en-GB" smtClean="0"/>
              <a:t>03/07/2020</a:t>
            </a:fld>
            <a:endParaRPr lang="en-GB"/>
          </a:p>
        </p:txBody>
      </p:sp>
      <p:sp>
        <p:nvSpPr>
          <p:cNvPr id="8" name="Footer Placeholder 7">
            <a:extLst>
              <a:ext uri="{FF2B5EF4-FFF2-40B4-BE49-F238E27FC236}">
                <a16:creationId xmlns:a16="http://schemas.microsoft.com/office/drawing/2014/main" id="{80E23C0F-0949-4F3E-A94C-683D9CE05B26}"/>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6DED025F-D8E7-450F-BC7D-31C0BB56585A}"/>
              </a:ext>
            </a:extLst>
          </p:cNvPr>
          <p:cNvSpPr>
            <a:spLocks noGrp="1"/>
          </p:cNvSpPr>
          <p:nvPr>
            <p:ph type="sldNum" sz="quarter" idx="12"/>
          </p:nvPr>
        </p:nvSpPr>
        <p:spPr/>
        <p:txBody>
          <a:bodyPr/>
          <a:lstStyle/>
          <a:p>
            <a:fld id="{7A4CBE8B-DFE0-4C0D-BE25-D22789D1AEF9}" type="slidenum">
              <a:rPr lang="en-GB" smtClean="0"/>
              <a:t>‹#›</a:t>
            </a:fld>
            <a:endParaRPr lang="en-GB"/>
          </a:p>
        </p:txBody>
      </p:sp>
    </p:spTree>
    <p:extLst>
      <p:ext uri="{BB962C8B-B14F-4D97-AF65-F5344CB8AC3E}">
        <p14:creationId xmlns:p14="http://schemas.microsoft.com/office/powerpoint/2010/main" val="13096791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CF4C39-FF40-4AE2-AEEE-9D6373A791B2}"/>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2588C898-2D03-4659-98F3-84F69B02DC46}"/>
              </a:ext>
            </a:extLst>
          </p:cNvPr>
          <p:cNvSpPr>
            <a:spLocks noGrp="1"/>
          </p:cNvSpPr>
          <p:nvPr>
            <p:ph type="dt" sz="half" idx="10"/>
          </p:nvPr>
        </p:nvSpPr>
        <p:spPr/>
        <p:txBody>
          <a:bodyPr/>
          <a:lstStyle/>
          <a:p>
            <a:fld id="{CFE5ACEE-2131-40FC-973B-37D32B838165}" type="datetimeFigureOut">
              <a:rPr lang="en-GB" smtClean="0"/>
              <a:t>03/07/2020</a:t>
            </a:fld>
            <a:endParaRPr lang="en-GB"/>
          </a:p>
        </p:txBody>
      </p:sp>
      <p:sp>
        <p:nvSpPr>
          <p:cNvPr id="4" name="Footer Placeholder 3">
            <a:extLst>
              <a:ext uri="{FF2B5EF4-FFF2-40B4-BE49-F238E27FC236}">
                <a16:creationId xmlns:a16="http://schemas.microsoft.com/office/drawing/2014/main" id="{269A93A1-CC7B-445D-8E53-374BC4452AD7}"/>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BCBE656C-C3F6-4EA5-BEA8-24DFF115A916}"/>
              </a:ext>
            </a:extLst>
          </p:cNvPr>
          <p:cNvSpPr>
            <a:spLocks noGrp="1"/>
          </p:cNvSpPr>
          <p:nvPr>
            <p:ph type="sldNum" sz="quarter" idx="12"/>
          </p:nvPr>
        </p:nvSpPr>
        <p:spPr/>
        <p:txBody>
          <a:bodyPr/>
          <a:lstStyle/>
          <a:p>
            <a:fld id="{7A4CBE8B-DFE0-4C0D-BE25-D22789D1AEF9}" type="slidenum">
              <a:rPr lang="en-GB" smtClean="0"/>
              <a:t>‹#›</a:t>
            </a:fld>
            <a:endParaRPr lang="en-GB"/>
          </a:p>
        </p:txBody>
      </p:sp>
    </p:spTree>
    <p:extLst>
      <p:ext uri="{BB962C8B-B14F-4D97-AF65-F5344CB8AC3E}">
        <p14:creationId xmlns:p14="http://schemas.microsoft.com/office/powerpoint/2010/main" val="25049974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8C82EEA-4A01-44C7-B76A-465FC3EFFC92}"/>
              </a:ext>
            </a:extLst>
          </p:cNvPr>
          <p:cNvSpPr>
            <a:spLocks noGrp="1"/>
          </p:cNvSpPr>
          <p:nvPr>
            <p:ph type="dt" sz="half" idx="10"/>
          </p:nvPr>
        </p:nvSpPr>
        <p:spPr/>
        <p:txBody>
          <a:bodyPr/>
          <a:lstStyle/>
          <a:p>
            <a:fld id="{CFE5ACEE-2131-40FC-973B-37D32B838165}" type="datetimeFigureOut">
              <a:rPr lang="en-GB" smtClean="0"/>
              <a:t>03/07/2020</a:t>
            </a:fld>
            <a:endParaRPr lang="en-GB"/>
          </a:p>
        </p:txBody>
      </p:sp>
      <p:sp>
        <p:nvSpPr>
          <p:cNvPr id="3" name="Footer Placeholder 2">
            <a:extLst>
              <a:ext uri="{FF2B5EF4-FFF2-40B4-BE49-F238E27FC236}">
                <a16:creationId xmlns:a16="http://schemas.microsoft.com/office/drawing/2014/main" id="{B7792B46-E358-4280-8521-61AF9019C619}"/>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7F6377AD-3096-406E-9DE0-876A2E85FF20}"/>
              </a:ext>
            </a:extLst>
          </p:cNvPr>
          <p:cNvSpPr>
            <a:spLocks noGrp="1"/>
          </p:cNvSpPr>
          <p:nvPr>
            <p:ph type="sldNum" sz="quarter" idx="12"/>
          </p:nvPr>
        </p:nvSpPr>
        <p:spPr/>
        <p:txBody>
          <a:bodyPr/>
          <a:lstStyle/>
          <a:p>
            <a:fld id="{7A4CBE8B-DFE0-4C0D-BE25-D22789D1AEF9}" type="slidenum">
              <a:rPr lang="en-GB" smtClean="0"/>
              <a:t>‹#›</a:t>
            </a:fld>
            <a:endParaRPr lang="en-GB"/>
          </a:p>
        </p:txBody>
      </p:sp>
    </p:spTree>
    <p:extLst>
      <p:ext uri="{BB962C8B-B14F-4D97-AF65-F5344CB8AC3E}">
        <p14:creationId xmlns:p14="http://schemas.microsoft.com/office/powerpoint/2010/main" val="30716641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58161B-8F61-4D59-81B5-8780F4262BF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E6D21DD4-376B-4F8D-B1A5-993E8FC6966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C8FE00C2-59AA-48C3-A024-63010CADE98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8AA1EBB-07CF-4D6E-8D4C-6F8BC7B8CCDA}"/>
              </a:ext>
            </a:extLst>
          </p:cNvPr>
          <p:cNvSpPr>
            <a:spLocks noGrp="1"/>
          </p:cNvSpPr>
          <p:nvPr>
            <p:ph type="dt" sz="half" idx="10"/>
          </p:nvPr>
        </p:nvSpPr>
        <p:spPr/>
        <p:txBody>
          <a:bodyPr/>
          <a:lstStyle/>
          <a:p>
            <a:fld id="{CFE5ACEE-2131-40FC-973B-37D32B838165}" type="datetimeFigureOut">
              <a:rPr lang="en-GB" smtClean="0"/>
              <a:t>03/07/2020</a:t>
            </a:fld>
            <a:endParaRPr lang="en-GB"/>
          </a:p>
        </p:txBody>
      </p:sp>
      <p:sp>
        <p:nvSpPr>
          <p:cNvPr id="6" name="Footer Placeholder 5">
            <a:extLst>
              <a:ext uri="{FF2B5EF4-FFF2-40B4-BE49-F238E27FC236}">
                <a16:creationId xmlns:a16="http://schemas.microsoft.com/office/drawing/2014/main" id="{7A055992-7956-439B-B7E3-70C2C185896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4FBA11C-EF84-41B0-91F5-550982EB8C9B}"/>
              </a:ext>
            </a:extLst>
          </p:cNvPr>
          <p:cNvSpPr>
            <a:spLocks noGrp="1"/>
          </p:cNvSpPr>
          <p:nvPr>
            <p:ph type="sldNum" sz="quarter" idx="12"/>
          </p:nvPr>
        </p:nvSpPr>
        <p:spPr/>
        <p:txBody>
          <a:bodyPr/>
          <a:lstStyle/>
          <a:p>
            <a:fld id="{7A4CBE8B-DFE0-4C0D-BE25-D22789D1AEF9}" type="slidenum">
              <a:rPr lang="en-GB" smtClean="0"/>
              <a:t>‹#›</a:t>
            </a:fld>
            <a:endParaRPr lang="en-GB"/>
          </a:p>
        </p:txBody>
      </p:sp>
    </p:spTree>
    <p:extLst>
      <p:ext uri="{BB962C8B-B14F-4D97-AF65-F5344CB8AC3E}">
        <p14:creationId xmlns:p14="http://schemas.microsoft.com/office/powerpoint/2010/main" val="37779696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2C651E-A9FF-4BE1-87D9-3D40B45D43F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E7369FF5-65F6-4A10-8981-514EFAAE977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0FCF4D4A-9757-415D-B1C7-431AAC60B1D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4373EF5-6201-4C28-BC49-F47F93F409B7}"/>
              </a:ext>
            </a:extLst>
          </p:cNvPr>
          <p:cNvSpPr>
            <a:spLocks noGrp="1"/>
          </p:cNvSpPr>
          <p:nvPr>
            <p:ph type="dt" sz="half" idx="10"/>
          </p:nvPr>
        </p:nvSpPr>
        <p:spPr/>
        <p:txBody>
          <a:bodyPr/>
          <a:lstStyle/>
          <a:p>
            <a:fld id="{CFE5ACEE-2131-40FC-973B-37D32B838165}" type="datetimeFigureOut">
              <a:rPr lang="en-GB" smtClean="0"/>
              <a:t>03/07/2020</a:t>
            </a:fld>
            <a:endParaRPr lang="en-GB"/>
          </a:p>
        </p:txBody>
      </p:sp>
      <p:sp>
        <p:nvSpPr>
          <p:cNvPr id="6" name="Footer Placeholder 5">
            <a:extLst>
              <a:ext uri="{FF2B5EF4-FFF2-40B4-BE49-F238E27FC236}">
                <a16:creationId xmlns:a16="http://schemas.microsoft.com/office/drawing/2014/main" id="{B12F9257-6741-4820-8BF9-A9ABD3A8E64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72E31FA-DF14-4427-B302-0240C21D9B6D}"/>
              </a:ext>
            </a:extLst>
          </p:cNvPr>
          <p:cNvSpPr>
            <a:spLocks noGrp="1"/>
          </p:cNvSpPr>
          <p:nvPr>
            <p:ph type="sldNum" sz="quarter" idx="12"/>
          </p:nvPr>
        </p:nvSpPr>
        <p:spPr/>
        <p:txBody>
          <a:bodyPr/>
          <a:lstStyle/>
          <a:p>
            <a:fld id="{7A4CBE8B-DFE0-4C0D-BE25-D22789D1AEF9}" type="slidenum">
              <a:rPr lang="en-GB" smtClean="0"/>
              <a:t>‹#›</a:t>
            </a:fld>
            <a:endParaRPr lang="en-GB"/>
          </a:p>
        </p:txBody>
      </p:sp>
    </p:spTree>
    <p:extLst>
      <p:ext uri="{BB962C8B-B14F-4D97-AF65-F5344CB8AC3E}">
        <p14:creationId xmlns:p14="http://schemas.microsoft.com/office/powerpoint/2010/main" val="30477833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FB8E40A-B52D-4B99-9A8A-B586FFEFF0F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29A54A38-16EE-4DAE-A72D-97351DE49BA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A36410A-9DA0-4381-8820-CD502B74057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FE5ACEE-2131-40FC-973B-37D32B838165}" type="datetimeFigureOut">
              <a:rPr lang="en-GB" smtClean="0"/>
              <a:t>03/07/2020</a:t>
            </a:fld>
            <a:endParaRPr lang="en-GB"/>
          </a:p>
        </p:txBody>
      </p:sp>
      <p:sp>
        <p:nvSpPr>
          <p:cNvPr id="5" name="Footer Placeholder 4">
            <a:extLst>
              <a:ext uri="{FF2B5EF4-FFF2-40B4-BE49-F238E27FC236}">
                <a16:creationId xmlns:a16="http://schemas.microsoft.com/office/drawing/2014/main" id="{79520A86-EB2F-44E4-9E1E-60D6B2161FE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7C9CCB28-327E-4CC1-B529-A3674713CCF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A4CBE8B-DFE0-4C0D-BE25-D22789D1AEF9}" type="slidenum">
              <a:rPr lang="en-GB" smtClean="0"/>
              <a:t>‹#›</a:t>
            </a:fld>
            <a:endParaRPr lang="en-GB"/>
          </a:p>
        </p:txBody>
      </p:sp>
    </p:spTree>
    <p:extLst>
      <p:ext uri="{BB962C8B-B14F-4D97-AF65-F5344CB8AC3E}">
        <p14:creationId xmlns:p14="http://schemas.microsoft.com/office/powerpoint/2010/main" val="350290817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wirralsafeguarding.co.uk/schools-webinar/" TargetMode="External"/><Relationship Id="rId7"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6" Type="http://schemas.microsoft.com/office/2007/relationships/hdphoto" Target="../media/hdphoto1.wdp"/><Relationship Id="rId5" Type="http://schemas.openxmlformats.org/officeDocument/2006/relationships/image" Target="../media/image5.png"/><Relationship Id="rId4" Type="http://schemas.openxmlformats.org/officeDocument/2006/relationships/image" Target="../media/image4.jpg"/></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hyperlink" Target="https://www.wirralsafeguarding.co.uk/schools-2/" TargetMode="External"/><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1.jpg"/></Relationships>
</file>

<file path=ppt/slides/_rels/slide16.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1.jpg"/></Relationships>
</file>

<file path=ppt/slides/_rels/slide17.xml.rels><?xml version="1.0" encoding="UTF-8" standalone="yes"?>
<Relationships xmlns="http://schemas.openxmlformats.org/package/2006/relationships"><Relationship Id="rId3" Type="http://schemas.openxmlformats.org/officeDocument/2006/relationships/hyperlink" Target="https://www.childbereavementuk.org/get-support#app" TargetMode="External"/><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image" Target="../media/image11.jpg"/><Relationship Id="rId4" Type="http://schemas.openxmlformats.org/officeDocument/2006/relationships/image" Target="../media/image15.jpg"/></Relationships>
</file>

<file path=ppt/slides/_rels/slide18.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hyperlink" Target="http://www.childbereavementuk.org/" TargetMode="External"/><Relationship Id="rId7" Type="http://schemas.openxmlformats.org/officeDocument/2006/relationships/image" Target="../media/image19.pn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 Id="rId9" Type="http://schemas.openxmlformats.org/officeDocument/2006/relationships/image" Target="../media/image11.jpg"/></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hyperlink" Target="https://www.wirralsafeguarding.co.uk/schools-webinar/"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3.xml"/><Relationship Id="rId1" Type="http://schemas.openxmlformats.org/officeDocument/2006/relationships/slideLayout" Target="../slideLayouts/slideLayout1.xml"/><Relationship Id="rId5" Type="http://schemas.openxmlformats.org/officeDocument/2006/relationships/image" Target="../media/image22.png"/><Relationship Id="rId4" Type="http://schemas.openxmlformats.org/officeDocument/2006/relationships/hyperlink" Target="http://www.mymind.org.uk/"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23.png"/></Relationships>
</file>

<file path=ppt/slides/_rels/slide2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24.png"/></Relationships>
</file>

<file path=ppt/slides/_rels/slide2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image" Target="../media/image25.png"/></Relationships>
</file>

<file path=ppt/slides/_rels/slide2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hyperlink" Target="https://www.wirralsafeguarding.co.uk/training/" TargetMode="Externa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hyperlink" Target="https://www.itsneverokwirral.org/" TargetMode="External"/><Relationship Id="rId2" Type="http://schemas.openxmlformats.org/officeDocument/2006/relationships/hyperlink" Target="http://www.karmanirvana.org.uk/" TargetMode="Externa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hyperlink" Target="https://click.clickrelationships.org/home/parenting-apart/" TargetMode="External"/><Relationship Id="rId2" Type="http://schemas.openxmlformats.org/officeDocument/2006/relationships/hyperlink" Target="https://click.clickrelationships.org/content/parenting-together/me-you-and-baby-too/" TargetMode="External"/><Relationship Id="rId1" Type="http://schemas.openxmlformats.org/officeDocument/2006/relationships/slideLayout" Target="../slideLayouts/slideLayout1.xml"/><Relationship Id="rId4" Type="http://schemas.openxmlformats.org/officeDocument/2006/relationships/hyperlink" Target="https://www.mencap.org.uk/advice-and-support/relationships-and-sex" TargetMode="External"/></Relationships>
</file>

<file path=ppt/slides/_rels/slide34.xml.rels><?xml version="1.0" encoding="UTF-8" standalone="yes"?>
<Relationships xmlns="http://schemas.openxmlformats.org/package/2006/relationships"><Relationship Id="rId3" Type="http://schemas.openxmlformats.org/officeDocument/2006/relationships/hyperlink" Target="https://www.wirralsafeguarding.co.uk/professionals/what-is-early-help/" TargetMode="External"/><Relationship Id="rId2" Type="http://schemas.openxmlformats.org/officeDocument/2006/relationships/hyperlink" Target="https://www.wirralinfobank.co.uk/" TargetMode="External"/><Relationship Id="rId1" Type="http://schemas.openxmlformats.org/officeDocument/2006/relationships/slideLayout" Target="../slideLayouts/slideLayout1.xml"/><Relationship Id="rId6" Type="http://schemas.openxmlformats.org/officeDocument/2006/relationships/hyperlink" Target="https://www.kooth.com/" TargetMode="External"/><Relationship Id="rId5" Type="http://schemas.openxmlformats.org/officeDocument/2006/relationships/hyperlink" Target="https://www.mymind.org.uk/" TargetMode="External"/><Relationship Id="rId4" Type="http://schemas.openxmlformats.org/officeDocument/2006/relationships/hyperlink" Target="https://www.wirral.gov.uk/" TargetMode="Externa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3.xml"/><Relationship Id="rId1" Type="http://schemas.openxmlformats.org/officeDocument/2006/relationships/slideLayout" Target="../slideLayouts/slideLayout12.xml"/><Relationship Id="rId4" Type="http://schemas.openxmlformats.org/officeDocument/2006/relationships/image" Target="../media/image28.svg"/></Relationships>
</file>

<file path=ppt/slides/_rels/slide3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4.xml"/><Relationship Id="rId1" Type="http://schemas.openxmlformats.org/officeDocument/2006/relationships/slideLayout" Target="../slideLayouts/slideLayout1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2" Type="http://schemas.openxmlformats.org/officeDocument/2006/relationships/hyperlink" Target="https://www.wirralsafeguarding.co.uk/schools-webinar/" TargetMode="Externa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5.xml"/><Relationship Id="rId1" Type="http://schemas.openxmlformats.org/officeDocument/2006/relationships/slideLayout" Target="../slideLayouts/slideLayout1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video" Target="../media/media1.MOV"/><Relationship Id="rId1" Type="http://schemas.microsoft.com/office/2007/relationships/media" Target="../media/media1.MOV"/><Relationship Id="rId6" Type="http://schemas.openxmlformats.org/officeDocument/2006/relationships/image" Target="../media/image41.png"/><Relationship Id="rId5" Type="http://schemas.openxmlformats.org/officeDocument/2006/relationships/hyperlink" Target="mailto:patricrogers@wirral.gov.uk" TargetMode="External"/><Relationship Id="rId4" Type="http://schemas.openxmlformats.org/officeDocument/2006/relationships/notesSlide" Target="../notesSlides/notesSlide26.xml"/></Relationships>
</file>

<file path=ppt/slides/_rels/slide4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7.xml"/><Relationship Id="rId1" Type="http://schemas.openxmlformats.org/officeDocument/2006/relationships/slideLayout" Target="../slideLayouts/slideLayout1.xml"/><Relationship Id="rId4" Type="http://schemas.openxmlformats.org/officeDocument/2006/relationships/image" Target="../media/image43.svg"/></Relationships>
</file>

<file path=ppt/slides/_rels/slide43.xml.rels><?xml version="1.0" encoding="UTF-8" standalone="yes"?>
<Relationships xmlns="http://schemas.openxmlformats.org/package/2006/relationships"><Relationship Id="rId3" Type="http://schemas.openxmlformats.org/officeDocument/2006/relationships/image" Target="../media/image44.jpg"/><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3" Type="http://schemas.openxmlformats.org/officeDocument/2006/relationships/image" Target="../media/image46.svg"/><Relationship Id="rId2" Type="http://schemas.openxmlformats.org/officeDocument/2006/relationships/image" Target="../media/image45.png"/><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3" Type="http://schemas.openxmlformats.org/officeDocument/2006/relationships/image" Target="../media/image46.svg"/><Relationship Id="rId2" Type="http://schemas.openxmlformats.org/officeDocument/2006/relationships/image" Target="../media/image45.pn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3" Type="http://schemas.openxmlformats.org/officeDocument/2006/relationships/hyperlink" Target="https://www.wirralsafeguarding.co.uk/schools-webinar/" TargetMode="External"/><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hyperlink" Target="http://www.wirralsafeguarding.co.uk/" TargetMode="Externa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hyperlink" Target="mailto:earlyhelpteam@wirral.gov.uk" TargetMode="Externa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valley, nature, ball, sunset&#10;&#10;Description automatically generated">
            <a:extLst>
              <a:ext uri="{FF2B5EF4-FFF2-40B4-BE49-F238E27FC236}">
                <a16:creationId xmlns:a16="http://schemas.microsoft.com/office/drawing/2014/main" id="{98FB265A-EB65-465C-8C18-BDD04DC730BA}"/>
              </a:ext>
            </a:extLst>
          </p:cNvPr>
          <p:cNvPicPr>
            <a:picLocks noChangeAspect="1"/>
          </p:cNvPicPr>
          <p:nvPr/>
        </p:nvPicPr>
        <p:blipFill rotWithShape="1">
          <a:blip r:embed="rId2">
            <a:extLst>
              <a:ext uri="{28A0092B-C50C-407E-A947-70E740481C1C}">
                <a14:useLocalDpi xmlns:a14="http://schemas.microsoft.com/office/drawing/2010/main" val="0"/>
              </a:ext>
            </a:extLst>
          </a:blip>
          <a:srcRect b="19483"/>
          <a:stretch/>
        </p:blipFill>
        <p:spPr>
          <a:xfrm>
            <a:off x="0" y="0"/>
            <a:ext cx="12192000" cy="6858000"/>
          </a:xfrm>
          <a:prstGeom prst="rect">
            <a:avLst/>
          </a:prstGeom>
        </p:spPr>
      </p:pic>
      <p:sp>
        <p:nvSpPr>
          <p:cNvPr id="5" name="TextBox 4">
            <a:extLst>
              <a:ext uri="{FF2B5EF4-FFF2-40B4-BE49-F238E27FC236}">
                <a16:creationId xmlns:a16="http://schemas.microsoft.com/office/drawing/2014/main" id="{7D16748C-E4C1-469F-A9C1-7F860CA4F325}"/>
              </a:ext>
            </a:extLst>
          </p:cNvPr>
          <p:cNvSpPr txBox="1"/>
          <p:nvPr/>
        </p:nvSpPr>
        <p:spPr>
          <a:xfrm>
            <a:off x="74424" y="534380"/>
            <a:ext cx="12032512" cy="4062651"/>
          </a:xfrm>
          <a:prstGeom prst="rect">
            <a:avLst/>
          </a:prstGeom>
          <a:noFill/>
        </p:spPr>
        <p:txBody>
          <a:bodyPr wrap="square" rtlCol="0">
            <a:spAutoFit/>
          </a:bodyPr>
          <a:lstStyle/>
          <a:p>
            <a:pPr algn="ctr"/>
            <a:r>
              <a:rPr lang="en-GB" sz="5400" b="1" dirty="0">
                <a:solidFill>
                  <a:srgbClr val="FFBC89"/>
                </a:solidFill>
                <a:latin typeface="Gill Sans MT" panose="020B0502020104020203" pitchFamily="34" charset="0"/>
              </a:rPr>
              <a:t>Safeguarding Plus</a:t>
            </a:r>
          </a:p>
          <a:p>
            <a:pPr algn="ctr"/>
            <a:endParaRPr lang="en-GB" sz="4000" b="1" dirty="0">
              <a:solidFill>
                <a:srgbClr val="FFBC89"/>
              </a:solidFill>
              <a:latin typeface="Gill Sans MT" panose="020B0502020104020203" pitchFamily="34" charset="0"/>
            </a:endParaRPr>
          </a:p>
          <a:p>
            <a:pPr algn="ctr"/>
            <a:r>
              <a:rPr lang="en-GB" sz="7200" b="1" dirty="0">
                <a:solidFill>
                  <a:srgbClr val="FFBC89"/>
                </a:solidFill>
                <a:latin typeface="Gill Sans MT" panose="020B0502020104020203" pitchFamily="34" charset="0"/>
              </a:rPr>
              <a:t>Webinar for Wirral School</a:t>
            </a:r>
            <a:r>
              <a:rPr lang="en-GB" sz="6600" b="1" dirty="0">
                <a:solidFill>
                  <a:srgbClr val="FFBC89"/>
                </a:solidFill>
                <a:latin typeface="Gill Sans MT" panose="020B0502020104020203" pitchFamily="34" charset="0"/>
              </a:rPr>
              <a:t>s</a:t>
            </a:r>
          </a:p>
          <a:p>
            <a:pPr algn="ctr"/>
            <a:endParaRPr lang="en-GB" sz="2800" b="1" dirty="0">
              <a:solidFill>
                <a:srgbClr val="FFBC89"/>
              </a:solidFill>
              <a:latin typeface="Gill Sans MT" panose="020B0502020104020203" pitchFamily="34" charset="0"/>
            </a:endParaRPr>
          </a:p>
          <a:p>
            <a:pPr algn="ctr"/>
            <a:r>
              <a:rPr lang="en-GB" sz="2800" b="1" dirty="0">
                <a:solidFill>
                  <a:srgbClr val="FFBF8F"/>
                </a:solidFill>
                <a:latin typeface="Gill Sans MT" panose="020B0502020104020203" pitchFamily="34" charset="0"/>
                <a:hlinkClick r:id="rId3">
                  <a:extLst>
                    <a:ext uri="{A12FA001-AC4F-418D-AE19-62706E023703}">
                      <ahyp:hlinkClr xmlns:ahyp="http://schemas.microsoft.com/office/drawing/2018/hyperlinkcolor" val="tx"/>
                    </a:ext>
                  </a:extLst>
                </a:hlinkClick>
              </a:rPr>
              <a:t>https://www.wirralsafeguarding.co.uk/schools-webinar/</a:t>
            </a:r>
            <a:r>
              <a:rPr lang="en-GB" sz="2800" b="1" dirty="0">
                <a:solidFill>
                  <a:srgbClr val="FFBF8F"/>
                </a:solidFill>
                <a:latin typeface="Gill Sans MT" panose="020B0502020104020203" pitchFamily="34" charset="0"/>
              </a:rPr>
              <a:t> </a:t>
            </a:r>
          </a:p>
          <a:p>
            <a:pPr algn="ctr"/>
            <a:endParaRPr lang="en-GB" sz="3600" b="1" dirty="0">
              <a:solidFill>
                <a:srgbClr val="FFBC89"/>
              </a:solidFill>
              <a:latin typeface="Gill Sans MT" panose="020B0502020104020203" pitchFamily="34" charset="0"/>
            </a:endParaRPr>
          </a:p>
        </p:txBody>
      </p:sp>
      <p:pic>
        <p:nvPicPr>
          <p:cNvPr id="7" name="Picture 6" descr="A person sitting at a table&#10;&#10;Description automatically generated">
            <a:extLst>
              <a:ext uri="{FF2B5EF4-FFF2-40B4-BE49-F238E27FC236}">
                <a16:creationId xmlns:a16="http://schemas.microsoft.com/office/drawing/2014/main" id="{66EC25BB-7268-45AB-A5EE-B774DBF4906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261498" y="4392667"/>
            <a:ext cx="3354048" cy="2165352"/>
          </a:xfrm>
          <a:prstGeom prst="rect">
            <a:avLst/>
          </a:prstGeom>
        </p:spPr>
      </p:pic>
      <p:pic>
        <p:nvPicPr>
          <p:cNvPr id="8" name="Picture 2">
            <a:extLst>
              <a:ext uri="{FF2B5EF4-FFF2-40B4-BE49-F238E27FC236}">
                <a16:creationId xmlns:a16="http://schemas.microsoft.com/office/drawing/2014/main" id="{5BCFBAEB-5626-4D98-B5C7-721464795EBA}"/>
              </a:ext>
            </a:extLst>
          </p:cNvPr>
          <p:cNvPicPr>
            <a:picLocks noChangeAspect="1" noChangeArrowheads="1"/>
          </p:cNvPicPr>
          <p:nvPr userDrawn="1"/>
        </p:nvPicPr>
        <p:blipFill>
          <a:blip r:embed="rId5">
            <a:extLst>
              <a:ext uri="{BEBA8EAE-BF5A-486C-A8C5-ECC9F3942E4B}">
                <a14:imgProps xmlns:a14="http://schemas.microsoft.com/office/drawing/2010/main">
                  <a14:imgLayer r:embed="rId6">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bwMode="auto">
          <a:xfrm>
            <a:off x="339341" y="4672436"/>
            <a:ext cx="1840325" cy="1837909"/>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
        <p:nvSpPr>
          <p:cNvPr id="9" name="Text Box 4">
            <a:extLst>
              <a:ext uri="{FF2B5EF4-FFF2-40B4-BE49-F238E27FC236}">
                <a16:creationId xmlns:a16="http://schemas.microsoft.com/office/drawing/2014/main" id="{FAC99AA4-DAC6-4809-B660-091F3588A1DA}"/>
              </a:ext>
            </a:extLst>
          </p:cNvPr>
          <p:cNvSpPr txBox="1">
            <a:spLocks noChangeArrowheads="1"/>
          </p:cNvSpPr>
          <p:nvPr userDrawn="1"/>
        </p:nvSpPr>
        <p:spPr bwMode="auto">
          <a:xfrm>
            <a:off x="2022958" y="4160956"/>
            <a:ext cx="4323607" cy="30407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vert="horz" wrap="square" lIns="36576" tIns="36576" rIns="36576" bIns="36576"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ts val="200"/>
              </a:spcAft>
              <a:buClrTx/>
              <a:buSzTx/>
              <a:buFontTx/>
              <a:buNone/>
              <a:tabLst/>
            </a:pPr>
            <a:r>
              <a:rPr kumimoji="0" lang="en-GB" altLang="en-US" sz="6600" b="1" i="0" u="none" strike="noStrike" cap="none" normalizeH="0" baseline="0" dirty="0">
                <a:ln>
                  <a:noFill/>
                </a:ln>
                <a:solidFill>
                  <a:srgbClr val="9CBAD5"/>
                </a:solidFill>
                <a:effectLst/>
                <a:latin typeface="Gill Sans MT" panose="020B0502020104020203" pitchFamily="34" charset="0"/>
              </a:rPr>
              <a:t> </a:t>
            </a:r>
            <a:r>
              <a:rPr kumimoji="0" lang="en-GB" altLang="en-US" sz="2800" b="1" i="0" u="none" strike="noStrike" cap="none" normalizeH="0" baseline="0" dirty="0">
                <a:ln>
                  <a:noFill/>
                </a:ln>
                <a:solidFill>
                  <a:srgbClr val="9CBAD5"/>
                </a:solidFill>
                <a:effectLst/>
                <a:latin typeface="Gill Sans MT" panose="020B0502020104020203" pitchFamily="34" charset="0"/>
              </a:rPr>
              <a:t>Wirral</a:t>
            </a:r>
          </a:p>
          <a:p>
            <a:pPr marL="0" marR="0" lvl="0" indent="0" algn="l" defTabSz="914400" rtl="0" eaLnBrk="0" fontAlgn="base" latinLnBrk="0" hangingPunct="0">
              <a:lnSpc>
                <a:spcPct val="100000"/>
              </a:lnSpc>
              <a:spcBef>
                <a:spcPct val="0"/>
              </a:spcBef>
              <a:spcAft>
                <a:spcPts val="200"/>
              </a:spcAft>
              <a:buClrTx/>
              <a:buSzTx/>
              <a:buFontTx/>
              <a:buNone/>
              <a:tabLst/>
            </a:pPr>
            <a:r>
              <a:rPr kumimoji="0" lang="en-GB" altLang="en-US" sz="2800" b="1" i="0" u="none" strike="noStrike" cap="none" normalizeH="0" baseline="0" dirty="0">
                <a:ln>
                  <a:noFill/>
                </a:ln>
                <a:solidFill>
                  <a:srgbClr val="BED7EF"/>
                </a:solidFill>
                <a:effectLst/>
                <a:latin typeface="Gill Sans MT" panose="020B0502020104020203" pitchFamily="34" charset="0"/>
              </a:rPr>
              <a:t>   Safeguarding</a:t>
            </a:r>
          </a:p>
          <a:p>
            <a:pPr marL="0" marR="0" lvl="0" indent="0" algn="l" defTabSz="914400" rtl="0" eaLnBrk="0" fontAlgn="base" latinLnBrk="0" hangingPunct="0">
              <a:lnSpc>
                <a:spcPct val="100000"/>
              </a:lnSpc>
              <a:spcBef>
                <a:spcPct val="0"/>
              </a:spcBef>
              <a:spcAft>
                <a:spcPts val="200"/>
              </a:spcAft>
              <a:buClrTx/>
              <a:buSzTx/>
              <a:buFontTx/>
              <a:buNone/>
              <a:tabLst/>
            </a:pPr>
            <a:r>
              <a:rPr kumimoji="0" lang="en-GB" altLang="en-US" sz="2800" b="1" i="0" u="none" strike="noStrike" cap="none" normalizeH="0" baseline="0" dirty="0">
                <a:ln>
                  <a:noFill/>
                </a:ln>
                <a:solidFill>
                  <a:srgbClr val="EBD7E1"/>
                </a:solidFill>
                <a:effectLst/>
                <a:latin typeface="Gill Sans MT" panose="020B0502020104020203" pitchFamily="34" charset="0"/>
              </a:rPr>
              <a:t>  Children</a:t>
            </a:r>
          </a:p>
          <a:p>
            <a:pPr marL="0" marR="0" lvl="0" indent="0" algn="l" defTabSz="914400" rtl="0" eaLnBrk="0" fontAlgn="base" latinLnBrk="0" hangingPunct="0">
              <a:lnSpc>
                <a:spcPct val="100000"/>
              </a:lnSpc>
              <a:spcBef>
                <a:spcPct val="0"/>
              </a:spcBef>
              <a:spcAft>
                <a:spcPts val="200"/>
              </a:spcAft>
              <a:buClrTx/>
              <a:buSzTx/>
              <a:buFontTx/>
              <a:buNone/>
              <a:tabLst/>
            </a:pPr>
            <a:r>
              <a:rPr kumimoji="0" lang="en-GB" altLang="en-US" sz="2800" b="1" i="0" u="none" strike="noStrike" cap="none" normalizeH="0" baseline="0" dirty="0">
                <a:ln>
                  <a:noFill/>
                </a:ln>
                <a:solidFill>
                  <a:srgbClr val="CBE9AB"/>
                </a:solidFill>
                <a:effectLst/>
                <a:latin typeface="Gill Sans MT" panose="020B0502020104020203" pitchFamily="34" charset="0"/>
              </a:rPr>
              <a:t>Partnership</a:t>
            </a:r>
            <a:endParaRPr kumimoji="0" lang="en-US" altLang="en-US" sz="2800" b="0" i="0" u="none" strike="noStrike" cap="none" normalizeH="0" baseline="0" dirty="0">
              <a:ln>
                <a:noFill/>
              </a:ln>
              <a:solidFill>
                <a:schemeClr val="tx1"/>
              </a:solidFill>
              <a:effectLst/>
              <a:latin typeface="Arial" panose="020B0604020202020204" pitchFamily="34" charset="0"/>
            </a:endParaRPr>
          </a:p>
        </p:txBody>
      </p:sp>
      <p:pic>
        <p:nvPicPr>
          <p:cNvPr id="11" name="Picture 10">
            <a:extLst>
              <a:ext uri="{FF2B5EF4-FFF2-40B4-BE49-F238E27FC236}">
                <a16:creationId xmlns:a16="http://schemas.microsoft.com/office/drawing/2014/main" id="{55F757DE-5ED1-4288-8FA0-29EAC0B83BC2}"/>
              </a:ext>
            </a:extLst>
          </p:cNvPr>
          <p:cNvPicPr>
            <a:picLocks noChangeAspect="1"/>
          </p:cNvPicPr>
          <p:nvPr/>
        </p:nvPicPr>
        <p:blipFill>
          <a:blip r:embed="rId7">
            <a:lum bright="70000" contrast="-70000"/>
            <a:alphaModFix amt="20000"/>
            <a:extLst>
              <a:ext uri="{28A0092B-C50C-407E-A947-70E740481C1C}">
                <a14:useLocalDpi xmlns:a14="http://schemas.microsoft.com/office/drawing/2010/main" val="0"/>
              </a:ext>
            </a:extLst>
          </a:blip>
          <a:stretch>
            <a:fillRect/>
          </a:stretch>
        </p:blipFill>
        <p:spPr>
          <a:xfrm>
            <a:off x="7801736" y="-346456"/>
            <a:ext cx="5624513" cy="5624513"/>
          </a:xfrm>
          <a:prstGeom prst="rect">
            <a:avLst/>
          </a:prstGeom>
        </p:spPr>
      </p:pic>
      <p:sp>
        <p:nvSpPr>
          <p:cNvPr id="10" name="TextBox 9">
            <a:extLst>
              <a:ext uri="{FF2B5EF4-FFF2-40B4-BE49-F238E27FC236}">
                <a16:creationId xmlns:a16="http://schemas.microsoft.com/office/drawing/2014/main" id="{81EBC428-3B5F-4019-AA62-EEDD3541F90C}"/>
              </a:ext>
            </a:extLst>
          </p:cNvPr>
          <p:cNvSpPr txBox="1"/>
          <p:nvPr/>
        </p:nvSpPr>
        <p:spPr>
          <a:xfrm>
            <a:off x="5239895" y="6188686"/>
            <a:ext cx="2020441" cy="369332"/>
          </a:xfrm>
          <a:prstGeom prst="rect">
            <a:avLst/>
          </a:prstGeom>
          <a:noFill/>
        </p:spPr>
        <p:txBody>
          <a:bodyPr wrap="square">
            <a:spAutoFit/>
          </a:bodyPr>
          <a:lstStyle/>
          <a:p>
            <a:pPr algn="ctr"/>
            <a:r>
              <a:rPr lang="en-GB" sz="1800" b="1" dirty="0">
                <a:solidFill>
                  <a:srgbClr val="FFBC89"/>
                </a:solidFill>
                <a:latin typeface="Gill Sans MT" panose="020B0502020104020203" pitchFamily="34" charset="0"/>
              </a:rPr>
              <a:t>July 2020</a:t>
            </a:r>
          </a:p>
        </p:txBody>
      </p:sp>
    </p:spTree>
    <p:extLst>
      <p:ext uri="{BB962C8B-B14F-4D97-AF65-F5344CB8AC3E}">
        <p14:creationId xmlns:p14="http://schemas.microsoft.com/office/powerpoint/2010/main" val="37182375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385A7C13-7E2C-47CF-BDFE-B3DF860DFC67}"/>
              </a:ext>
            </a:extLst>
          </p:cNvPr>
          <p:cNvSpPr txBox="1"/>
          <p:nvPr/>
        </p:nvSpPr>
        <p:spPr>
          <a:xfrm>
            <a:off x="399479" y="228651"/>
            <a:ext cx="11393041" cy="1477328"/>
          </a:xfrm>
          <a:prstGeom prst="rect">
            <a:avLst/>
          </a:prstGeom>
          <a:noFill/>
        </p:spPr>
        <p:txBody>
          <a:bodyPr wrap="square" rtlCol="0">
            <a:spAutoFit/>
          </a:bodyPr>
          <a:lstStyle/>
          <a:p>
            <a:r>
              <a:rPr lang="en-GB" sz="5400" b="1" dirty="0">
                <a:solidFill>
                  <a:srgbClr val="651502"/>
                </a:solidFill>
                <a:latin typeface="Eras Bold ITC" panose="020B0907030504020204" pitchFamily="34" charset="0"/>
              </a:rPr>
              <a:t>Designated Safeguarding Lead</a:t>
            </a:r>
            <a:endParaRPr lang="en-GB" sz="6000" b="1" dirty="0">
              <a:solidFill>
                <a:srgbClr val="651502"/>
              </a:solidFill>
              <a:latin typeface="Eras Bold ITC" panose="020B0907030504020204" pitchFamily="34" charset="0"/>
            </a:endParaRPr>
          </a:p>
          <a:p>
            <a:pPr algn="ctr"/>
            <a:endParaRPr lang="en-GB" sz="3600" b="1" dirty="0">
              <a:solidFill>
                <a:srgbClr val="FFBC89"/>
              </a:solidFill>
              <a:latin typeface="Gill Sans MT" panose="020B0502020104020203" pitchFamily="34" charset="0"/>
            </a:endParaRPr>
          </a:p>
        </p:txBody>
      </p:sp>
      <p:sp>
        <p:nvSpPr>
          <p:cNvPr id="4" name="TextBox 3">
            <a:extLst>
              <a:ext uri="{FF2B5EF4-FFF2-40B4-BE49-F238E27FC236}">
                <a16:creationId xmlns:a16="http://schemas.microsoft.com/office/drawing/2014/main" id="{388DF02A-5A2D-4290-A62F-B2F91A56EA20}"/>
              </a:ext>
            </a:extLst>
          </p:cNvPr>
          <p:cNvSpPr txBox="1"/>
          <p:nvPr/>
        </p:nvSpPr>
        <p:spPr>
          <a:xfrm>
            <a:off x="2860158" y="6145618"/>
            <a:ext cx="5582093" cy="404037"/>
          </a:xfrm>
          <a:prstGeom prst="rect">
            <a:avLst/>
          </a:prstGeom>
          <a:noFill/>
        </p:spPr>
        <p:txBody>
          <a:bodyPr wrap="square" rtlCol="0">
            <a:spAutoFit/>
          </a:bodyPr>
          <a:lstStyle/>
          <a:p>
            <a:pPr algn="ctr"/>
            <a:r>
              <a:rPr lang="en-GB" sz="2000" b="1" dirty="0">
                <a:solidFill>
                  <a:srgbClr val="651502"/>
                </a:solidFill>
                <a:latin typeface="Ink Free" panose="03080402000500000000" pitchFamily="66" charset="0"/>
              </a:rPr>
              <a:t>Amanda Waterfall, Education Officer, WSCP</a:t>
            </a:r>
          </a:p>
        </p:txBody>
      </p:sp>
      <p:sp>
        <p:nvSpPr>
          <p:cNvPr id="6" name="Rectangle 5">
            <a:extLst>
              <a:ext uri="{FF2B5EF4-FFF2-40B4-BE49-F238E27FC236}">
                <a16:creationId xmlns:a16="http://schemas.microsoft.com/office/drawing/2014/main" id="{743A3292-FCA5-4829-AB66-E52614C8B2A0}"/>
              </a:ext>
            </a:extLst>
          </p:cNvPr>
          <p:cNvSpPr/>
          <p:nvPr/>
        </p:nvSpPr>
        <p:spPr>
          <a:xfrm>
            <a:off x="6206838" y="1705979"/>
            <a:ext cx="5478481" cy="4201580"/>
          </a:xfrm>
          <a:prstGeom prst="rect">
            <a:avLst/>
          </a:prstGeom>
        </p:spPr>
        <p:txBody>
          <a:bodyPr vert="horz" lIns="91440" tIns="45720" rIns="91440" bIns="45720" rtlCol="0" anchor="ctr">
            <a:normAutofit fontScale="77500" lnSpcReduction="20000"/>
          </a:bodyPr>
          <a:lstStyle/>
          <a:p>
            <a:pPr algn="ctr">
              <a:spcAft>
                <a:spcPts val="600"/>
              </a:spcAft>
            </a:pPr>
            <a:r>
              <a:rPr lang="en-US" sz="2600" b="1" dirty="0">
                <a:solidFill>
                  <a:srgbClr val="651502"/>
                </a:solidFill>
                <a:latin typeface="Gill Sans MT" panose="020B0502020104020203" pitchFamily="34" charset="0"/>
              </a:rPr>
              <a:t>The designated safeguarding lead should receive appropriate DSL training, to be refreshed every two years in order to: </a:t>
            </a:r>
          </a:p>
          <a:p>
            <a:pPr marL="228600" indent="-285750">
              <a:spcAft>
                <a:spcPts val="600"/>
              </a:spcAft>
              <a:buFont typeface="Wingdings" panose="05000000000000000000" pitchFamily="2" charset="2"/>
              <a:buChar char="Ø"/>
            </a:pPr>
            <a:endParaRPr lang="en-US" sz="2600" dirty="0">
              <a:solidFill>
                <a:srgbClr val="651502"/>
              </a:solidFill>
              <a:latin typeface="Gill Sans MT" panose="020B0502020104020203" pitchFamily="34" charset="0"/>
            </a:endParaRPr>
          </a:p>
          <a:p>
            <a:pPr marL="228600" indent="-285750">
              <a:spcAft>
                <a:spcPts val="600"/>
              </a:spcAft>
              <a:buFont typeface="Wingdings" panose="05000000000000000000" pitchFamily="2" charset="2"/>
              <a:buChar char="Ø"/>
            </a:pPr>
            <a:r>
              <a:rPr lang="en-US" sz="2600" dirty="0">
                <a:solidFill>
                  <a:srgbClr val="651502"/>
                </a:solidFill>
                <a:latin typeface="Gill Sans MT" panose="020B0502020104020203" pitchFamily="34" charset="0"/>
              </a:rPr>
              <a:t>Understand the assessment and referral process for providing early help and intervention</a:t>
            </a:r>
          </a:p>
          <a:p>
            <a:pPr marL="228600" indent="-285750">
              <a:spcAft>
                <a:spcPts val="600"/>
              </a:spcAft>
              <a:buFont typeface="Wingdings" panose="05000000000000000000" pitchFamily="2" charset="2"/>
              <a:buChar char="Ø"/>
            </a:pPr>
            <a:endParaRPr lang="en-US" sz="2600" dirty="0">
              <a:solidFill>
                <a:srgbClr val="651502"/>
              </a:solidFill>
              <a:latin typeface="Gill Sans MT" panose="020B0502020104020203" pitchFamily="34" charset="0"/>
            </a:endParaRPr>
          </a:p>
          <a:p>
            <a:pPr marL="228600" indent="-285750">
              <a:spcAft>
                <a:spcPts val="600"/>
              </a:spcAft>
              <a:buFont typeface="Wingdings" panose="05000000000000000000" pitchFamily="2" charset="2"/>
              <a:buChar char="Ø"/>
            </a:pPr>
            <a:r>
              <a:rPr lang="en-US" sz="2600" dirty="0">
                <a:solidFill>
                  <a:srgbClr val="651502"/>
                </a:solidFill>
                <a:latin typeface="Gill Sans MT" panose="020B0502020104020203" pitchFamily="34" charset="0"/>
              </a:rPr>
              <a:t>Have a working knowledge of how local authorities conduct a child protection case conference and a child protection review conference and </a:t>
            </a:r>
          </a:p>
          <a:p>
            <a:pPr marL="57150" indent="-285750">
              <a:lnSpc>
                <a:spcPct val="90000"/>
              </a:lnSpc>
              <a:spcAft>
                <a:spcPts val="600"/>
              </a:spcAft>
              <a:buFont typeface="Wingdings" panose="05000000000000000000" pitchFamily="2" charset="2"/>
              <a:buChar char="Ø"/>
            </a:pPr>
            <a:endParaRPr lang="en-US" sz="1200" dirty="0">
              <a:solidFill>
                <a:schemeClr val="accent1">
                  <a:lumMod val="50000"/>
                </a:schemeClr>
              </a:solidFill>
            </a:endParaRPr>
          </a:p>
          <a:p>
            <a:pPr marL="228600" indent="-285750">
              <a:lnSpc>
                <a:spcPct val="90000"/>
              </a:lnSpc>
              <a:spcAft>
                <a:spcPts val="600"/>
              </a:spcAft>
              <a:buFont typeface="Wingdings" panose="05000000000000000000" pitchFamily="2" charset="2"/>
              <a:buChar char="Ø"/>
            </a:pPr>
            <a:r>
              <a:rPr lang="en-US" sz="2600" dirty="0">
                <a:solidFill>
                  <a:srgbClr val="651502"/>
                </a:solidFill>
                <a:latin typeface="Gill Sans MT" panose="020B0502020104020203" pitchFamily="34" charset="0"/>
              </a:rPr>
              <a:t>be able to attend and contribute to such meetings effectively when required</a:t>
            </a:r>
          </a:p>
        </p:txBody>
      </p:sp>
      <p:pic>
        <p:nvPicPr>
          <p:cNvPr id="7" name="Picture 6">
            <a:extLst>
              <a:ext uri="{FF2B5EF4-FFF2-40B4-BE49-F238E27FC236}">
                <a16:creationId xmlns:a16="http://schemas.microsoft.com/office/drawing/2014/main" id="{FB872180-8951-4190-8D1B-EC11289C14D8}"/>
              </a:ext>
            </a:extLst>
          </p:cNvPr>
          <p:cNvPicPr>
            <a:picLocks noChangeAspect="1"/>
          </p:cNvPicPr>
          <p:nvPr/>
        </p:nvPicPr>
        <p:blipFill rotWithShape="1">
          <a:blip r:embed="rId3"/>
          <a:srcRect l="4019"/>
          <a:stretch/>
        </p:blipFill>
        <p:spPr>
          <a:xfrm>
            <a:off x="637148" y="1944038"/>
            <a:ext cx="5332021" cy="3129495"/>
          </a:xfrm>
          <a:prstGeom prst="rect">
            <a:avLst/>
          </a:prstGeom>
        </p:spPr>
      </p:pic>
    </p:spTree>
    <p:extLst>
      <p:ext uri="{BB962C8B-B14F-4D97-AF65-F5344CB8AC3E}">
        <p14:creationId xmlns:p14="http://schemas.microsoft.com/office/powerpoint/2010/main" val="33684591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xEl>
                                              <p:pRg st="2" end="2"/>
                                            </p:txEl>
                                          </p:spTgt>
                                        </p:tgtEl>
                                        <p:attrNameLst>
                                          <p:attrName>style.visibility</p:attrName>
                                        </p:attrNameLst>
                                      </p:cBhvr>
                                      <p:to>
                                        <p:strVal val="visible"/>
                                      </p:to>
                                    </p:set>
                                    <p:animEffect transition="in" filter="fade">
                                      <p:cBhvr>
                                        <p:cTn id="12" dur="500"/>
                                        <p:tgtEl>
                                          <p:spTgt spid="6">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xEl>
                                              <p:pRg st="4" end="4"/>
                                            </p:txEl>
                                          </p:spTgt>
                                        </p:tgtEl>
                                        <p:attrNameLst>
                                          <p:attrName>style.visibility</p:attrName>
                                        </p:attrNameLst>
                                      </p:cBhvr>
                                      <p:to>
                                        <p:strVal val="visible"/>
                                      </p:to>
                                    </p:set>
                                    <p:animEffect transition="in" filter="fade">
                                      <p:cBhvr>
                                        <p:cTn id="17" dur="500"/>
                                        <p:tgtEl>
                                          <p:spTgt spid="6">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6">
                                            <p:txEl>
                                              <p:pRg st="6" end="6"/>
                                            </p:txEl>
                                          </p:spTgt>
                                        </p:tgtEl>
                                        <p:attrNameLst>
                                          <p:attrName>style.visibility</p:attrName>
                                        </p:attrNameLst>
                                      </p:cBhvr>
                                      <p:to>
                                        <p:strVal val="visible"/>
                                      </p:to>
                                    </p:set>
                                    <p:animEffect transition="in" filter="fade">
                                      <p:cBhvr>
                                        <p:cTn id="22" dur="500"/>
                                        <p:tgtEl>
                                          <p:spTgt spid="6">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385A7C13-7E2C-47CF-BDFE-B3DF860DFC67}"/>
              </a:ext>
            </a:extLst>
          </p:cNvPr>
          <p:cNvSpPr txBox="1"/>
          <p:nvPr/>
        </p:nvSpPr>
        <p:spPr>
          <a:xfrm>
            <a:off x="399479" y="228651"/>
            <a:ext cx="11393041" cy="2215991"/>
          </a:xfrm>
          <a:prstGeom prst="rect">
            <a:avLst/>
          </a:prstGeom>
          <a:noFill/>
        </p:spPr>
        <p:txBody>
          <a:bodyPr wrap="square" rtlCol="0">
            <a:spAutoFit/>
          </a:bodyPr>
          <a:lstStyle/>
          <a:p>
            <a:r>
              <a:rPr lang="en-GB" sz="5400" b="1" dirty="0">
                <a:solidFill>
                  <a:srgbClr val="651502"/>
                </a:solidFill>
                <a:latin typeface="Eras Bold ITC" panose="020B0907030504020204" pitchFamily="34" charset="0"/>
              </a:rPr>
              <a:t>Designated Safeguarding Lead</a:t>
            </a:r>
          </a:p>
          <a:p>
            <a:r>
              <a:rPr lang="en-GB" sz="4800" b="1" dirty="0">
                <a:solidFill>
                  <a:srgbClr val="651502"/>
                </a:solidFill>
                <a:latin typeface="Eras Bold ITC" panose="020B0907030504020204" pitchFamily="34" charset="0"/>
              </a:rPr>
              <a:t>-current picture for DSL’s</a:t>
            </a:r>
            <a:endParaRPr lang="en-GB" sz="5400" b="1" dirty="0">
              <a:solidFill>
                <a:srgbClr val="651502"/>
              </a:solidFill>
              <a:latin typeface="Eras Bold ITC" panose="020B0907030504020204" pitchFamily="34" charset="0"/>
            </a:endParaRPr>
          </a:p>
          <a:p>
            <a:pPr algn="ctr"/>
            <a:endParaRPr lang="en-GB" sz="3600" b="1" dirty="0">
              <a:solidFill>
                <a:srgbClr val="FFBC89"/>
              </a:solidFill>
              <a:latin typeface="Gill Sans MT" panose="020B0502020104020203" pitchFamily="34" charset="0"/>
            </a:endParaRPr>
          </a:p>
        </p:txBody>
      </p:sp>
      <p:sp>
        <p:nvSpPr>
          <p:cNvPr id="4" name="TextBox 3">
            <a:extLst>
              <a:ext uri="{FF2B5EF4-FFF2-40B4-BE49-F238E27FC236}">
                <a16:creationId xmlns:a16="http://schemas.microsoft.com/office/drawing/2014/main" id="{73CEECC5-ED0C-4C6B-A43E-B745642C1A86}"/>
              </a:ext>
            </a:extLst>
          </p:cNvPr>
          <p:cNvSpPr txBox="1"/>
          <p:nvPr/>
        </p:nvSpPr>
        <p:spPr>
          <a:xfrm>
            <a:off x="2860158" y="6145618"/>
            <a:ext cx="5582093" cy="404037"/>
          </a:xfrm>
          <a:prstGeom prst="rect">
            <a:avLst/>
          </a:prstGeom>
          <a:noFill/>
        </p:spPr>
        <p:txBody>
          <a:bodyPr wrap="square" rtlCol="0">
            <a:spAutoFit/>
          </a:bodyPr>
          <a:lstStyle/>
          <a:p>
            <a:pPr algn="ctr"/>
            <a:r>
              <a:rPr lang="en-GB" sz="2000" b="1" dirty="0">
                <a:solidFill>
                  <a:srgbClr val="651502"/>
                </a:solidFill>
                <a:latin typeface="Ink Free" panose="03080402000500000000" pitchFamily="66" charset="0"/>
              </a:rPr>
              <a:t>Amanda Waterfall, Education Officer, WSCP</a:t>
            </a:r>
          </a:p>
        </p:txBody>
      </p:sp>
      <p:sp>
        <p:nvSpPr>
          <p:cNvPr id="16" name="Rectangle: Rounded Corners 15">
            <a:extLst>
              <a:ext uri="{FF2B5EF4-FFF2-40B4-BE49-F238E27FC236}">
                <a16:creationId xmlns:a16="http://schemas.microsoft.com/office/drawing/2014/main" id="{A7474CE4-D228-489F-BFF2-D33C8102500F}"/>
              </a:ext>
            </a:extLst>
          </p:cNvPr>
          <p:cNvSpPr/>
          <p:nvPr/>
        </p:nvSpPr>
        <p:spPr>
          <a:xfrm>
            <a:off x="2574173" y="5205042"/>
            <a:ext cx="7802880" cy="902207"/>
          </a:xfrm>
          <a:prstGeom prst="roundRect">
            <a:avLst>
              <a:gd name="adj" fmla="val 10000"/>
            </a:avLst>
          </a:prstGeom>
          <a:solidFill>
            <a:srgbClr val="651502"/>
          </a:solidFill>
        </p:spPr>
        <p:style>
          <a:lnRef idx="2">
            <a:schemeClr val="lt1">
              <a:hueOff val="0"/>
              <a:satOff val="0"/>
              <a:lumOff val="0"/>
              <a:alphaOff val="0"/>
            </a:schemeClr>
          </a:lnRef>
          <a:fillRef idx="1">
            <a:schemeClr val="accent5">
              <a:hueOff val="-6758543"/>
              <a:satOff val="-17419"/>
              <a:lumOff val="-11765"/>
              <a:alphaOff val="0"/>
            </a:schemeClr>
          </a:fillRef>
          <a:effectRef idx="0">
            <a:schemeClr val="accent5">
              <a:hueOff val="-6758543"/>
              <a:satOff val="-17419"/>
              <a:lumOff val="-11765"/>
              <a:alphaOff val="0"/>
            </a:schemeClr>
          </a:effectRef>
          <a:fontRef idx="minor">
            <a:schemeClr val="lt1"/>
          </a:fontRef>
        </p:style>
        <p:txBody>
          <a:bodyPr anchor="ctr" anchorCtr="1"/>
          <a:lstStyle/>
          <a:p>
            <a:r>
              <a:rPr lang="en-GB" sz="2400" dirty="0"/>
              <a:t>VITAL USE OF SUPPORT NETWORKS</a:t>
            </a:r>
            <a:endParaRPr lang="en-GB" dirty="0"/>
          </a:p>
        </p:txBody>
      </p:sp>
      <p:grpSp>
        <p:nvGrpSpPr>
          <p:cNvPr id="32" name="Group 31">
            <a:extLst>
              <a:ext uri="{FF2B5EF4-FFF2-40B4-BE49-F238E27FC236}">
                <a16:creationId xmlns:a16="http://schemas.microsoft.com/office/drawing/2014/main" id="{71CA9B46-4127-463A-920D-96B4157D3BEF}"/>
              </a:ext>
            </a:extLst>
          </p:cNvPr>
          <p:cNvGrpSpPr/>
          <p:nvPr/>
        </p:nvGrpSpPr>
        <p:grpSpPr>
          <a:xfrm>
            <a:off x="1783362" y="4202794"/>
            <a:ext cx="8349328" cy="1337135"/>
            <a:chOff x="1783362" y="4202794"/>
            <a:chExt cx="8349328" cy="1337135"/>
          </a:xfrm>
        </p:grpSpPr>
        <p:sp>
          <p:nvSpPr>
            <p:cNvPr id="13" name="Rectangle: Rounded Corners 12">
              <a:extLst>
                <a:ext uri="{FF2B5EF4-FFF2-40B4-BE49-F238E27FC236}">
                  <a16:creationId xmlns:a16="http://schemas.microsoft.com/office/drawing/2014/main" id="{2EEC4038-19F9-4C79-87A6-E38366543D3A}"/>
                </a:ext>
              </a:extLst>
            </p:cNvPr>
            <p:cNvSpPr/>
            <p:nvPr/>
          </p:nvSpPr>
          <p:spPr>
            <a:xfrm>
              <a:off x="1783362" y="4202794"/>
              <a:ext cx="7963380" cy="902207"/>
            </a:xfrm>
            <a:prstGeom prst="roundRect">
              <a:avLst>
                <a:gd name="adj" fmla="val 10000"/>
              </a:avLst>
            </a:prstGeom>
            <a:solidFill>
              <a:srgbClr val="651502">
                <a:alpha val="75000"/>
              </a:srgbClr>
            </a:solidFill>
          </p:spPr>
          <p:style>
            <a:lnRef idx="2">
              <a:schemeClr val="lt1">
                <a:hueOff val="0"/>
                <a:satOff val="0"/>
                <a:lumOff val="0"/>
                <a:alphaOff val="0"/>
              </a:schemeClr>
            </a:lnRef>
            <a:fillRef idx="1">
              <a:schemeClr val="accent5">
                <a:hueOff val="-4505695"/>
                <a:satOff val="-11613"/>
                <a:lumOff val="-7843"/>
                <a:alphaOff val="0"/>
              </a:schemeClr>
            </a:fillRef>
            <a:effectRef idx="0">
              <a:schemeClr val="accent5">
                <a:hueOff val="-4505695"/>
                <a:satOff val="-11613"/>
                <a:lumOff val="-7843"/>
                <a:alphaOff val="0"/>
              </a:schemeClr>
            </a:effectRef>
            <a:fontRef idx="minor">
              <a:schemeClr val="lt1"/>
            </a:fontRef>
          </p:style>
          <p:txBody>
            <a:bodyPr anchor="ctr" anchorCtr="1"/>
            <a:lstStyle/>
            <a:p>
              <a:r>
                <a:rPr lang="en-GB" sz="2400" dirty="0"/>
                <a:t>CERTIFICATION OF DSL MAY HAVE LAPSED</a:t>
              </a:r>
            </a:p>
          </p:txBody>
        </p:sp>
        <p:sp>
          <p:nvSpPr>
            <p:cNvPr id="2" name="Arrow: Down 1">
              <a:extLst>
                <a:ext uri="{FF2B5EF4-FFF2-40B4-BE49-F238E27FC236}">
                  <a16:creationId xmlns:a16="http://schemas.microsoft.com/office/drawing/2014/main" id="{FED667A5-7BE8-4621-956A-21A8C5EB651F}"/>
                </a:ext>
              </a:extLst>
            </p:cNvPr>
            <p:cNvSpPr/>
            <p:nvPr/>
          </p:nvSpPr>
          <p:spPr>
            <a:xfrm>
              <a:off x="9360793" y="4730732"/>
              <a:ext cx="771897" cy="809197"/>
            </a:xfrm>
            <a:prstGeom prst="downArrow">
              <a:avLst/>
            </a:prstGeom>
            <a:solidFill>
              <a:srgbClr val="FFDEC5"/>
            </a:solidFill>
            <a:ln w="38100">
              <a:solidFill>
                <a:srgbClr val="6515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31" name="Group 30">
            <a:extLst>
              <a:ext uri="{FF2B5EF4-FFF2-40B4-BE49-F238E27FC236}">
                <a16:creationId xmlns:a16="http://schemas.microsoft.com/office/drawing/2014/main" id="{975797E3-208F-4CC7-B7AD-15D38426714B}"/>
              </a:ext>
            </a:extLst>
          </p:cNvPr>
          <p:cNvGrpSpPr/>
          <p:nvPr/>
        </p:nvGrpSpPr>
        <p:grpSpPr>
          <a:xfrm>
            <a:off x="1380241" y="3188254"/>
            <a:ext cx="8171656" cy="1334126"/>
            <a:chOff x="1380241" y="3188254"/>
            <a:chExt cx="8171656" cy="1334126"/>
          </a:xfrm>
        </p:grpSpPr>
        <p:sp>
          <p:nvSpPr>
            <p:cNvPr id="10" name="Rectangle: Rounded Corners 9">
              <a:extLst>
                <a:ext uri="{FF2B5EF4-FFF2-40B4-BE49-F238E27FC236}">
                  <a16:creationId xmlns:a16="http://schemas.microsoft.com/office/drawing/2014/main" id="{AC2CA50E-BA38-45DB-A73B-1BBF223EBAC7}"/>
                </a:ext>
              </a:extLst>
            </p:cNvPr>
            <p:cNvSpPr/>
            <p:nvPr/>
          </p:nvSpPr>
          <p:spPr>
            <a:xfrm>
              <a:off x="1380241" y="3188254"/>
              <a:ext cx="7802880" cy="902207"/>
            </a:xfrm>
            <a:prstGeom prst="roundRect">
              <a:avLst>
                <a:gd name="adj" fmla="val 10000"/>
              </a:avLst>
            </a:prstGeom>
            <a:solidFill>
              <a:srgbClr val="651502">
                <a:alpha val="50000"/>
              </a:srgbClr>
            </a:solidFill>
          </p:spPr>
          <p:style>
            <a:lnRef idx="2">
              <a:schemeClr val="lt1">
                <a:hueOff val="0"/>
                <a:satOff val="0"/>
                <a:lumOff val="0"/>
                <a:alphaOff val="0"/>
              </a:schemeClr>
            </a:lnRef>
            <a:fillRef idx="1">
              <a:schemeClr val="accent5">
                <a:hueOff val="-2252848"/>
                <a:satOff val="-5806"/>
                <a:lumOff val="-3922"/>
                <a:alphaOff val="0"/>
              </a:schemeClr>
            </a:fillRef>
            <a:effectRef idx="0">
              <a:schemeClr val="accent5">
                <a:hueOff val="-2252848"/>
                <a:satOff val="-5806"/>
                <a:lumOff val="-3922"/>
                <a:alphaOff val="0"/>
              </a:schemeClr>
            </a:effectRef>
            <a:fontRef idx="minor">
              <a:schemeClr val="lt1"/>
            </a:fontRef>
          </p:style>
          <p:txBody>
            <a:bodyPr anchor="ctr" anchorCtr="1"/>
            <a:lstStyle/>
            <a:p>
              <a:r>
                <a:rPr lang="en-GB" sz="2400" dirty="0"/>
                <a:t>STAFF MAY HAVE NEEDED TO STEP INTO DSL ROLE</a:t>
              </a:r>
            </a:p>
          </p:txBody>
        </p:sp>
        <p:sp>
          <p:nvSpPr>
            <p:cNvPr id="27" name="Arrow: Down 26">
              <a:extLst>
                <a:ext uri="{FF2B5EF4-FFF2-40B4-BE49-F238E27FC236}">
                  <a16:creationId xmlns:a16="http://schemas.microsoft.com/office/drawing/2014/main" id="{2461B37B-CC6F-4BF1-B82E-E3D84B57B266}"/>
                </a:ext>
              </a:extLst>
            </p:cNvPr>
            <p:cNvSpPr/>
            <p:nvPr/>
          </p:nvSpPr>
          <p:spPr>
            <a:xfrm>
              <a:off x="8780000" y="3713183"/>
              <a:ext cx="771897" cy="809197"/>
            </a:xfrm>
            <a:prstGeom prst="downArrow">
              <a:avLst/>
            </a:prstGeom>
            <a:solidFill>
              <a:srgbClr val="FFDEC5"/>
            </a:solidFill>
            <a:ln w="38100">
              <a:solidFill>
                <a:srgbClr val="6515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30" name="Group 29">
            <a:extLst>
              <a:ext uri="{FF2B5EF4-FFF2-40B4-BE49-F238E27FC236}">
                <a16:creationId xmlns:a16="http://schemas.microsoft.com/office/drawing/2014/main" id="{46C47C89-3DF5-4E91-9F46-69B6003E77D9}"/>
              </a:ext>
            </a:extLst>
          </p:cNvPr>
          <p:cNvGrpSpPr/>
          <p:nvPr/>
        </p:nvGrpSpPr>
        <p:grpSpPr>
          <a:xfrm>
            <a:off x="819397" y="2178841"/>
            <a:ext cx="8165238" cy="1325990"/>
            <a:chOff x="819397" y="2178841"/>
            <a:chExt cx="8165238" cy="1325990"/>
          </a:xfrm>
        </p:grpSpPr>
        <p:sp>
          <p:nvSpPr>
            <p:cNvPr id="7" name="Rectangle: Rounded Corners 6">
              <a:extLst>
                <a:ext uri="{FF2B5EF4-FFF2-40B4-BE49-F238E27FC236}">
                  <a16:creationId xmlns:a16="http://schemas.microsoft.com/office/drawing/2014/main" id="{CD221EC6-E960-4241-BB6E-02D92921E19F}"/>
                </a:ext>
              </a:extLst>
            </p:cNvPr>
            <p:cNvSpPr/>
            <p:nvPr/>
          </p:nvSpPr>
          <p:spPr>
            <a:xfrm>
              <a:off x="819397" y="2178841"/>
              <a:ext cx="7802880" cy="902207"/>
            </a:xfrm>
            <a:prstGeom prst="roundRect">
              <a:avLst>
                <a:gd name="adj" fmla="val 10000"/>
              </a:avLst>
            </a:prstGeom>
            <a:solidFill>
              <a:srgbClr val="651502">
                <a:alpha val="25000"/>
              </a:srgbClr>
            </a:solidFill>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anchor="ctr" anchorCtr="1"/>
            <a:lstStyle/>
            <a:p>
              <a:pPr algn="ctr"/>
              <a:r>
                <a:rPr lang="en-US" sz="2400" dirty="0"/>
                <a:t>SAFEGUARDING RESPONSIBILITIES REMAIN THE SAME</a:t>
              </a:r>
              <a:endParaRPr lang="en-GB" sz="2400" dirty="0"/>
            </a:p>
          </p:txBody>
        </p:sp>
        <p:sp>
          <p:nvSpPr>
            <p:cNvPr id="28" name="Arrow: Down 27">
              <a:extLst>
                <a:ext uri="{FF2B5EF4-FFF2-40B4-BE49-F238E27FC236}">
                  <a16:creationId xmlns:a16="http://schemas.microsoft.com/office/drawing/2014/main" id="{295C870B-7A5B-498C-984C-98688E7C6047}"/>
                </a:ext>
              </a:extLst>
            </p:cNvPr>
            <p:cNvSpPr/>
            <p:nvPr/>
          </p:nvSpPr>
          <p:spPr>
            <a:xfrm>
              <a:off x="8212738" y="2695634"/>
              <a:ext cx="771897" cy="809197"/>
            </a:xfrm>
            <a:prstGeom prst="downArrow">
              <a:avLst/>
            </a:prstGeom>
            <a:solidFill>
              <a:srgbClr val="FFDEC5"/>
            </a:solidFill>
            <a:ln w="38100">
              <a:solidFill>
                <a:srgbClr val="6515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40072976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1"/>
                                        </p:tgtEl>
                                        <p:attrNameLst>
                                          <p:attrName>style.visibility</p:attrName>
                                        </p:attrNameLst>
                                      </p:cBhvr>
                                      <p:to>
                                        <p:strVal val="visible"/>
                                      </p:to>
                                    </p:set>
                                    <p:animEffect transition="in" filter="fade">
                                      <p:cBhvr>
                                        <p:cTn id="12" dur="500"/>
                                        <p:tgtEl>
                                          <p:spTgt spid="3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2"/>
                                        </p:tgtEl>
                                        <p:attrNameLst>
                                          <p:attrName>style.visibility</p:attrName>
                                        </p:attrNameLst>
                                      </p:cBhvr>
                                      <p:to>
                                        <p:strVal val="visible"/>
                                      </p:to>
                                    </p:set>
                                    <p:animEffect transition="in" filter="fade">
                                      <p:cBhvr>
                                        <p:cTn id="17" dur="500"/>
                                        <p:tgtEl>
                                          <p:spTgt spid="32"/>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385A7C13-7E2C-47CF-BDFE-B3DF860DFC67}"/>
              </a:ext>
            </a:extLst>
          </p:cNvPr>
          <p:cNvSpPr txBox="1"/>
          <p:nvPr/>
        </p:nvSpPr>
        <p:spPr>
          <a:xfrm>
            <a:off x="399479" y="228651"/>
            <a:ext cx="11393041" cy="2215991"/>
          </a:xfrm>
          <a:prstGeom prst="rect">
            <a:avLst/>
          </a:prstGeom>
          <a:noFill/>
        </p:spPr>
        <p:txBody>
          <a:bodyPr wrap="square" rtlCol="0">
            <a:spAutoFit/>
          </a:bodyPr>
          <a:lstStyle/>
          <a:p>
            <a:r>
              <a:rPr lang="en-GB" sz="5400" b="1" dirty="0">
                <a:solidFill>
                  <a:srgbClr val="651502"/>
                </a:solidFill>
                <a:latin typeface="Eras Bold ITC" panose="020B0907030504020204" pitchFamily="34" charset="0"/>
              </a:rPr>
              <a:t>Designated Safeguarding Lead</a:t>
            </a:r>
          </a:p>
          <a:p>
            <a:r>
              <a:rPr lang="en-GB" sz="4800" b="1" dirty="0">
                <a:solidFill>
                  <a:srgbClr val="651502"/>
                </a:solidFill>
                <a:latin typeface="Eras Bold ITC" panose="020B0907030504020204" pitchFamily="34" charset="0"/>
              </a:rPr>
              <a:t>-WSCP Support for DSL’s</a:t>
            </a:r>
            <a:endParaRPr lang="en-GB" sz="5400" b="1" dirty="0">
              <a:solidFill>
                <a:srgbClr val="651502"/>
              </a:solidFill>
              <a:latin typeface="Eras Bold ITC" panose="020B0907030504020204" pitchFamily="34" charset="0"/>
            </a:endParaRPr>
          </a:p>
          <a:p>
            <a:pPr algn="ctr"/>
            <a:endParaRPr lang="en-GB" sz="3600" b="1" dirty="0">
              <a:solidFill>
                <a:srgbClr val="FFBC89"/>
              </a:solidFill>
              <a:latin typeface="Gill Sans MT" panose="020B0502020104020203" pitchFamily="34" charset="0"/>
            </a:endParaRPr>
          </a:p>
        </p:txBody>
      </p:sp>
      <p:sp>
        <p:nvSpPr>
          <p:cNvPr id="3" name="TextBox 2">
            <a:extLst>
              <a:ext uri="{FF2B5EF4-FFF2-40B4-BE49-F238E27FC236}">
                <a16:creationId xmlns:a16="http://schemas.microsoft.com/office/drawing/2014/main" id="{0E0EF8D5-6C2E-4167-B69C-D357FD52217B}"/>
              </a:ext>
            </a:extLst>
          </p:cNvPr>
          <p:cNvSpPr txBox="1"/>
          <p:nvPr/>
        </p:nvSpPr>
        <p:spPr>
          <a:xfrm>
            <a:off x="2860158" y="6145618"/>
            <a:ext cx="5582093" cy="404037"/>
          </a:xfrm>
          <a:prstGeom prst="rect">
            <a:avLst/>
          </a:prstGeom>
          <a:noFill/>
        </p:spPr>
        <p:txBody>
          <a:bodyPr wrap="square" rtlCol="0">
            <a:spAutoFit/>
          </a:bodyPr>
          <a:lstStyle/>
          <a:p>
            <a:pPr algn="ctr"/>
            <a:r>
              <a:rPr lang="en-GB" sz="2000" b="1" dirty="0">
                <a:solidFill>
                  <a:srgbClr val="651502"/>
                </a:solidFill>
                <a:latin typeface="Ink Free" panose="03080402000500000000" pitchFamily="66" charset="0"/>
              </a:rPr>
              <a:t>Amanda Waterfall, Education Officer, WSCP</a:t>
            </a:r>
          </a:p>
        </p:txBody>
      </p:sp>
      <p:sp>
        <p:nvSpPr>
          <p:cNvPr id="4" name="TextBox 3">
            <a:extLst>
              <a:ext uri="{FF2B5EF4-FFF2-40B4-BE49-F238E27FC236}">
                <a16:creationId xmlns:a16="http://schemas.microsoft.com/office/drawing/2014/main" id="{27AA5F51-8AAC-47D7-B9C0-77AF529289D6}"/>
              </a:ext>
            </a:extLst>
          </p:cNvPr>
          <p:cNvSpPr txBox="1"/>
          <p:nvPr/>
        </p:nvSpPr>
        <p:spPr>
          <a:xfrm>
            <a:off x="4128053" y="1958059"/>
            <a:ext cx="5977849" cy="3754874"/>
          </a:xfrm>
          <a:prstGeom prst="rect">
            <a:avLst/>
          </a:prstGeom>
          <a:noFill/>
        </p:spPr>
        <p:txBody>
          <a:bodyPr wrap="square" rtlCol="0">
            <a:spAutoFit/>
          </a:bodyPr>
          <a:lstStyle/>
          <a:p>
            <a:pPr marL="285750" indent="-285750">
              <a:buFont typeface="Wingdings" panose="05000000000000000000" pitchFamily="2" charset="2"/>
              <a:buChar char="q"/>
            </a:pPr>
            <a:r>
              <a:rPr lang="en-GB" sz="2600" dirty="0">
                <a:solidFill>
                  <a:srgbClr val="651502"/>
                </a:solidFill>
                <a:latin typeface="Gill Sans MT" panose="020B0502020104020203" pitchFamily="34" charset="0"/>
              </a:rPr>
              <a:t> Dedicated school website pages </a:t>
            </a:r>
            <a:r>
              <a:rPr lang="en-GB" sz="2000" dirty="0">
                <a:solidFill>
                  <a:srgbClr val="651502"/>
                </a:solidFill>
                <a:latin typeface="Gill Sans MT" panose="020B0502020104020203" pitchFamily="34" charset="0"/>
              </a:rPr>
              <a:t>(</a:t>
            </a:r>
            <a:r>
              <a:rPr lang="en-GB" sz="2000" dirty="0">
                <a:solidFill>
                  <a:srgbClr val="651502"/>
                </a:solidFill>
                <a:latin typeface="Gill Sans MT" panose="020B0502020104020203" pitchFamily="34" charset="0"/>
                <a:hlinkClick r:id="rId3">
                  <a:extLst>
                    <a:ext uri="{A12FA001-AC4F-418D-AE19-62706E023703}">
                      <ahyp:hlinkClr xmlns:ahyp="http://schemas.microsoft.com/office/drawing/2018/hyperlinkcolor" val="tx"/>
                    </a:ext>
                  </a:extLst>
                </a:hlinkClick>
              </a:rPr>
              <a:t>https://www.wirralsafeguarding.co.uk/schools-2/</a:t>
            </a:r>
            <a:r>
              <a:rPr lang="en-GB" sz="2000" dirty="0">
                <a:solidFill>
                  <a:srgbClr val="651502"/>
                </a:solidFill>
                <a:latin typeface="Gill Sans MT" panose="020B0502020104020203" pitchFamily="34" charset="0"/>
              </a:rPr>
              <a:t>) </a:t>
            </a:r>
          </a:p>
          <a:p>
            <a:pPr marL="285750" indent="-285750">
              <a:buFont typeface="Wingdings" panose="05000000000000000000" pitchFamily="2" charset="2"/>
              <a:buChar char="q"/>
            </a:pPr>
            <a:endParaRPr lang="en-GB" sz="1000" dirty="0">
              <a:solidFill>
                <a:srgbClr val="651502"/>
              </a:solidFill>
              <a:latin typeface="Gill Sans MT" panose="020B0502020104020203" pitchFamily="34" charset="0"/>
            </a:endParaRPr>
          </a:p>
          <a:p>
            <a:pPr marL="285750" indent="-285750">
              <a:buFont typeface="Wingdings" panose="05000000000000000000" pitchFamily="2" charset="2"/>
              <a:buChar char="q"/>
            </a:pPr>
            <a:r>
              <a:rPr lang="en-GB" sz="2600" dirty="0">
                <a:solidFill>
                  <a:srgbClr val="651502"/>
                </a:solidFill>
                <a:latin typeface="Gill Sans MT" panose="020B0502020104020203" pitchFamily="34" charset="0"/>
              </a:rPr>
              <a:t> Safeguarding newsletter &amp; updates </a:t>
            </a:r>
          </a:p>
          <a:p>
            <a:pPr marL="285750" indent="-285750">
              <a:buFont typeface="Wingdings" panose="05000000000000000000" pitchFamily="2" charset="2"/>
              <a:buChar char="q"/>
            </a:pPr>
            <a:endParaRPr lang="en-GB" sz="2000" dirty="0">
              <a:solidFill>
                <a:srgbClr val="651502"/>
              </a:solidFill>
              <a:latin typeface="Gill Sans MT" panose="020B0502020104020203" pitchFamily="34" charset="0"/>
            </a:endParaRPr>
          </a:p>
          <a:p>
            <a:pPr marL="285750" indent="-285750">
              <a:buFont typeface="Wingdings" panose="05000000000000000000" pitchFamily="2" charset="2"/>
              <a:buChar char="q"/>
            </a:pPr>
            <a:r>
              <a:rPr lang="en-GB" sz="2600" dirty="0">
                <a:solidFill>
                  <a:srgbClr val="651502"/>
                </a:solidFill>
                <a:latin typeface="Gill Sans MT" panose="020B0502020104020203" pitchFamily="34" charset="0"/>
              </a:rPr>
              <a:t> School specific safeguarding training</a:t>
            </a:r>
          </a:p>
          <a:p>
            <a:pPr marL="285750" indent="-285750">
              <a:buFont typeface="Wingdings" panose="05000000000000000000" pitchFamily="2" charset="2"/>
              <a:buChar char="q"/>
            </a:pPr>
            <a:endParaRPr lang="en-GB" sz="1600" dirty="0">
              <a:solidFill>
                <a:srgbClr val="651502"/>
              </a:solidFill>
              <a:latin typeface="Gill Sans MT" panose="020B0502020104020203" pitchFamily="34" charset="0"/>
            </a:endParaRPr>
          </a:p>
          <a:p>
            <a:pPr marL="285750" indent="-285750">
              <a:buFont typeface="Wingdings" panose="05000000000000000000" pitchFamily="2" charset="2"/>
              <a:buChar char="q"/>
            </a:pPr>
            <a:r>
              <a:rPr lang="en-GB" sz="2600" dirty="0">
                <a:solidFill>
                  <a:srgbClr val="651502"/>
                </a:solidFill>
                <a:latin typeface="Gill Sans MT" panose="020B0502020104020203" pitchFamily="34" charset="0"/>
              </a:rPr>
              <a:t> School Safeguarding Health Check </a:t>
            </a:r>
          </a:p>
          <a:p>
            <a:pPr marL="285750" indent="-285750" algn="ctr">
              <a:buFont typeface="Wingdings" panose="05000000000000000000" pitchFamily="2" charset="2"/>
              <a:buChar char="q"/>
            </a:pPr>
            <a:endParaRPr lang="en-GB" sz="2800" b="1" dirty="0">
              <a:solidFill>
                <a:srgbClr val="4472C4">
                  <a:lumMod val="50000"/>
                </a:srgbClr>
              </a:solidFill>
              <a:ea typeface="+mj-ea"/>
              <a:cs typeface="+mj-cs"/>
            </a:endParaRPr>
          </a:p>
          <a:p>
            <a:pPr algn="ctr"/>
            <a:endParaRPr lang="en-GB" dirty="0"/>
          </a:p>
          <a:p>
            <a:pPr algn="ctr"/>
            <a:endParaRPr lang="en-GB" dirty="0"/>
          </a:p>
        </p:txBody>
      </p:sp>
      <p:sp>
        <p:nvSpPr>
          <p:cNvPr id="7" name="Rectangle: Rounded Corners 6">
            <a:extLst>
              <a:ext uri="{FF2B5EF4-FFF2-40B4-BE49-F238E27FC236}">
                <a16:creationId xmlns:a16="http://schemas.microsoft.com/office/drawing/2014/main" id="{74AA908B-E670-4BB1-BCFD-DE30E1F5907B}"/>
              </a:ext>
            </a:extLst>
          </p:cNvPr>
          <p:cNvSpPr/>
          <p:nvPr/>
        </p:nvSpPr>
        <p:spPr>
          <a:xfrm>
            <a:off x="2218705" y="4881443"/>
            <a:ext cx="8085255" cy="1107996"/>
          </a:xfrm>
          <a:prstGeom prst="roundRect">
            <a:avLst>
              <a:gd name="adj" fmla="val 10000"/>
            </a:avLst>
          </a:prstGeom>
          <a:solidFill>
            <a:srgbClr val="B82E01"/>
          </a:solidFill>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anchor="ctr" anchorCtr="1"/>
          <a:lstStyle/>
          <a:p>
            <a:pPr algn="ctr"/>
            <a:r>
              <a:rPr lang="en-GB" sz="2000" b="1" dirty="0"/>
              <a:t>To access virtual DSL Training please visit:</a:t>
            </a:r>
          </a:p>
          <a:p>
            <a:pPr algn="ctr"/>
            <a:r>
              <a:rPr lang="en-GB" sz="2000" b="1" dirty="0"/>
              <a:t>www.wirralsafeguarding.co.uk/safeguarding-training-for-schools/</a:t>
            </a:r>
          </a:p>
        </p:txBody>
      </p:sp>
      <p:pic>
        <p:nvPicPr>
          <p:cNvPr id="9" name="Picture 8">
            <a:extLst>
              <a:ext uri="{FF2B5EF4-FFF2-40B4-BE49-F238E27FC236}">
                <a16:creationId xmlns:a16="http://schemas.microsoft.com/office/drawing/2014/main" id="{F6A205D5-EC82-4314-AAE4-BF2552D0355C}"/>
              </a:ext>
            </a:extLst>
          </p:cNvPr>
          <p:cNvPicPr>
            <a:picLocks noChangeAspect="1"/>
          </p:cNvPicPr>
          <p:nvPr/>
        </p:nvPicPr>
        <p:blipFill>
          <a:blip r:embed="rId4">
            <a:duotone>
              <a:prstClr val="black"/>
              <a:schemeClr val="accent2">
                <a:tint val="45000"/>
                <a:satMod val="400000"/>
              </a:schemeClr>
            </a:duotone>
          </a:blip>
          <a:stretch>
            <a:fillRect/>
          </a:stretch>
        </p:blipFill>
        <p:spPr>
          <a:xfrm>
            <a:off x="916056" y="2145450"/>
            <a:ext cx="2267909" cy="2267909"/>
          </a:xfrm>
          <a:prstGeom prst="rect">
            <a:avLst/>
          </a:prstGeom>
        </p:spPr>
      </p:pic>
    </p:spTree>
    <p:extLst>
      <p:ext uri="{BB962C8B-B14F-4D97-AF65-F5344CB8AC3E}">
        <p14:creationId xmlns:p14="http://schemas.microsoft.com/office/powerpoint/2010/main" val="23920269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xEl>
                                              <p:pRg st="2" end="2"/>
                                            </p:txEl>
                                          </p:spTgt>
                                        </p:tgtEl>
                                        <p:attrNameLst>
                                          <p:attrName>style.visibility</p:attrName>
                                        </p:attrNameLst>
                                      </p:cBhvr>
                                      <p:to>
                                        <p:strVal val="visible"/>
                                      </p:to>
                                    </p:set>
                                    <p:animEffect transition="in" filter="fade">
                                      <p:cBhvr>
                                        <p:cTn id="12" dur="500"/>
                                        <p:tgtEl>
                                          <p:spTgt spid="4">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xEl>
                                              <p:pRg st="4" end="4"/>
                                            </p:txEl>
                                          </p:spTgt>
                                        </p:tgtEl>
                                        <p:attrNameLst>
                                          <p:attrName>style.visibility</p:attrName>
                                        </p:attrNameLst>
                                      </p:cBhvr>
                                      <p:to>
                                        <p:strVal val="visible"/>
                                      </p:to>
                                    </p:set>
                                    <p:animEffect transition="in" filter="fade">
                                      <p:cBhvr>
                                        <p:cTn id="17" dur="500"/>
                                        <p:tgtEl>
                                          <p:spTgt spid="4">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
                                            <p:txEl>
                                              <p:pRg st="6" end="6"/>
                                            </p:txEl>
                                          </p:spTgt>
                                        </p:tgtEl>
                                        <p:attrNameLst>
                                          <p:attrName>style.visibility</p:attrName>
                                        </p:attrNameLst>
                                      </p:cBhvr>
                                      <p:to>
                                        <p:strVal val="visible"/>
                                      </p:to>
                                    </p:set>
                                    <p:animEffect transition="in" filter="fade">
                                      <p:cBhvr>
                                        <p:cTn id="22" dur="500"/>
                                        <p:tgtEl>
                                          <p:spTgt spid="4">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828D5C74-E9B3-4153-967E-B310222801E5}"/>
              </a:ext>
            </a:extLst>
          </p:cNvPr>
          <p:cNvSpPr txBox="1">
            <a:spLocks/>
          </p:cNvSpPr>
          <p:nvPr/>
        </p:nvSpPr>
        <p:spPr>
          <a:xfrm>
            <a:off x="838200" y="751562"/>
            <a:ext cx="10515600" cy="4333696"/>
          </a:xfrm>
          <a:prstGeom prst="rect">
            <a:avLst/>
          </a:prstGeom>
          <a:solidFill>
            <a:srgbClr val="B82E01"/>
          </a:solidFill>
        </p:spPr>
        <p:txBody>
          <a:bodyPr vert="horz" lIns="91440" tIns="45720" rIns="91440" bIns="45720" rtlCol="0" anchor="b">
            <a:normAutofit fontScale="600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br>
              <a:rPr lang="en-US" sz="4000" dirty="0">
                <a:solidFill>
                  <a:schemeClr val="bg1"/>
                </a:solidFill>
              </a:rPr>
            </a:br>
            <a:br>
              <a:rPr lang="en-US" sz="4000" dirty="0">
                <a:solidFill>
                  <a:schemeClr val="bg1"/>
                </a:solidFill>
              </a:rPr>
            </a:br>
            <a:br>
              <a:rPr lang="en-US" sz="4000" dirty="0">
                <a:solidFill>
                  <a:schemeClr val="bg1"/>
                </a:solidFill>
              </a:rPr>
            </a:br>
            <a:br>
              <a:rPr lang="en-US" sz="7300" b="1" dirty="0">
                <a:solidFill>
                  <a:srgbClr val="FFBF8F"/>
                </a:solidFill>
                <a:latin typeface="Gill Sans MT" panose="020B0502020104020203" pitchFamily="34" charset="0"/>
              </a:rPr>
            </a:br>
            <a:r>
              <a:rPr lang="en-US" sz="8400" b="1" dirty="0">
                <a:solidFill>
                  <a:srgbClr val="FFBF8F"/>
                </a:solidFill>
                <a:latin typeface="Gill Sans MT" panose="020B0502020104020203" pitchFamily="34" charset="0"/>
              </a:rPr>
              <a:t>Support for Bereavement</a:t>
            </a:r>
            <a:br>
              <a:rPr lang="en-US" sz="6500" dirty="0">
                <a:solidFill>
                  <a:srgbClr val="FFBF8F"/>
                </a:solidFill>
                <a:latin typeface="Gill Sans MT" panose="020B0502020104020203" pitchFamily="34" charset="0"/>
              </a:rPr>
            </a:br>
            <a:br>
              <a:rPr lang="en-US" sz="6500" dirty="0">
                <a:solidFill>
                  <a:srgbClr val="FFBF8F"/>
                </a:solidFill>
                <a:latin typeface="Gill Sans MT" panose="020B0502020104020203" pitchFamily="34" charset="0"/>
              </a:rPr>
            </a:br>
            <a:br>
              <a:rPr lang="en-US" sz="4700" dirty="0">
                <a:solidFill>
                  <a:srgbClr val="FFBF8F"/>
                </a:solidFill>
                <a:latin typeface="Gill Sans MT" panose="020B0502020104020203" pitchFamily="34" charset="0"/>
              </a:rPr>
            </a:br>
            <a:br>
              <a:rPr lang="en-US" sz="4700" dirty="0">
                <a:solidFill>
                  <a:srgbClr val="FFBF8F"/>
                </a:solidFill>
                <a:latin typeface="Gill Sans MT" panose="020B0502020104020203" pitchFamily="34" charset="0"/>
              </a:rPr>
            </a:br>
            <a:r>
              <a:rPr lang="en-US" sz="5300" dirty="0">
                <a:solidFill>
                  <a:srgbClr val="FFBF8F"/>
                </a:solidFill>
                <a:latin typeface="Gill Sans MT" panose="020B0502020104020203" pitchFamily="34" charset="0"/>
              </a:rPr>
              <a:t>Shirley Potts, Director of Regional Development</a:t>
            </a:r>
            <a:br>
              <a:rPr lang="en-US" sz="4000" dirty="0">
                <a:solidFill>
                  <a:schemeClr val="bg1"/>
                </a:solidFill>
              </a:rPr>
            </a:br>
            <a:br>
              <a:rPr lang="en-US" sz="4000" dirty="0">
                <a:solidFill>
                  <a:schemeClr val="bg1"/>
                </a:solidFill>
              </a:rPr>
            </a:br>
            <a:br>
              <a:rPr lang="en-US" sz="4800" dirty="0">
                <a:solidFill>
                  <a:schemeClr val="bg1"/>
                </a:solidFill>
              </a:rPr>
            </a:br>
            <a:endParaRPr lang="en-US" sz="4800" dirty="0">
              <a:solidFill>
                <a:schemeClr val="bg1"/>
              </a:solidFill>
            </a:endParaRPr>
          </a:p>
        </p:txBody>
      </p:sp>
      <p:pic>
        <p:nvPicPr>
          <p:cNvPr id="4" name="Picture 3" descr="A picture containing drawing&#10;&#10;Description automatically generated">
            <a:extLst>
              <a:ext uri="{FF2B5EF4-FFF2-40B4-BE49-F238E27FC236}">
                <a16:creationId xmlns:a16="http://schemas.microsoft.com/office/drawing/2014/main" id="{04C8DF1B-C6D9-4690-A1CD-9ED02C4D2C3C}"/>
              </a:ext>
            </a:extLst>
          </p:cNvPr>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523586" y="5470842"/>
            <a:ext cx="2727819" cy="1142695"/>
          </a:xfrm>
          <a:prstGeom prst="rect">
            <a:avLst/>
          </a:prstGeom>
        </p:spPr>
      </p:pic>
    </p:spTree>
    <p:extLst>
      <p:ext uri="{BB962C8B-B14F-4D97-AF65-F5344CB8AC3E}">
        <p14:creationId xmlns:p14="http://schemas.microsoft.com/office/powerpoint/2010/main" val="21894758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a:extLst>
              <a:ext uri="{FF2B5EF4-FFF2-40B4-BE49-F238E27FC236}">
                <a16:creationId xmlns:a16="http://schemas.microsoft.com/office/drawing/2014/main" id="{9A170FBA-C308-420F-A2FD-BB148FF2B960}"/>
              </a:ext>
            </a:extLst>
          </p:cNvPr>
          <p:cNvPicPr>
            <a:picLocks noChangeAspect="1"/>
          </p:cNvPicPr>
          <p:nvPr/>
        </p:nvPicPr>
        <p:blipFill rotWithShape="1">
          <a:blip r:embed="rId3"/>
          <a:srcRect l="14246" t="20348" r="14318" b="18407"/>
          <a:stretch/>
        </p:blipFill>
        <p:spPr>
          <a:xfrm>
            <a:off x="1605516" y="1057996"/>
            <a:ext cx="9133368" cy="4742007"/>
          </a:xfrm>
          <a:prstGeom prst="rect">
            <a:avLst/>
          </a:prstGeom>
        </p:spPr>
      </p:pic>
      <p:sp>
        <p:nvSpPr>
          <p:cNvPr id="4" name="TextBox 3">
            <a:extLst>
              <a:ext uri="{FF2B5EF4-FFF2-40B4-BE49-F238E27FC236}">
                <a16:creationId xmlns:a16="http://schemas.microsoft.com/office/drawing/2014/main" id="{8D01AB1C-C951-4EF2-A12C-93820F6AF015}"/>
              </a:ext>
            </a:extLst>
          </p:cNvPr>
          <p:cNvSpPr txBox="1"/>
          <p:nvPr/>
        </p:nvSpPr>
        <p:spPr>
          <a:xfrm>
            <a:off x="3413051" y="6145619"/>
            <a:ext cx="4827182" cy="400110"/>
          </a:xfrm>
          <a:prstGeom prst="rect">
            <a:avLst/>
          </a:prstGeom>
          <a:noFill/>
        </p:spPr>
        <p:txBody>
          <a:bodyPr wrap="square" rtlCol="0">
            <a:spAutoFit/>
          </a:bodyPr>
          <a:lstStyle/>
          <a:p>
            <a:pPr algn="ctr"/>
            <a:r>
              <a:rPr lang="en-GB" sz="2000" b="1" dirty="0">
                <a:solidFill>
                  <a:srgbClr val="651502"/>
                </a:solidFill>
                <a:latin typeface="Ink Free" panose="03080402000500000000" pitchFamily="66" charset="0"/>
              </a:rPr>
              <a:t>Shirley Potts, Child Bereavement UK</a:t>
            </a:r>
          </a:p>
        </p:txBody>
      </p:sp>
      <p:sp>
        <p:nvSpPr>
          <p:cNvPr id="6" name="TextBox 5">
            <a:extLst>
              <a:ext uri="{FF2B5EF4-FFF2-40B4-BE49-F238E27FC236}">
                <a16:creationId xmlns:a16="http://schemas.microsoft.com/office/drawing/2014/main" id="{A707E190-3C3B-436B-8BF5-1CCEB7AED5D1}"/>
              </a:ext>
            </a:extLst>
          </p:cNvPr>
          <p:cNvSpPr txBox="1"/>
          <p:nvPr/>
        </p:nvSpPr>
        <p:spPr>
          <a:xfrm>
            <a:off x="399479" y="228651"/>
            <a:ext cx="11393041" cy="1477328"/>
          </a:xfrm>
          <a:prstGeom prst="rect">
            <a:avLst/>
          </a:prstGeom>
          <a:noFill/>
        </p:spPr>
        <p:txBody>
          <a:bodyPr wrap="square" rtlCol="0">
            <a:spAutoFit/>
          </a:bodyPr>
          <a:lstStyle/>
          <a:p>
            <a:r>
              <a:rPr lang="en-GB" sz="5400" b="1" dirty="0">
                <a:solidFill>
                  <a:srgbClr val="651502"/>
                </a:solidFill>
                <a:latin typeface="Eras Bold ITC" panose="020B0907030504020204" pitchFamily="34" charset="0"/>
              </a:rPr>
              <a:t>Bereavement</a:t>
            </a:r>
            <a:endParaRPr lang="en-GB" sz="6000" b="1" dirty="0">
              <a:solidFill>
                <a:srgbClr val="651502"/>
              </a:solidFill>
              <a:latin typeface="Eras Bold ITC" panose="020B0907030504020204" pitchFamily="34" charset="0"/>
            </a:endParaRPr>
          </a:p>
          <a:p>
            <a:pPr algn="ctr"/>
            <a:endParaRPr lang="en-GB" sz="3600" b="1" dirty="0">
              <a:solidFill>
                <a:srgbClr val="FFBC89"/>
              </a:solidFill>
              <a:latin typeface="Gill Sans MT" panose="020B0502020104020203" pitchFamily="34" charset="0"/>
            </a:endParaRPr>
          </a:p>
        </p:txBody>
      </p:sp>
    </p:spTree>
    <p:extLst>
      <p:ext uri="{BB962C8B-B14F-4D97-AF65-F5344CB8AC3E}">
        <p14:creationId xmlns:p14="http://schemas.microsoft.com/office/powerpoint/2010/main" val="4960621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385A7C13-7E2C-47CF-BDFE-B3DF860DFC67}"/>
              </a:ext>
            </a:extLst>
          </p:cNvPr>
          <p:cNvSpPr txBox="1"/>
          <p:nvPr/>
        </p:nvSpPr>
        <p:spPr>
          <a:xfrm>
            <a:off x="399479" y="228651"/>
            <a:ext cx="11393041" cy="1477328"/>
          </a:xfrm>
          <a:prstGeom prst="rect">
            <a:avLst/>
          </a:prstGeom>
          <a:noFill/>
        </p:spPr>
        <p:txBody>
          <a:bodyPr wrap="square" rtlCol="0">
            <a:spAutoFit/>
          </a:bodyPr>
          <a:lstStyle/>
          <a:p>
            <a:r>
              <a:rPr lang="en-GB" sz="5400" b="1" dirty="0">
                <a:solidFill>
                  <a:srgbClr val="651502"/>
                </a:solidFill>
                <a:latin typeface="Eras Bold ITC" panose="020B0907030504020204" pitchFamily="34" charset="0"/>
              </a:rPr>
              <a:t>Bereaved Children</a:t>
            </a:r>
            <a:endParaRPr lang="en-GB" sz="6000" b="1" dirty="0">
              <a:solidFill>
                <a:srgbClr val="651502"/>
              </a:solidFill>
              <a:latin typeface="Eras Bold ITC" panose="020B0907030504020204" pitchFamily="34" charset="0"/>
            </a:endParaRPr>
          </a:p>
          <a:p>
            <a:pPr algn="ctr"/>
            <a:endParaRPr lang="en-GB" sz="3600" b="1" dirty="0">
              <a:solidFill>
                <a:srgbClr val="FFBC89"/>
              </a:solidFill>
              <a:latin typeface="Gill Sans MT" panose="020B0502020104020203" pitchFamily="34" charset="0"/>
            </a:endParaRPr>
          </a:p>
        </p:txBody>
      </p:sp>
      <p:pic>
        <p:nvPicPr>
          <p:cNvPr id="3" name="Picture Placeholder 5" descr="A person reading a book&#10;&#10;Description automatically generated">
            <a:extLst>
              <a:ext uri="{FF2B5EF4-FFF2-40B4-BE49-F238E27FC236}">
                <a16:creationId xmlns:a16="http://schemas.microsoft.com/office/drawing/2014/main" id="{DE8A0C08-F207-46B1-ADA0-34361B18EC78}"/>
              </a:ext>
            </a:extLst>
          </p:cNvPr>
          <p:cNvPicPr>
            <a:picLocks noChangeAspect="1"/>
          </p:cNvPicPr>
          <p:nvPr/>
        </p:nvPicPr>
        <p:blipFill>
          <a:blip r:embed="rId3"/>
          <a:srcRect/>
          <a:stretch>
            <a:fillRect/>
          </a:stretch>
        </p:blipFill>
        <p:spPr>
          <a:xfrm rot="120000">
            <a:off x="7584819" y="1563245"/>
            <a:ext cx="3731510" cy="373151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4" name="Content Placeholder 3">
            <a:extLst>
              <a:ext uri="{FF2B5EF4-FFF2-40B4-BE49-F238E27FC236}">
                <a16:creationId xmlns:a16="http://schemas.microsoft.com/office/drawing/2014/main" id="{798D7C8A-0C13-485C-8AF3-3D1BE9F0D6CF}"/>
              </a:ext>
            </a:extLst>
          </p:cNvPr>
          <p:cNvSpPr txBox="1">
            <a:spLocks/>
          </p:cNvSpPr>
          <p:nvPr/>
        </p:nvSpPr>
        <p:spPr>
          <a:xfrm>
            <a:off x="595864" y="1581512"/>
            <a:ext cx="6379094" cy="3416320"/>
          </a:xfrm>
          <a:prstGeom prst="rect">
            <a:avLst/>
          </a:prstGeom>
        </p:spPr>
        <p:txBody>
          <a:bodyPr wrap="square">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57175" indent="-257175">
              <a:lnSpc>
                <a:spcPct val="100000"/>
              </a:lnSpc>
              <a:spcBef>
                <a:spcPts val="0"/>
              </a:spcBef>
              <a:buFont typeface="Symbol" panose="05050102010706020507" pitchFamily="18" charset="2"/>
              <a:buChar char=""/>
            </a:pPr>
            <a:r>
              <a:rPr lang="en-GB" sz="2400" dirty="0">
                <a:solidFill>
                  <a:srgbClr val="651502"/>
                </a:solidFill>
                <a:latin typeface="Gill Sans MT" panose="020B0502020104020203" pitchFamily="34" charset="0"/>
                <a:ea typeface="Calibri" panose="020F0502020204030204" pitchFamily="34" charset="0"/>
              </a:rPr>
              <a:t>The virus has highlighted children’s anxieties</a:t>
            </a:r>
          </a:p>
          <a:p>
            <a:pPr marL="257175" indent="-257175">
              <a:lnSpc>
                <a:spcPct val="100000"/>
              </a:lnSpc>
              <a:spcBef>
                <a:spcPts val="0"/>
              </a:spcBef>
              <a:buFont typeface="Symbol" panose="05050102010706020507" pitchFamily="18" charset="2"/>
              <a:buChar char=""/>
            </a:pPr>
            <a:endParaRPr lang="en-GB" sz="2400" dirty="0">
              <a:solidFill>
                <a:srgbClr val="651502"/>
              </a:solidFill>
              <a:latin typeface="Gill Sans MT" panose="020B0502020104020203" pitchFamily="34" charset="0"/>
              <a:ea typeface="Calibri" panose="020F0502020204030204" pitchFamily="34" charset="0"/>
            </a:endParaRPr>
          </a:p>
          <a:p>
            <a:pPr marL="257175" indent="-257175">
              <a:lnSpc>
                <a:spcPct val="100000"/>
              </a:lnSpc>
              <a:spcBef>
                <a:spcPts val="0"/>
              </a:spcBef>
              <a:buFont typeface="Symbol" panose="05050102010706020507" pitchFamily="18" charset="2"/>
              <a:buChar char=""/>
            </a:pPr>
            <a:r>
              <a:rPr lang="en-GB" sz="2400" dirty="0">
                <a:solidFill>
                  <a:srgbClr val="651502"/>
                </a:solidFill>
                <a:latin typeface="Gill Sans MT" panose="020B0502020104020203" pitchFamily="34" charset="0"/>
                <a:ea typeface="Calibri" panose="020F0502020204030204" pitchFamily="34" charset="0"/>
              </a:rPr>
              <a:t>Approximately 23,600 parents of dependent-age children die in the UK each year</a:t>
            </a:r>
          </a:p>
          <a:p>
            <a:pPr>
              <a:lnSpc>
                <a:spcPct val="100000"/>
              </a:lnSpc>
              <a:spcBef>
                <a:spcPts val="0"/>
              </a:spcBef>
            </a:pPr>
            <a:endParaRPr lang="en-GB" sz="2400" dirty="0">
              <a:solidFill>
                <a:srgbClr val="651502"/>
              </a:solidFill>
              <a:latin typeface="Gill Sans MT" panose="020B0502020104020203" pitchFamily="34" charset="0"/>
              <a:ea typeface="Calibri" panose="020F0502020204030204" pitchFamily="34" charset="0"/>
            </a:endParaRPr>
          </a:p>
          <a:p>
            <a:pPr marL="257175" indent="-257175">
              <a:lnSpc>
                <a:spcPct val="100000"/>
              </a:lnSpc>
              <a:spcBef>
                <a:spcPts val="0"/>
              </a:spcBef>
              <a:buFont typeface="Symbol" panose="05050102010706020507" pitchFamily="18" charset="2"/>
              <a:buChar char=""/>
            </a:pPr>
            <a:r>
              <a:rPr lang="en-GB" sz="2400" dirty="0">
                <a:solidFill>
                  <a:srgbClr val="651502"/>
                </a:solidFill>
                <a:latin typeface="Gill Sans MT" panose="020B0502020104020203" pitchFamily="34" charset="0"/>
                <a:ea typeface="Calibri" panose="020F0502020204030204" pitchFamily="34" charset="0"/>
              </a:rPr>
              <a:t>That’s nearly 800 bereaved children each week</a:t>
            </a:r>
          </a:p>
          <a:p>
            <a:pPr>
              <a:lnSpc>
                <a:spcPct val="100000"/>
              </a:lnSpc>
              <a:spcBef>
                <a:spcPts val="0"/>
              </a:spcBef>
            </a:pPr>
            <a:endParaRPr lang="en-GB" sz="2400" dirty="0">
              <a:solidFill>
                <a:srgbClr val="651502"/>
              </a:solidFill>
              <a:latin typeface="Gill Sans MT" panose="020B0502020104020203" pitchFamily="34" charset="0"/>
              <a:ea typeface="Calibri" panose="020F0502020204030204" pitchFamily="34" charset="0"/>
            </a:endParaRPr>
          </a:p>
          <a:p>
            <a:pPr marL="257175" indent="-257175">
              <a:lnSpc>
                <a:spcPct val="100000"/>
              </a:lnSpc>
              <a:spcBef>
                <a:spcPts val="0"/>
              </a:spcBef>
              <a:buFont typeface="Symbol" panose="05050102010706020507" pitchFamily="18" charset="2"/>
              <a:buChar char=""/>
            </a:pPr>
            <a:r>
              <a:rPr lang="en-GB" sz="2400" dirty="0">
                <a:solidFill>
                  <a:srgbClr val="651502"/>
                </a:solidFill>
                <a:latin typeface="Gill Sans MT" panose="020B0502020104020203" pitchFamily="34" charset="0"/>
                <a:ea typeface="Calibri" panose="020F0502020204030204" pitchFamily="34" charset="0"/>
              </a:rPr>
              <a:t>Thousands more will experience the death of a grandparent</a:t>
            </a:r>
          </a:p>
        </p:txBody>
      </p:sp>
      <p:pic>
        <p:nvPicPr>
          <p:cNvPr id="6" name="Picture 5" descr="A picture containing drawing&#10;&#10;Description automatically generated">
            <a:extLst>
              <a:ext uri="{FF2B5EF4-FFF2-40B4-BE49-F238E27FC236}">
                <a16:creationId xmlns:a16="http://schemas.microsoft.com/office/drawing/2014/main" id="{6DBBC6F3-9645-49D0-8048-A48C4727F627}"/>
              </a:ext>
            </a:extLst>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252842" y="5739528"/>
            <a:ext cx="2124164" cy="889821"/>
          </a:xfrm>
          <a:prstGeom prst="rect">
            <a:avLst/>
          </a:prstGeom>
        </p:spPr>
      </p:pic>
      <p:sp>
        <p:nvSpPr>
          <p:cNvPr id="7" name="TextBox 6">
            <a:extLst>
              <a:ext uri="{FF2B5EF4-FFF2-40B4-BE49-F238E27FC236}">
                <a16:creationId xmlns:a16="http://schemas.microsoft.com/office/drawing/2014/main" id="{A0C0158F-55B7-450E-8DD5-0BF5B65A4FD9}"/>
              </a:ext>
            </a:extLst>
          </p:cNvPr>
          <p:cNvSpPr txBox="1"/>
          <p:nvPr/>
        </p:nvSpPr>
        <p:spPr>
          <a:xfrm>
            <a:off x="5672251" y="5921463"/>
            <a:ext cx="2780778" cy="707886"/>
          </a:xfrm>
          <a:prstGeom prst="rect">
            <a:avLst/>
          </a:prstGeom>
          <a:noFill/>
        </p:spPr>
        <p:txBody>
          <a:bodyPr wrap="square" rtlCol="0">
            <a:spAutoFit/>
          </a:bodyPr>
          <a:lstStyle/>
          <a:p>
            <a:pPr algn="ctr"/>
            <a:r>
              <a:rPr lang="en-GB" sz="2000" b="1" dirty="0">
                <a:solidFill>
                  <a:srgbClr val="651502"/>
                </a:solidFill>
                <a:latin typeface="Ink Free" panose="03080402000500000000" pitchFamily="66" charset="0"/>
              </a:rPr>
              <a:t>Shirley Potts,           Child Bereavement UK</a:t>
            </a:r>
          </a:p>
        </p:txBody>
      </p:sp>
    </p:spTree>
    <p:extLst>
      <p:ext uri="{BB962C8B-B14F-4D97-AF65-F5344CB8AC3E}">
        <p14:creationId xmlns:p14="http://schemas.microsoft.com/office/powerpoint/2010/main" val="38638227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fade">
                                      <p:cBhvr>
                                        <p:cTn id="17" dur="5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
                                            <p:txEl>
                                              <p:pRg st="4" end="4"/>
                                            </p:txEl>
                                          </p:spTgt>
                                        </p:tgtEl>
                                        <p:attrNameLst>
                                          <p:attrName>style.visibility</p:attrName>
                                        </p:attrNameLst>
                                      </p:cBhvr>
                                      <p:to>
                                        <p:strVal val="visible"/>
                                      </p:to>
                                    </p:set>
                                    <p:animEffect transition="in" filter="fade">
                                      <p:cBhvr>
                                        <p:cTn id="22" dur="500"/>
                                        <p:tgtEl>
                                          <p:spTgt spid="4">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
                                            <p:txEl>
                                              <p:pRg st="6" end="6"/>
                                            </p:txEl>
                                          </p:spTgt>
                                        </p:tgtEl>
                                        <p:attrNameLst>
                                          <p:attrName>style.visibility</p:attrName>
                                        </p:attrNameLst>
                                      </p:cBhvr>
                                      <p:to>
                                        <p:strVal val="visible"/>
                                      </p:to>
                                    </p:set>
                                    <p:animEffect transition="in" filter="fade">
                                      <p:cBhvr>
                                        <p:cTn id="27" dur="500"/>
                                        <p:tgtEl>
                                          <p:spTgt spid="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385A7C13-7E2C-47CF-BDFE-B3DF860DFC67}"/>
              </a:ext>
            </a:extLst>
          </p:cNvPr>
          <p:cNvSpPr txBox="1"/>
          <p:nvPr/>
        </p:nvSpPr>
        <p:spPr>
          <a:xfrm>
            <a:off x="399479" y="228651"/>
            <a:ext cx="11393041" cy="2308324"/>
          </a:xfrm>
          <a:prstGeom prst="rect">
            <a:avLst/>
          </a:prstGeom>
          <a:noFill/>
        </p:spPr>
        <p:txBody>
          <a:bodyPr wrap="square" rtlCol="0">
            <a:spAutoFit/>
          </a:bodyPr>
          <a:lstStyle/>
          <a:p>
            <a:r>
              <a:rPr lang="en-GB" sz="5400" b="1" dirty="0">
                <a:solidFill>
                  <a:srgbClr val="651502"/>
                </a:solidFill>
                <a:latin typeface="Eras Bold ITC" panose="020B0907030504020204" pitchFamily="34" charset="0"/>
              </a:rPr>
              <a:t>Talking with children about coronavirus</a:t>
            </a:r>
            <a:endParaRPr lang="en-GB" sz="6000" b="1" dirty="0">
              <a:solidFill>
                <a:srgbClr val="651502"/>
              </a:solidFill>
              <a:latin typeface="Eras Bold ITC" panose="020B0907030504020204" pitchFamily="34" charset="0"/>
            </a:endParaRPr>
          </a:p>
          <a:p>
            <a:pPr algn="ctr"/>
            <a:endParaRPr lang="en-GB" sz="3600" b="1" dirty="0">
              <a:solidFill>
                <a:srgbClr val="FFBC89"/>
              </a:solidFill>
              <a:latin typeface="Gill Sans MT" panose="020B0502020104020203" pitchFamily="34" charset="0"/>
            </a:endParaRPr>
          </a:p>
        </p:txBody>
      </p:sp>
      <p:pic>
        <p:nvPicPr>
          <p:cNvPr id="3" name="Picture 2" descr="A person wearing a red shirt&#10;&#10;Description automatically generated">
            <a:extLst>
              <a:ext uri="{FF2B5EF4-FFF2-40B4-BE49-F238E27FC236}">
                <a16:creationId xmlns:a16="http://schemas.microsoft.com/office/drawing/2014/main" id="{97BA157C-4B15-4C91-9F34-1932415FF6CC}"/>
              </a:ext>
            </a:extLst>
          </p:cNvPr>
          <p:cNvPicPr>
            <a:picLocks noChangeAspect="1"/>
          </p:cNvPicPr>
          <p:nvPr/>
        </p:nvPicPr>
        <p:blipFill>
          <a:blip r:embed="rId3"/>
          <a:stretch>
            <a:fillRect/>
          </a:stretch>
        </p:blipFill>
        <p:spPr>
          <a:xfrm rot="20747792">
            <a:off x="889363" y="2522551"/>
            <a:ext cx="3606774" cy="2404771"/>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4" name="Content Placeholder 3">
            <a:extLst>
              <a:ext uri="{FF2B5EF4-FFF2-40B4-BE49-F238E27FC236}">
                <a16:creationId xmlns:a16="http://schemas.microsoft.com/office/drawing/2014/main" id="{44FDC36B-0DB8-4B8E-82A9-504DDEEB7E38}"/>
              </a:ext>
            </a:extLst>
          </p:cNvPr>
          <p:cNvSpPr txBox="1">
            <a:spLocks/>
          </p:cNvSpPr>
          <p:nvPr/>
        </p:nvSpPr>
        <p:spPr>
          <a:xfrm>
            <a:off x="5454502" y="1424128"/>
            <a:ext cx="6141195" cy="4392997"/>
          </a:xfrm>
          <a:prstGeom prst="rect">
            <a:avLst/>
          </a:prstGeom>
        </p:spPr>
        <p:txBody>
          <a:bodyPr wrap="square">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indent="-457200">
              <a:lnSpc>
                <a:spcPct val="110000"/>
              </a:lnSpc>
              <a:spcBef>
                <a:spcPts val="0"/>
              </a:spcBef>
            </a:pPr>
            <a:r>
              <a:rPr lang="en-US" sz="2400" dirty="0">
                <a:solidFill>
                  <a:srgbClr val="651502"/>
                </a:solidFill>
                <a:latin typeface="Gill Sans MT" panose="020B0502020104020203" pitchFamily="34" charset="0"/>
              </a:rPr>
              <a:t>Children’s understanding of death and grief will vary according to their stage of development.</a:t>
            </a:r>
          </a:p>
          <a:p>
            <a:pPr marL="457200" indent="-457200">
              <a:lnSpc>
                <a:spcPct val="110000"/>
              </a:lnSpc>
              <a:spcBef>
                <a:spcPts val="0"/>
              </a:spcBef>
            </a:pPr>
            <a:endParaRPr lang="en-US" sz="2400" dirty="0">
              <a:solidFill>
                <a:srgbClr val="651502"/>
              </a:solidFill>
              <a:latin typeface="Gill Sans MT" panose="020B0502020104020203" pitchFamily="34" charset="0"/>
            </a:endParaRPr>
          </a:p>
          <a:p>
            <a:pPr marL="457200" indent="-457200">
              <a:lnSpc>
                <a:spcPct val="110000"/>
              </a:lnSpc>
              <a:spcBef>
                <a:spcPts val="0"/>
              </a:spcBef>
            </a:pPr>
            <a:r>
              <a:rPr lang="en-US" sz="2400" dirty="0">
                <a:solidFill>
                  <a:srgbClr val="651502"/>
                </a:solidFill>
                <a:latin typeface="Gill Sans MT" panose="020B0502020104020203" pitchFamily="34" charset="0"/>
              </a:rPr>
              <a:t>Allow children and young people to ask their questions…. including those about death</a:t>
            </a:r>
          </a:p>
          <a:p>
            <a:pPr>
              <a:lnSpc>
                <a:spcPct val="110000"/>
              </a:lnSpc>
              <a:spcBef>
                <a:spcPts val="0"/>
              </a:spcBef>
            </a:pPr>
            <a:endParaRPr lang="en-US" sz="2400" dirty="0">
              <a:solidFill>
                <a:srgbClr val="651502"/>
              </a:solidFill>
              <a:latin typeface="Gill Sans MT" panose="020B0502020104020203" pitchFamily="34" charset="0"/>
            </a:endParaRPr>
          </a:p>
          <a:p>
            <a:pPr marL="457200" indent="-457200">
              <a:lnSpc>
                <a:spcPct val="110000"/>
              </a:lnSpc>
              <a:spcBef>
                <a:spcPts val="0"/>
              </a:spcBef>
            </a:pPr>
            <a:r>
              <a:rPr lang="en-US" sz="2400" dirty="0">
                <a:solidFill>
                  <a:srgbClr val="651502"/>
                </a:solidFill>
                <a:latin typeface="Gill Sans MT" panose="020B0502020104020203" pitchFamily="34" charset="0"/>
              </a:rPr>
              <a:t>Be as honest as possible in our responses</a:t>
            </a:r>
          </a:p>
          <a:p>
            <a:pPr marL="0" indent="0">
              <a:lnSpc>
                <a:spcPct val="110000"/>
              </a:lnSpc>
              <a:spcBef>
                <a:spcPts val="0"/>
              </a:spcBef>
              <a:buNone/>
            </a:pPr>
            <a:endParaRPr lang="en-US" sz="1200" dirty="0">
              <a:solidFill>
                <a:schemeClr val="tx2">
                  <a:lumMod val="50000"/>
                </a:schemeClr>
              </a:solidFill>
              <a:latin typeface="Gill Sans MT" panose="020B0502020104020203" pitchFamily="34" charset="0"/>
            </a:endParaRPr>
          </a:p>
          <a:p>
            <a:pPr marL="0" indent="0">
              <a:lnSpc>
                <a:spcPct val="110000"/>
              </a:lnSpc>
              <a:spcBef>
                <a:spcPts val="0"/>
              </a:spcBef>
              <a:buNone/>
            </a:pPr>
            <a:r>
              <a:rPr lang="en-US" b="1" dirty="0">
                <a:solidFill>
                  <a:schemeClr val="tx2">
                    <a:lumMod val="50000"/>
                  </a:schemeClr>
                </a:solidFill>
                <a:latin typeface="Gill Sans MT" panose="020B0502020104020203" pitchFamily="34" charset="0"/>
              </a:rPr>
              <a:t>	   </a:t>
            </a:r>
            <a:r>
              <a:rPr lang="en-US" b="1" dirty="0">
                <a:solidFill>
                  <a:srgbClr val="FF0000"/>
                </a:solidFill>
                <a:latin typeface="Gill Sans MT" panose="020B0502020104020203" pitchFamily="34" charset="0"/>
              </a:rPr>
              <a:t>Permission and honesty</a:t>
            </a:r>
          </a:p>
        </p:txBody>
      </p:sp>
      <p:pic>
        <p:nvPicPr>
          <p:cNvPr id="11" name="Picture 10" descr="A picture containing drawing&#10;&#10;Description automatically generated">
            <a:extLst>
              <a:ext uri="{FF2B5EF4-FFF2-40B4-BE49-F238E27FC236}">
                <a16:creationId xmlns:a16="http://schemas.microsoft.com/office/drawing/2014/main" id="{43E0DB62-04EF-4B02-992C-3408AEA3D875}"/>
              </a:ext>
            </a:extLst>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252842" y="5739528"/>
            <a:ext cx="2124164" cy="889821"/>
          </a:xfrm>
          <a:prstGeom prst="rect">
            <a:avLst/>
          </a:prstGeom>
        </p:spPr>
      </p:pic>
      <p:sp>
        <p:nvSpPr>
          <p:cNvPr id="12" name="TextBox 11">
            <a:extLst>
              <a:ext uri="{FF2B5EF4-FFF2-40B4-BE49-F238E27FC236}">
                <a16:creationId xmlns:a16="http://schemas.microsoft.com/office/drawing/2014/main" id="{A11646C7-1B71-412A-8F0B-F90A7B967E09}"/>
              </a:ext>
            </a:extLst>
          </p:cNvPr>
          <p:cNvSpPr txBox="1"/>
          <p:nvPr/>
        </p:nvSpPr>
        <p:spPr>
          <a:xfrm>
            <a:off x="5672251" y="5921463"/>
            <a:ext cx="2780778" cy="707886"/>
          </a:xfrm>
          <a:prstGeom prst="rect">
            <a:avLst/>
          </a:prstGeom>
          <a:noFill/>
        </p:spPr>
        <p:txBody>
          <a:bodyPr wrap="square" rtlCol="0">
            <a:spAutoFit/>
          </a:bodyPr>
          <a:lstStyle/>
          <a:p>
            <a:pPr algn="ctr"/>
            <a:r>
              <a:rPr lang="en-GB" sz="2000" b="1" dirty="0">
                <a:solidFill>
                  <a:srgbClr val="651502"/>
                </a:solidFill>
                <a:latin typeface="Ink Free" panose="03080402000500000000" pitchFamily="66" charset="0"/>
              </a:rPr>
              <a:t>Shirley Potts,           Child Bereavement UK</a:t>
            </a:r>
          </a:p>
        </p:txBody>
      </p:sp>
    </p:spTree>
    <p:extLst>
      <p:ext uri="{BB962C8B-B14F-4D97-AF65-F5344CB8AC3E}">
        <p14:creationId xmlns:p14="http://schemas.microsoft.com/office/powerpoint/2010/main" val="33415308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fade">
                                      <p:cBhvr>
                                        <p:cTn id="17" dur="5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
                                            <p:txEl>
                                              <p:pRg st="4" end="4"/>
                                            </p:txEl>
                                          </p:spTgt>
                                        </p:tgtEl>
                                        <p:attrNameLst>
                                          <p:attrName>style.visibility</p:attrName>
                                        </p:attrNameLst>
                                      </p:cBhvr>
                                      <p:to>
                                        <p:strVal val="visible"/>
                                      </p:to>
                                    </p:set>
                                    <p:animEffect transition="in" filter="fade">
                                      <p:cBhvr>
                                        <p:cTn id="22" dur="500"/>
                                        <p:tgtEl>
                                          <p:spTgt spid="4">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
                                            <p:txEl>
                                              <p:pRg st="6" end="6"/>
                                            </p:txEl>
                                          </p:spTgt>
                                        </p:tgtEl>
                                        <p:attrNameLst>
                                          <p:attrName>style.visibility</p:attrName>
                                        </p:attrNameLst>
                                      </p:cBhvr>
                                      <p:to>
                                        <p:strVal val="visible"/>
                                      </p:to>
                                    </p:set>
                                    <p:animEffect transition="in" filter="fade">
                                      <p:cBhvr>
                                        <p:cTn id="27" dur="500"/>
                                        <p:tgtEl>
                                          <p:spTgt spid="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385A7C13-7E2C-47CF-BDFE-B3DF860DFC67}"/>
              </a:ext>
            </a:extLst>
          </p:cNvPr>
          <p:cNvSpPr txBox="1"/>
          <p:nvPr/>
        </p:nvSpPr>
        <p:spPr>
          <a:xfrm>
            <a:off x="399479" y="228651"/>
            <a:ext cx="11393041" cy="1477328"/>
          </a:xfrm>
          <a:prstGeom prst="rect">
            <a:avLst/>
          </a:prstGeom>
          <a:noFill/>
        </p:spPr>
        <p:txBody>
          <a:bodyPr wrap="square" rtlCol="0">
            <a:spAutoFit/>
          </a:bodyPr>
          <a:lstStyle/>
          <a:p>
            <a:r>
              <a:rPr lang="en-GB" sz="5400" b="1" dirty="0">
                <a:solidFill>
                  <a:srgbClr val="651502"/>
                </a:solidFill>
                <a:latin typeface="Eras Bold ITC" panose="020B0907030504020204" pitchFamily="34" charset="0"/>
              </a:rPr>
              <a:t>Some Suggestions</a:t>
            </a:r>
            <a:endParaRPr lang="en-GB" sz="6000" b="1" dirty="0">
              <a:solidFill>
                <a:srgbClr val="651502"/>
              </a:solidFill>
              <a:latin typeface="Eras Bold ITC" panose="020B0907030504020204" pitchFamily="34" charset="0"/>
            </a:endParaRPr>
          </a:p>
          <a:p>
            <a:pPr algn="ctr"/>
            <a:endParaRPr lang="en-GB" sz="3600" b="1" dirty="0">
              <a:solidFill>
                <a:srgbClr val="FFBC89"/>
              </a:solidFill>
              <a:latin typeface="Gill Sans MT" panose="020B0502020104020203" pitchFamily="34" charset="0"/>
            </a:endParaRPr>
          </a:p>
        </p:txBody>
      </p:sp>
      <p:sp>
        <p:nvSpPr>
          <p:cNvPr id="3" name="Content Placeholder 3">
            <a:extLst>
              <a:ext uri="{FF2B5EF4-FFF2-40B4-BE49-F238E27FC236}">
                <a16:creationId xmlns:a16="http://schemas.microsoft.com/office/drawing/2014/main" id="{2E23FBB7-E75B-4E16-A536-1D6B572CF402}"/>
              </a:ext>
            </a:extLst>
          </p:cNvPr>
          <p:cNvSpPr txBox="1">
            <a:spLocks/>
          </p:cNvSpPr>
          <p:nvPr/>
        </p:nvSpPr>
        <p:spPr>
          <a:xfrm>
            <a:off x="4866929" y="1269511"/>
            <a:ext cx="7865133" cy="4524315"/>
          </a:xfrm>
          <a:prstGeom prst="rect">
            <a:avLst/>
          </a:prstGeom>
        </p:spPr>
        <p:txBody>
          <a:bodyPr wrap="square">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lnSpc>
                <a:spcPct val="100000"/>
              </a:lnSpc>
              <a:spcBef>
                <a:spcPts val="0"/>
              </a:spcBef>
            </a:pPr>
            <a:r>
              <a:rPr lang="en-GB" sz="2400" dirty="0">
                <a:solidFill>
                  <a:srgbClr val="651502"/>
                </a:solidFill>
                <a:latin typeface="Gill Sans MT" panose="020B0502020104020203" pitchFamily="34" charset="0"/>
                <a:ea typeface="Times New Roman" panose="02020603050405020304" pitchFamily="18" charset="0"/>
              </a:rPr>
              <a:t>Acknowledge their sadness</a:t>
            </a:r>
          </a:p>
          <a:p>
            <a:pPr>
              <a:lnSpc>
                <a:spcPct val="100000"/>
              </a:lnSpc>
              <a:spcBef>
                <a:spcPts val="0"/>
              </a:spcBef>
            </a:pPr>
            <a:endParaRPr lang="en-GB" sz="800" dirty="0">
              <a:solidFill>
                <a:srgbClr val="651502"/>
              </a:solidFill>
              <a:latin typeface="Gill Sans MT" panose="020B0502020104020203" pitchFamily="34" charset="0"/>
              <a:ea typeface="Times New Roman" panose="02020603050405020304" pitchFamily="18" charset="0"/>
            </a:endParaRPr>
          </a:p>
          <a:p>
            <a:pPr marL="342900" indent="-342900">
              <a:lnSpc>
                <a:spcPct val="100000"/>
              </a:lnSpc>
              <a:spcBef>
                <a:spcPts val="0"/>
              </a:spcBef>
            </a:pPr>
            <a:r>
              <a:rPr lang="en-GB" sz="2400" dirty="0">
                <a:solidFill>
                  <a:srgbClr val="651502"/>
                </a:solidFill>
                <a:latin typeface="Gill Sans MT" panose="020B0502020104020203" pitchFamily="34" charset="0"/>
                <a:ea typeface="Times New Roman" panose="02020603050405020304" pitchFamily="18" charset="0"/>
              </a:rPr>
              <a:t>Maintain a dialogue</a:t>
            </a:r>
          </a:p>
          <a:p>
            <a:pPr>
              <a:lnSpc>
                <a:spcPct val="100000"/>
              </a:lnSpc>
              <a:spcBef>
                <a:spcPts val="0"/>
              </a:spcBef>
            </a:pPr>
            <a:endParaRPr lang="en-GB" sz="800" dirty="0">
              <a:solidFill>
                <a:srgbClr val="651502"/>
              </a:solidFill>
              <a:latin typeface="Gill Sans MT" panose="020B0502020104020203" pitchFamily="34" charset="0"/>
              <a:ea typeface="Times New Roman" panose="02020603050405020304" pitchFamily="18" charset="0"/>
            </a:endParaRPr>
          </a:p>
          <a:p>
            <a:pPr marL="342900" indent="-342900">
              <a:lnSpc>
                <a:spcPct val="100000"/>
              </a:lnSpc>
              <a:spcBef>
                <a:spcPts val="0"/>
              </a:spcBef>
            </a:pPr>
            <a:r>
              <a:rPr lang="en-GB" sz="2400" dirty="0">
                <a:solidFill>
                  <a:srgbClr val="651502"/>
                </a:solidFill>
                <a:latin typeface="Gill Sans MT" panose="020B0502020104020203" pitchFamily="34" charset="0"/>
                <a:ea typeface="Times New Roman" panose="02020603050405020304" pitchFamily="18" charset="0"/>
              </a:rPr>
              <a:t>Listen and make no assumptions</a:t>
            </a:r>
          </a:p>
          <a:p>
            <a:pPr>
              <a:lnSpc>
                <a:spcPct val="100000"/>
              </a:lnSpc>
              <a:spcBef>
                <a:spcPts val="0"/>
              </a:spcBef>
            </a:pPr>
            <a:endParaRPr lang="en-GB" sz="800" dirty="0">
              <a:solidFill>
                <a:srgbClr val="651502"/>
              </a:solidFill>
              <a:latin typeface="Gill Sans MT" panose="020B0502020104020203" pitchFamily="34" charset="0"/>
              <a:ea typeface="Times New Roman" panose="02020603050405020304" pitchFamily="18" charset="0"/>
            </a:endParaRPr>
          </a:p>
          <a:p>
            <a:pPr marL="342900" indent="-342900">
              <a:lnSpc>
                <a:spcPct val="100000"/>
              </a:lnSpc>
              <a:spcBef>
                <a:spcPts val="0"/>
              </a:spcBef>
            </a:pPr>
            <a:r>
              <a:rPr lang="en-GB" sz="2400" dirty="0">
                <a:solidFill>
                  <a:srgbClr val="651502"/>
                </a:solidFill>
                <a:latin typeface="Gill Sans MT" panose="020B0502020104020203" pitchFamily="34" charset="0"/>
                <a:ea typeface="Times New Roman" panose="02020603050405020304" pitchFamily="18" charset="0"/>
              </a:rPr>
              <a:t>Give regard to their age and understanding</a:t>
            </a:r>
          </a:p>
          <a:p>
            <a:pPr>
              <a:lnSpc>
                <a:spcPct val="100000"/>
              </a:lnSpc>
              <a:spcBef>
                <a:spcPts val="0"/>
              </a:spcBef>
            </a:pPr>
            <a:endParaRPr lang="en-GB" sz="800" dirty="0">
              <a:solidFill>
                <a:srgbClr val="651502"/>
              </a:solidFill>
              <a:latin typeface="Gill Sans MT" panose="020B0502020104020203" pitchFamily="34" charset="0"/>
              <a:ea typeface="Times New Roman" panose="02020603050405020304" pitchFamily="18" charset="0"/>
            </a:endParaRPr>
          </a:p>
          <a:p>
            <a:pPr marL="342900" indent="-342900">
              <a:lnSpc>
                <a:spcPct val="100000"/>
              </a:lnSpc>
              <a:spcBef>
                <a:spcPts val="0"/>
              </a:spcBef>
            </a:pPr>
            <a:r>
              <a:rPr lang="en-GB" sz="2400" dirty="0">
                <a:solidFill>
                  <a:srgbClr val="651502"/>
                </a:solidFill>
                <a:latin typeface="Gill Sans MT" panose="020B0502020104020203" pitchFamily="34" charset="0"/>
                <a:ea typeface="Times New Roman" panose="02020603050405020304" pitchFamily="18" charset="0"/>
              </a:rPr>
              <a:t>Help them make sense of what they may hear about coronavirus</a:t>
            </a:r>
          </a:p>
          <a:p>
            <a:pPr>
              <a:lnSpc>
                <a:spcPct val="100000"/>
              </a:lnSpc>
              <a:spcBef>
                <a:spcPts val="0"/>
              </a:spcBef>
            </a:pPr>
            <a:endParaRPr lang="en-GB" sz="800" dirty="0">
              <a:solidFill>
                <a:srgbClr val="651502"/>
              </a:solidFill>
              <a:latin typeface="Gill Sans MT" panose="020B0502020104020203" pitchFamily="34" charset="0"/>
              <a:ea typeface="Times New Roman" panose="02020603050405020304" pitchFamily="18" charset="0"/>
            </a:endParaRPr>
          </a:p>
          <a:p>
            <a:pPr marL="342900" indent="-342900">
              <a:lnSpc>
                <a:spcPct val="100000"/>
              </a:lnSpc>
              <a:spcBef>
                <a:spcPts val="0"/>
              </a:spcBef>
            </a:pPr>
            <a:r>
              <a:rPr lang="en-GB" sz="2400" dirty="0">
                <a:solidFill>
                  <a:srgbClr val="651502"/>
                </a:solidFill>
                <a:latin typeface="Gill Sans MT" panose="020B0502020104020203" pitchFamily="34" charset="0"/>
                <a:ea typeface="Times New Roman" panose="02020603050405020304" pitchFamily="18" charset="0"/>
              </a:rPr>
              <a:t>Allow them to see </a:t>
            </a:r>
            <a:r>
              <a:rPr lang="en-GB" sz="2400" i="1" dirty="0">
                <a:solidFill>
                  <a:srgbClr val="651502"/>
                </a:solidFill>
                <a:latin typeface="Gill Sans MT" panose="020B0502020104020203" pitchFamily="34" charset="0"/>
                <a:ea typeface="Times New Roman" panose="02020603050405020304" pitchFamily="18" charset="0"/>
              </a:rPr>
              <a:t>your</a:t>
            </a:r>
            <a:r>
              <a:rPr lang="en-GB" sz="2400" dirty="0">
                <a:solidFill>
                  <a:srgbClr val="651502"/>
                </a:solidFill>
                <a:latin typeface="Gill Sans MT" panose="020B0502020104020203" pitchFamily="34" charset="0"/>
                <a:ea typeface="Times New Roman" panose="02020603050405020304" pitchFamily="18" charset="0"/>
              </a:rPr>
              <a:t> grief when sad things happen</a:t>
            </a:r>
          </a:p>
          <a:p>
            <a:pPr>
              <a:lnSpc>
                <a:spcPct val="100000"/>
              </a:lnSpc>
              <a:spcBef>
                <a:spcPts val="0"/>
              </a:spcBef>
            </a:pPr>
            <a:endParaRPr lang="en-GB" sz="800" dirty="0">
              <a:solidFill>
                <a:srgbClr val="651502"/>
              </a:solidFill>
              <a:latin typeface="Gill Sans MT" panose="020B0502020104020203" pitchFamily="34" charset="0"/>
              <a:ea typeface="Times New Roman" panose="02020603050405020304" pitchFamily="18" charset="0"/>
            </a:endParaRPr>
          </a:p>
          <a:p>
            <a:pPr marL="342900" indent="-342900">
              <a:lnSpc>
                <a:spcPct val="100000"/>
              </a:lnSpc>
              <a:spcBef>
                <a:spcPts val="0"/>
              </a:spcBef>
            </a:pPr>
            <a:r>
              <a:rPr lang="en-GB" sz="2400" dirty="0">
                <a:solidFill>
                  <a:srgbClr val="651502"/>
                </a:solidFill>
                <a:latin typeface="Gill Sans MT" panose="020B0502020104020203" pitchFamily="34" charset="0"/>
                <a:ea typeface="Times New Roman" panose="02020603050405020304" pitchFamily="18" charset="0"/>
              </a:rPr>
              <a:t>Understand they don’t have to be sad all the time – permission to play and socialise too.</a:t>
            </a:r>
          </a:p>
          <a:p>
            <a:pPr marL="0" indent="0">
              <a:lnSpc>
                <a:spcPct val="100000"/>
              </a:lnSpc>
              <a:spcBef>
                <a:spcPts val="0"/>
              </a:spcBef>
              <a:buNone/>
            </a:pPr>
            <a:endParaRPr lang="en-GB" sz="2400" dirty="0">
              <a:hlinkClick r:id="rId3"/>
            </a:endParaRPr>
          </a:p>
        </p:txBody>
      </p:sp>
      <p:pic>
        <p:nvPicPr>
          <p:cNvPr id="4" name="Picture Placeholder 15" descr="A close up of a sign&#10;&#10;Description automatically generated">
            <a:extLst>
              <a:ext uri="{FF2B5EF4-FFF2-40B4-BE49-F238E27FC236}">
                <a16:creationId xmlns:a16="http://schemas.microsoft.com/office/drawing/2014/main" id="{D3AE5971-9F17-4D64-952C-1236C20D3C11}"/>
              </a:ext>
            </a:extLst>
          </p:cNvPr>
          <p:cNvPicPr>
            <a:picLocks noChangeAspect="1"/>
          </p:cNvPicPr>
          <p:nvPr/>
        </p:nvPicPr>
        <p:blipFill>
          <a:blip r:embed="rId4"/>
          <a:srcRect l="7020" r="7020"/>
          <a:stretch>
            <a:fillRect/>
          </a:stretch>
        </p:blipFill>
        <p:spPr>
          <a:xfrm rot="20891301">
            <a:off x="784789" y="1953582"/>
            <a:ext cx="2878122" cy="2878122"/>
          </a:xfrm>
          <a:prstGeom prst="rect">
            <a:avLst/>
          </a:prstGeom>
        </p:spPr>
      </p:pic>
      <p:sp>
        <p:nvSpPr>
          <p:cNvPr id="7" name="TextBox 6">
            <a:extLst>
              <a:ext uri="{FF2B5EF4-FFF2-40B4-BE49-F238E27FC236}">
                <a16:creationId xmlns:a16="http://schemas.microsoft.com/office/drawing/2014/main" id="{8D899C7D-295A-4D89-827D-2A904E8F6157}"/>
              </a:ext>
            </a:extLst>
          </p:cNvPr>
          <p:cNvSpPr txBox="1"/>
          <p:nvPr/>
        </p:nvSpPr>
        <p:spPr>
          <a:xfrm>
            <a:off x="6050978" y="5544763"/>
            <a:ext cx="5497034" cy="369332"/>
          </a:xfrm>
          <a:prstGeom prst="rect">
            <a:avLst/>
          </a:prstGeom>
          <a:noFill/>
        </p:spPr>
        <p:txBody>
          <a:bodyPr wrap="square">
            <a:spAutoFit/>
          </a:bodyPr>
          <a:lstStyle/>
          <a:p>
            <a:pPr marL="0" indent="0">
              <a:lnSpc>
                <a:spcPct val="100000"/>
              </a:lnSpc>
              <a:spcBef>
                <a:spcPts val="0"/>
              </a:spcBef>
              <a:buNone/>
            </a:pPr>
            <a:r>
              <a:rPr lang="en-GB" sz="1800" dirty="0">
                <a:hlinkClick r:id="rId3"/>
              </a:rPr>
              <a:t>https://www.childbereavementuk.org/get-support#app</a:t>
            </a:r>
            <a:endParaRPr lang="en-GB" sz="1800" dirty="0">
              <a:ea typeface="Times New Roman" panose="02020603050405020304" pitchFamily="18" charset="0"/>
            </a:endParaRPr>
          </a:p>
        </p:txBody>
      </p:sp>
      <p:pic>
        <p:nvPicPr>
          <p:cNvPr id="10" name="Picture 9" descr="A picture containing drawing&#10;&#10;Description automatically generated">
            <a:extLst>
              <a:ext uri="{FF2B5EF4-FFF2-40B4-BE49-F238E27FC236}">
                <a16:creationId xmlns:a16="http://schemas.microsoft.com/office/drawing/2014/main" id="{95361E0B-6544-4863-BC98-D310B46F2C30}"/>
              </a:ext>
            </a:extLst>
          </p:cNvPr>
          <p:cNvPicPr>
            <a:picLocks noChangeAspect="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252842" y="5739528"/>
            <a:ext cx="2124164" cy="889821"/>
          </a:xfrm>
          <a:prstGeom prst="rect">
            <a:avLst/>
          </a:prstGeom>
        </p:spPr>
      </p:pic>
      <p:sp>
        <p:nvSpPr>
          <p:cNvPr id="11" name="TextBox 10">
            <a:extLst>
              <a:ext uri="{FF2B5EF4-FFF2-40B4-BE49-F238E27FC236}">
                <a16:creationId xmlns:a16="http://schemas.microsoft.com/office/drawing/2014/main" id="{F2D09A45-1AFE-4561-AFF9-5EDC6FC2A798}"/>
              </a:ext>
            </a:extLst>
          </p:cNvPr>
          <p:cNvSpPr txBox="1"/>
          <p:nvPr/>
        </p:nvSpPr>
        <p:spPr>
          <a:xfrm>
            <a:off x="5672251" y="5921463"/>
            <a:ext cx="2780778" cy="707886"/>
          </a:xfrm>
          <a:prstGeom prst="rect">
            <a:avLst/>
          </a:prstGeom>
          <a:noFill/>
        </p:spPr>
        <p:txBody>
          <a:bodyPr wrap="square" rtlCol="0">
            <a:spAutoFit/>
          </a:bodyPr>
          <a:lstStyle/>
          <a:p>
            <a:pPr algn="ctr"/>
            <a:r>
              <a:rPr lang="en-GB" sz="2000" b="1" dirty="0">
                <a:solidFill>
                  <a:srgbClr val="651502"/>
                </a:solidFill>
                <a:latin typeface="Ink Free" panose="03080402000500000000" pitchFamily="66" charset="0"/>
              </a:rPr>
              <a:t>Shirley Potts,           Child Bereavement UK</a:t>
            </a:r>
          </a:p>
        </p:txBody>
      </p:sp>
    </p:spTree>
    <p:extLst>
      <p:ext uri="{BB962C8B-B14F-4D97-AF65-F5344CB8AC3E}">
        <p14:creationId xmlns:p14="http://schemas.microsoft.com/office/powerpoint/2010/main" val="34562491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500"/>
                                        <p:tgtEl>
                                          <p:spTgt spid="3">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8" end="8"/>
                                            </p:txEl>
                                          </p:spTgt>
                                        </p:tgtEl>
                                        <p:attrNameLst>
                                          <p:attrName>style.visibility</p:attrName>
                                        </p:attrNameLst>
                                      </p:cBhvr>
                                      <p:to>
                                        <p:strVal val="visible"/>
                                      </p:to>
                                    </p:set>
                                    <p:animEffect transition="in" filter="fade">
                                      <p:cBhvr>
                                        <p:cTn id="32" dur="500"/>
                                        <p:tgtEl>
                                          <p:spTgt spid="3">
                                            <p:txEl>
                                              <p:pRg st="8" end="8"/>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10" end="10"/>
                                            </p:txEl>
                                          </p:spTgt>
                                        </p:tgtEl>
                                        <p:attrNameLst>
                                          <p:attrName>style.visibility</p:attrName>
                                        </p:attrNameLst>
                                      </p:cBhvr>
                                      <p:to>
                                        <p:strVal val="visible"/>
                                      </p:to>
                                    </p:set>
                                    <p:animEffect transition="in" filter="fade">
                                      <p:cBhvr>
                                        <p:cTn id="37" dur="500"/>
                                        <p:tgtEl>
                                          <p:spTgt spid="3">
                                            <p:txEl>
                                              <p:pRg st="10" end="1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12" end="12"/>
                                            </p:txEl>
                                          </p:spTgt>
                                        </p:tgtEl>
                                        <p:attrNameLst>
                                          <p:attrName>style.visibility</p:attrName>
                                        </p:attrNameLst>
                                      </p:cBhvr>
                                      <p:to>
                                        <p:strVal val="visible"/>
                                      </p:to>
                                    </p:set>
                                    <p:animEffect transition="in" filter="fade">
                                      <p:cBhvr>
                                        <p:cTn id="42" dur="500"/>
                                        <p:tgtEl>
                                          <p:spTgt spid="3">
                                            <p:txEl>
                                              <p:pRg st="12" end="12"/>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fade">
                                      <p:cBhvr>
                                        <p:cTn id="4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385A7C13-7E2C-47CF-BDFE-B3DF860DFC67}"/>
              </a:ext>
            </a:extLst>
          </p:cNvPr>
          <p:cNvSpPr txBox="1"/>
          <p:nvPr/>
        </p:nvSpPr>
        <p:spPr>
          <a:xfrm>
            <a:off x="399479" y="228651"/>
            <a:ext cx="11393041" cy="1477328"/>
          </a:xfrm>
          <a:prstGeom prst="rect">
            <a:avLst/>
          </a:prstGeom>
          <a:noFill/>
        </p:spPr>
        <p:txBody>
          <a:bodyPr wrap="square" rtlCol="0">
            <a:spAutoFit/>
          </a:bodyPr>
          <a:lstStyle/>
          <a:p>
            <a:r>
              <a:rPr lang="en-GB" sz="5400" b="1" dirty="0">
                <a:solidFill>
                  <a:srgbClr val="651502"/>
                </a:solidFill>
                <a:latin typeface="Eras Bold ITC" panose="020B0907030504020204" pitchFamily="34" charset="0"/>
              </a:rPr>
              <a:t>Support and Information</a:t>
            </a:r>
            <a:endParaRPr lang="en-GB" sz="6000" b="1" dirty="0">
              <a:solidFill>
                <a:srgbClr val="651502"/>
              </a:solidFill>
              <a:latin typeface="Eras Bold ITC" panose="020B0907030504020204" pitchFamily="34" charset="0"/>
            </a:endParaRPr>
          </a:p>
          <a:p>
            <a:pPr algn="ctr"/>
            <a:endParaRPr lang="en-GB" sz="3600" b="1" dirty="0">
              <a:solidFill>
                <a:srgbClr val="FFBC89"/>
              </a:solidFill>
              <a:latin typeface="Gill Sans MT" panose="020B0502020104020203" pitchFamily="34" charset="0"/>
            </a:endParaRPr>
          </a:p>
        </p:txBody>
      </p:sp>
      <p:sp>
        <p:nvSpPr>
          <p:cNvPr id="3" name="TextBox 2">
            <a:extLst>
              <a:ext uri="{FF2B5EF4-FFF2-40B4-BE49-F238E27FC236}">
                <a16:creationId xmlns:a16="http://schemas.microsoft.com/office/drawing/2014/main" id="{59CA2DC2-606A-4EC6-A00C-71C5FC1ABC94}"/>
              </a:ext>
            </a:extLst>
          </p:cNvPr>
          <p:cNvSpPr txBox="1"/>
          <p:nvPr/>
        </p:nvSpPr>
        <p:spPr>
          <a:xfrm>
            <a:off x="4808572" y="3587127"/>
            <a:ext cx="1893919"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651502"/>
                </a:solidFill>
                <a:effectLst/>
                <a:uLnTx/>
                <a:uFillTx/>
                <a:latin typeface="Gill Sans MT" panose="020B0502020104020203" pitchFamily="34" charset="0"/>
                <a:cs typeface="Arial" panose="020B0604020202020204" pitchFamily="34" charset="0"/>
              </a:rPr>
              <a:t>A guide for schools</a:t>
            </a:r>
          </a:p>
        </p:txBody>
      </p:sp>
      <p:sp>
        <p:nvSpPr>
          <p:cNvPr id="4" name="Title 1">
            <a:extLst>
              <a:ext uri="{FF2B5EF4-FFF2-40B4-BE49-F238E27FC236}">
                <a16:creationId xmlns:a16="http://schemas.microsoft.com/office/drawing/2014/main" id="{E0DEAA4F-A2AF-48C8-8F8B-C24C8A49D7B5}"/>
              </a:ext>
            </a:extLst>
          </p:cNvPr>
          <p:cNvSpPr txBox="1">
            <a:spLocks/>
          </p:cNvSpPr>
          <p:nvPr/>
        </p:nvSpPr>
        <p:spPr>
          <a:xfrm>
            <a:off x="6614580" y="5210453"/>
            <a:ext cx="5931715" cy="1058150"/>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2800" b="1" dirty="0">
                <a:hlinkClick r:id="rId3"/>
              </a:rPr>
              <a:t>www.childbereavementuk.org</a:t>
            </a:r>
            <a:endParaRPr lang="en-US" sz="2800" b="1" dirty="0"/>
          </a:p>
          <a:p>
            <a:endParaRPr lang="en-US" sz="3200" dirty="0"/>
          </a:p>
        </p:txBody>
      </p:sp>
      <p:pic>
        <p:nvPicPr>
          <p:cNvPr id="6" name="Picture 2">
            <a:extLst>
              <a:ext uri="{FF2B5EF4-FFF2-40B4-BE49-F238E27FC236}">
                <a16:creationId xmlns:a16="http://schemas.microsoft.com/office/drawing/2014/main" id="{17891A44-8196-4D74-BE8F-C1A36D789E8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614348">
            <a:off x="6046828" y="2356277"/>
            <a:ext cx="1979866" cy="280370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57B8BB07-4489-4EE2-89EC-4A83C792F117}"/>
              </a:ext>
            </a:extLst>
          </p:cNvPr>
          <p:cNvSpPr txBox="1"/>
          <p:nvPr/>
        </p:nvSpPr>
        <p:spPr>
          <a:xfrm>
            <a:off x="8150087" y="1940740"/>
            <a:ext cx="3858384" cy="3108543"/>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800" b="0" i="0" u="none" strike="noStrike" kern="1200" cap="none" spc="0" normalizeH="0" baseline="0" noProof="0" dirty="0">
                <a:ln>
                  <a:noFill/>
                </a:ln>
                <a:solidFill>
                  <a:srgbClr val="651502"/>
                </a:solidFill>
                <a:effectLst/>
                <a:uLnTx/>
                <a:uFillTx/>
                <a:latin typeface="Gill Sans MT" panose="020B0502020104020203" pitchFamily="34" charset="0"/>
                <a:cs typeface="Arial" panose="020B0604020202020204" pitchFamily="34" charset="0"/>
              </a:rPr>
              <a:t>Information sheets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800" b="0" i="0" u="none" strike="noStrike" kern="1200" cap="none" spc="0" normalizeH="0" baseline="0" noProof="0" dirty="0">
                <a:ln>
                  <a:noFill/>
                </a:ln>
                <a:solidFill>
                  <a:srgbClr val="651502"/>
                </a:solidFill>
                <a:effectLst/>
                <a:uLnTx/>
                <a:uFillTx/>
                <a:latin typeface="Gill Sans MT" panose="020B0502020104020203" pitchFamily="34" charset="0"/>
                <a:cs typeface="Arial" panose="020B0604020202020204" pitchFamily="34" charset="0"/>
              </a:rPr>
              <a:t>Short guidance films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800" b="0" i="0" u="none" strike="noStrike" kern="1200" cap="none" spc="0" normalizeH="0" baseline="0" noProof="0" dirty="0">
                <a:ln>
                  <a:noFill/>
                </a:ln>
                <a:solidFill>
                  <a:srgbClr val="651502"/>
                </a:solidFill>
                <a:effectLst/>
                <a:uLnTx/>
                <a:uFillTx/>
                <a:latin typeface="Gill Sans MT" panose="020B0502020104020203" pitchFamily="34" charset="0"/>
                <a:cs typeface="Arial" panose="020B0604020202020204" pitchFamily="34" charset="0"/>
              </a:rPr>
              <a:t>Bereavement policy template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800" b="0" i="0" u="none" strike="noStrike" kern="1200" cap="none" spc="0" normalizeH="0" baseline="0" noProof="0" dirty="0">
                <a:ln>
                  <a:noFill/>
                </a:ln>
                <a:solidFill>
                  <a:srgbClr val="651502"/>
                </a:solidFill>
                <a:effectLst/>
                <a:uLnTx/>
                <a:uFillTx/>
                <a:latin typeface="Gill Sans MT" panose="020B0502020104020203" pitchFamily="34" charset="0"/>
                <a:cs typeface="Arial" panose="020B0604020202020204" pitchFamily="34" charset="0"/>
              </a:rPr>
              <a:t>Information for parents and carers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800" b="0" i="0" u="none" strike="noStrike" kern="1200" cap="none" spc="0" normalizeH="0" baseline="0" noProof="0" dirty="0">
              <a:ln>
                <a:noFill/>
              </a:ln>
              <a:solidFill>
                <a:srgbClr val="424242">
                  <a:lumMod val="50000"/>
                  <a:lumOff val="50000"/>
                </a:srgbClr>
              </a:solidFill>
              <a:effectLst/>
              <a:uLnTx/>
              <a:uFillTx/>
              <a:latin typeface="Arial" panose="020B0604020202020204" pitchFamily="34" charset="0"/>
              <a:ea typeface="+mn-ea"/>
              <a:cs typeface="Arial" panose="020B0604020202020204" pitchFamily="34" charset="0"/>
            </a:endParaRPr>
          </a:p>
        </p:txBody>
      </p:sp>
      <p:pic>
        <p:nvPicPr>
          <p:cNvPr id="8" name="Picture 15">
            <a:extLst>
              <a:ext uri="{FF2B5EF4-FFF2-40B4-BE49-F238E27FC236}">
                <a16:creationId xmlns:a16="http://schemas.microsoft.com/office/drawing/2014/main" id="{527705A4-B193-471D-A05C-8A6127E4E866}"/>
              </a:ext>
            </a:extLst>
          </p:cNvPr>
          <p:cNvPicPr>
            <a:picLocks noChangeAspect="1"/>
          </p:cNvPicPr>
          <p:nvPr/>
        </p:nvPicPr>
        <p:blipFill>
          <a:blip r:embed="rId5">
            <a:extLst>
              <a:ext uri="{28A0092B-C50C-407E-A947-70E740481C1C}">
                <a14:useLocalDpi xmlns:a14="http://schemas.microsoft.com/office/drawing/2010/main" val="0"/>
              </a:ext>
            </a:extLst>
          </a:blip>
          <a:srcRect l="31905" t="12158" r="29047" b="47298"/>
          <a:stretch>
            <a:fillRect/>
          </a:stretch>
        </p:blipFill>
        <p:spPr bwMode="auto">
          <a:xfrm>
            <a:off x="3993351" y="1250061"/>
            <a:ext cx="2383706"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 descr="C:\Users\Richard\Pictures\phone app.png">
            <a:extLst>
              <a:ext uri="{FF2B5EF4-FFF2-40B4-BE49-F238E27FC236}">
                <a16:creationId xmlns:a16="http://schemas.microsoft.com/office/drawing/2014/main" id="{AA5E36B7-EF7D-4DD0-B874-C98CAC5FB6B8}"/>
              </a:ext>
            </a:extLst>
          </p:cNvPr>
          <p:cNvPicPr>
            <a:picLocks noChangeAspect="1" noChangeArrowheads="1"/>
          </p:cNvPicPr>
          <p:nvPr/>
        </p:nvPicPr>
        <p:blipFill>
          <a:blip r:embed="rId6" cstate="print"/>
          <a:srcRect/>
          <a:stretch>
            <a:fillRect/>
          </a:stretch>
        </p:blipFill>
        <p:spPr bwMode="auto">
          <a:xfrm rot="20735810">
            <a:off x="651177" y="1362235"/>
            <a:ext cx="1741020" cy="2803719"/>
          </a:xfrm>
          <a:prstGeom prst="rect">
            <a:avLst/>
          </a:prstGeom>
          <a:noFill/>
        </p:spPr>
      </p:pic>
      <p:grpSp>
        <p:nvGrpSpPr>
          <p:cNvPr id="10" name="Group 9">
            <a:extLst>
              <a:ext uri="{FF2B5EF4-FFF2-40B4-BE49-F238E27FC236}">
                <a16:creationId xmlns:a16="http://schemas.microsoft.com/office/drawing/2014/main" id="{3B7BAA5E-D6DD-46D1-B3F6-0A158BC32D49}"/>
              </a:ext>
            </a:extLst>
          </p:cNvPr>
          <p:cNvGrpSpPr/>
          <p:nvPr/>
        </p:nvGrpSpPr>
        <p:grpSpPr>
          <a:xfrm>
            <a:off x="2270141" y="3822211"/>
            <a:ext cx="2256205" cy="1423345"/>
            <a:chOff x="6886926" y="1085682"/>
            <a:chExt cx="2256205" cy="1423345"/>
          </a:xfrm>
        </p:grpSpPr>
        <p:pic>
          <p:nvPicPr>
            <p:cNvPr id="11" name="Picture 10" descr="Facebook_icon_svg.png">
              <a:extLst>
                <a:ext uri="{FF2B5EF4-FFF2-40B4-BE49-F238E27FC236}">
                  <a16:creationId xmlns:a16="http://schemas.microsoft.com/office/drawing/2014/main" id="{95E8D77A-D2D8-4C32-AB94-A38D26FA4050}"/>
                </a:ext>
              </a:extLst>
            </p:cNvPr>
            <p:cNvPicPr>
              <a:picLocks noChangeAspect="1"/>
            </p:cNvPicPr>
            <p:nvPr/>
          </p:nvPicPr>
          <p:blipFill>
            <a:blip r:embed="rId7" cstate="print"/>
            <a:stretch>
              <a:fillRect/>
            </a:stretch>
          </p:blipFill>
          <p:spPr>
            <a:xfrm>
              <a:off x="6886926" y="1085682"/>
              <a:ext cx="620688" cy="620688"/>
            </a:xfrm>
            <a:prstGeom prst="rect">
              <a:avLst/>
            </a:prstGeom>
          </p:spPr>
        </p:pic>
        <p:pic>
          <p:nvPicPr>
            <p:cNvPr id="12" name="Picture 11" descr="Twitter-icon_png.png">
              <a:extLst>
                <a:ext uri="{FF2B5EF4-FFF2-40B4-BE49-F238E27FC236}">
                  <a16:creationId xmlns:a16="http://schemas.microsoft.com/office/drawing/2014/main" id="{A137A3E4-F6E0-4F60-AF8B-8651B215B873}"/>
                </a:ext>
              </a:extLst>
            </p:cNvPr>
            <p:cNvPicPr>
              <a:picLocks noChangeAspect="1"/>
            </p:cNvPicPr>
            <p:nvPr/>
          </p:nvPicPr>
          <p:blipFill>
            <a:blip r:embed="rId8" cstate="print"/>
            <a:stretch>
              <a:fillRect/>
            </a:stretch>
          </p:blipFill>
          <p:spPr>
            <a:xfrm>
              <a:off x="6886926" y="1857441"/>
              <a:ext cx="648072" cy="648072"/>
            </a:xfrm>
            <a:prstGeom prst="rect">
              <a:avLst/>
            </a:prstGeom>
          </p:spPr>
        </p:pic>
        <p:sp>
          <p:nvSpPr>
            <p:cNvPr id="13" name="TextBox 12">
              <a:extLst>
                <a:ext uri="{FF2B5EF4-FFF2-40B4-BE49-F238E27FC236}">
                  <a16:creationId xmlns:a16="http://schemas.microsoft.com/office/drawing/2014/main" id="{43AB08BB-B5A1-47B5-A771-C53B5318BDB7}"/>
                </a:ext>
              </a:extLst>
            </p:cNvPr>
            <p:cNvSpPr txBox="1"/>
            <p:nvPr/>
          </p:nvSpPr>
          <p:spPr>
            <a:xfrm>
              <a:off x="7534998" y="2047362"/>
              <a:ext cx="1608133" cy="461665"/>
            </a:xfrm>
            <a:prstGeom prst="rect">
              <a:avLst/>
            </a:prstGeom>
            <a:noFill/>
          </p:spPr>
          <p:txBody>
            <a:bodyPr wrap="none" rtlCol="0">
              <a:spAutoFit/>
            </a:bodyPr>
            <a:lstStyle/>
            <a:p>
              <a:r>
                <a:rPr lang="en-GB" sz="2400" dirty="0">
                  <a:solidFill>
                    <a:srgbClr val="651502"/>
                  </a:solidFill>
                  <a:latin typeface="Gill Sans MT" panose="020B0502020104020203" pitchFamily="34" charset="0"/>
                </a:rPr>
                <a:t>@</a:t>
              </a:r>
              <a:r>
                <a:rPr lang="en-GB" sz="2400" dirty="0" err="1">
                  <a:solidFill>
                    <a:srgbClr val="651502"/>
                  </a:solidFill>
                  <a:latin typeface="Gill Sans MT" panose="020B0502020104020203" pitchFamily="34" charset="0"/>
                </a:rPr>
                <a:t>cbukhelp</a:t>
              </a:r>
              <a:endParaRPr lang="en-GB" sz="2400" dirty="0">
                <a:solidFill>
                  <a:srgbClr val="651502"/>
                </a:solidFill>
                <a:latin typeface="Gill Sans MT" panose="020B0502020104020203" pitchFamily="34" charset="0"/>
              </a:endParaRPr>
            </a:p>
          </p:txBody>
        </p:sp>
      </p:grpSp>
      <p:pic>
        <p:nvPicPr>
          <p:cNvPr id="15" name="Picture 14" descr="A picture containing drawing&#10;&#10;Description automatically generated">
            <a:extLst>
              <a:ext uri="{FF2B5EF4-FFF2-40B4-BE49-F238E27FC236}">
                <a16:creationId xmlns:a16="http://schemas.microsoft.com/office/drawing/2014/main" id="{B31E5414-E7E7-4B4D-93DF-E94E8CD5A769}"/>
              </a:ext>
            </a:extLst>
          </p:cNvPr>
          <p:cNvPicPr>
            <a:picLocks noChangeAspect="1"/>
          </p:cNvPicPr>
          <p:nvPr/>
        </p:nvPicPr>
        <p:blipFill>
          <a:blip r:embed="rId9">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252842" y="5739528"/>
            <a:ext cx="2124164" cy="889821"/>
          </a:xfrm>
          <a:prstGeom prst="rect">
            <a:avLst/>
          </a:prstGeom>
        </p:spPr>
      </p:pic>
      <p:sp>
        <p:nvSpPr>
          <p:cNvPr id="16" name="TextBox 15">
            <a:extLst>
              <a:ext uri="{FF2B5EF4-FFF2-40B4-BE49-F238E27FC236}">
                <a16:creationId xmlns:a16="http://schemas.microsoft.com/office/drawing/2014/main" id="{45568A8D-3067-46A8-8BAB-678FF41AD2B8}"/>
              </a:ext>
            </a:extLst>
          </p:cNvPr>
          <p:cNvSpPr txBox="1"/>
          <p:nvPr/>
        </p:nvSpPr>
        <p:spPr>
          <a:xfrm>
            <a:off x="5672251" y="5921463"/>
            <a:ext cx="2780778" cy="707886"/>
          </a:xfrm>
          <a:prstGeom prst="rect">
            <a:avLst/>
          </a:prstGeom>
          <a:noFill/>
        </p:spPr>
        <p:txBody>
          <a:bodyPr wrap="square" rtlCol="0">
            <a:spAutoFit/>
          </a:bodyPr>
          <a:lstStyle/>
          <a:p>
            <a:pPr algn="ctr"/>
            <a:r>
              <a:rPr lang="en-GB" sz="2000" b="1" dirty="0">
                <a:solidFill>
                  <a:srgbClr val="651502"/>
                </a:solidFill>
                <a:latin typeface="Ink Free" panose="03080402000500000000" pitchFamily="66" charset="0"/>
              </a:rPr>
              <a:t>Shirley Potts,           Child Bereavement UK</a:t>
            </a:r>
          </a:p>
        </p:txBody>
      </p:sp>
    </p:spTree>
    <p:extLst>
      <p:ext uri="{BB962C8B-B14F-4D97-AF65-F5344CB8AC3E}">
        <p14:creationId xmlns:p14="http://schemas.microsoft.com/office/powerpoint/2010/main" val="15523176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500"/>
                                        <p:tgtEl>
                                          <p:spTgt spid="9"/>
                                        </p:tgtEl>
                                      </p:cBhvr>
                                    </p:animEffect>
                                  </p:childTnLst>
                                </p:cTn>
                              </p:par>
                              <p:par>
                                <p:cTn id="21" presetID="10" presetClass="entr" presetSubtype="0" fill="hold" nodeType="with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fade">
                                      <p:cBhvr>
                                        <p:cTn id="26" dur="500"/>
                                        <p:tgtEl>
                                          <p:spTgt spid="4"/>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txEl>
                                              <p:pRg st="0" end="0"/>
                                            </p:txEl>
                                          </p:spTgt>
                                        </p:tgtEl>
                                        <p:attrNameLst>
                                          <p:attrName>style.visibility</p:attrName>
                                        </p:attrNameLst>
                                      </p:cBhvr>
                                      <p:to>
                                        <p:strVal val="visible"/>
                                      </p:to>
                                    </p:set>
                                    <p:animEffect transition="in" filter="fade">
                                      <p:cBhvr>
                                        <p:cTn id="31" dur="500"/>
                                        <p:tgtEl>
                                          <p:spTgt spid="7">
                                            <p:txEl>
                                              <p:pRg st="0" end="0"/>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7">
                                            <p:txEl>
                                              <p:pRg st="1" end="1"/>
                                            </p:txEl>
                                          </p:spTgt>
                                        </p:tgtEl>
                                        <p:attrNameLst>
                                          <p:attrName>style.visibility</p:attrName>
                                        </p:attrNameLst>
                                      </p:cBhvr>
                                      <p:to>
                                        <p:strVal val="visible"/>
                                      </p:to>
                                    </p:set>
                                    <p:animEffect transition="in" filter="fade">
                                      <p:cBhvr>
                                        <p:cTn id="36" dur="500"/>
                                        <p:tgtEl>
                                          <p:spTgt spid="7">
                                            <p:txEl>
                                              <p:pRg st="1" end="1"/>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7">
                                            <p:txEl>
                                              <p:pRg st="2" end="2"/>
                                            </p:txEl>
                                          </p:spTgt>
                                        </p:tgtEl>
                                        <p:attrNameLst>
                                          <p:attrName>style.visibility</p:attrName>
                                        </p:attrNameLst>
                                      </p:cBhvr>
                                      <p:to>
                                        <p:strVal val="visible"/>
                                      </p:to>
                                    </p:set>
                                    <p:animEffect transition="in" filter="fade">
                                      <p:cBhvr>
                                        <p:cTn id="41" dur="500"/>
                                        <p:tgtEl>
                                          <p:spTgt spid="7">
                                            <p:txEl>
                                              <p:pRg st="2" end="2"/>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7">
                                            <p:txEl>
                                              <p:pRg st="3" end="3"/>
                                            </p:txEl>
                                          </p:spTgt>
                                        </p:tgtEl>
                                        <p:attrNameLst>
                                          <p:attrName>style.visibility</p:attrName>
                                        </p:attrNameLst>
                                      </p:cBhvr>
                                      <p:to>
                                        <p:strVal val="visible"/>
                                      </p:to>
                                    </p:set>
                                    <p:animEffect transition="in" filter="fade">
                                      <p:cBhvr>
                                        <p:cTn id="46" dur="500"/>
                                        <p:tgtEl>
                                          <p:spTgt spid="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7"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385A7C13-7E2C-47CF-BDFE-B3DF860DFC67}"/>
              </a:ext>
            </a:extLst>
          </p:cNvPr>
          <p:cNvSpPr txBox="1"/>
          <p:nvPr/>
        </p:nvSpPr>
        <p:spPr>
          <a:xfrm>
            <a:off x="399479" y="228651"/>
            <a:ext cx="11393041" cy="1477328"/>
          </a:xfrm>
          <a:prstGeom prst="rect">
            <a:avLst/>
          </a:prstGeom>
          <a:noFill/>
        </p:spPr>
        <p:txBody>
          <a:bodyPr wrap="square" rtlCol="0">
            <a:spAutoFit/>
          </a:bodyPr>
          <a:lstStyle/>
          <a:p>
            <a:r>
              <a:rPr lang="en-GB" sz="5400" b="1" dirty="0">
                <a:solidFill>
                  <a:srgbClr val="651502"/>
                </a:solidFill>
                <a:latin typeface="Eras Bold ITC" panose="020B0907030504020204" pitchFamily="34" charset="0"/>
              </a:rPr>
              <a:t>Wirral CAMHS Update</a:t>
            </a:r>
            <a:endParaRPr lang="en-GB" sz="6000" b="1" dirty="0">
              <a:solidFill>
                <a:srgbClr val="651502"/>
              </a:solidFill>
              <a:latin typeface="Eras Bold ITC" panose="020B0907030504020204" pitchFamily="34" charset="0"/>
            </a:endParaRPr>
          </a:p>
          <a:p>
            <a:pPr algn="ctr"/>
            <a:endParaRPr lang="en-GB" sz="3600" b="1" dirty="0">
              <a:solidFill>
                <a:srgbClr val="FFBC89"/>
              </a:solidFill>
              <a:latin typeface="Gill Sans MT" panose="020B0502020104020203" pitchFamily="34" charset="0"/>
            </a:endParaRPr>
          </a:p>
        </p:txBody>
      </p:sp>
      <p:sp>
        <p:nvSpPr>
          <p:cNvPr id="6" name="TextBox 5">
            <a:extLst>
              <a:ext uri="{FF2B5EF4-FFF2-40B4-BE49-F238E27FC236}">
                <a16:creationId xmlns:a16="http://schemas.microsoft.com/office/drawing/2014/main" id="{735504DB-84BC-4E1C-9815-FBC9BB0D34BD}"/>
              </a:ext>
            </a:extLst>
          </p:cNvPr>
          <p:cNvSpPr txBox="1"/>
          <p:nvPr/>
        </p:nvSpPr>
        <p:spPr>
          <a:xfrm>
            <a:off x="3413051" y="6145619"/>
            <a:ext cx="4827182" cy="400110"/>
          </a:xfrm>
          <a:prstGeom prst="rect">
            <a:avLst/>
          </a:prstGeom>
          <a:noFill/>
        </p:spPr>
        <p:txBody>
          <a:bodyPr wrap="square" rtlCol="0">
            <a:spAutoFit/>
          </a:bodyPr>
          <a:lstStyle/>
          <a:p>
            <a:pPr algn="ctr"/>
            <a:r>
              <a:rPr lang="en-GB" sz="2000" b="1" dirty="0">
                <a:solidFill>
                  <a:srgbClr val="651502"/>
                </a:solidFill>
                <a:latin typeface="Ink Free" panose="03080402000500000000" pitchFamily="66" charset="0"/>
              </a:rPr>
              <a:t>Moya Sanders, CWP</a:t>
            </a:r>
          </a:p>
        </p:txBody>
      </p:sp>
      <p:sp>
        <p:nvSpPr>
          <p:cNvPr id="4" name="Text Placeholder 2">
            <a:extLst>
              <a:ext uri="{FF2B5EF4-FFF2-40B4-BE49-F238E27FC236}">
                <a16:creationId xmlns:a16="http://schemas.microsoft.com/office/drawing/2014/main" id="{D8B766FC-2D84-4374-B9A4-055368A574CE}"/>
              </a:ext>
            </a:extLst>
          </p:cNvPr>
          <p:cNvSpPr txBox="1">
            <a:spLocks/>
          </p:cNvSpPr>
          <p:nvPr/>
        </p:nvSpPr>
        <p:spPr>
          <a:xfrm>
            <a:off x="2333129" y="2179042"/>
            <a:ext cx="6987026" cy="3493513"/>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eaLnBrk="0" fontAlgn="base" hangingPunct="0">
              <a:spcAft>
                <a:spcPct val="0"/>
              </a:spcAft>
              <a:defRPr/>
            </a:pPr>
            <a:r>
              <a:rPr lang="en-GB" sz="4000" b="1" dirty="0">
                <a:solidFill>
                  <a:srgbClr val="651502"/>
                </a:solidFill>
                <a:latin typeface="Gill Sans MT" panose="020B0502020104020203" pitchFamily="34" charset="0"/>
              </a:rPr>
              <a:t>3</a:t>
            </a:r>
            <a:r>
              <a:rPr lang="en-GB" sz="4000" b="1" baseline="30000" dirty="0">
                <a:solidFill>
                  <a:srgbClr val="651502"/>
                </a:solidFill>
                <a:latin typeface="Gill Sans MT" panose="020B0502020104020203" pitchFamily="34" charset="0"/>
              </a:rPr>
              <a:t>rd</a:t>
            </a:r>
            <a:r>
              <a:rPr lang="en-GB" sz="4000" b="1" dirty="0">
                <a:solidFill>
                  <a:srgbClr val="651502"/>
                </a:solidFill>
                <a:latin typeface="Gill Sans MT" panose="020B0502020104020203" pitchFamily="34" charset="0"/>
              </a:rPr>
              <a:t> July 2020</a:t>
            </a:r>
          </a:p>
          <a:p>
            <a:pPr eaLnBrk="0" fontAlgn="base" hangingPunct="0">
              <a:spcAft>
                <a:spcPct val="0"/>
              </a:spcAft>
              <a:defRPr/>
            </a:pPr>
            <a:r>
              <a:rPr lang="en-GB" sz="4000" b="1" dirty="0">
                <a:solidFill>
                  <a:srgbClr val="651502"/>
                </a:solidFill>
                <a:latin typeface="Gill Sans MT" panose="020B0502020104020203" pitchFamily="34" charset="0"/>
              </a:rPr>
              <a:t>Moya Sanders</a:t>
            </a:r>
          </a:p>
          <a:p>
            <a:pPr eaLnBrk="0" fontAlgn="base" hangingPunct="0">
              <a:spcAft>
                <a:spcPct val="0"/>
              </a:spcAft>
              <a:defRPr/>
            </a:pPr>
            <a:r>
              <a:rPr lang="en-GB" sz="4000" b="1" dirty="0">
                <a:solidFill>
                  <a:srgbClr val="651502"/>
                </a:solidFill>
                <a:latin typeface="Gill Sans MT" panose="020B0502020104020203" pitchFamily="34" charset="0"/>
              </a:rPr>
              <a:t>Acting Team Manager </a:t>
            </a:r>
          </a:p>
          <a:p>
            <a:pPr eaLnBrk="0" fontAlgn="base" hangingPunct="0">
              <a:spcAft>
                <a:spcPct val="0"/>
              </a:spcAft>
              <a:defRPr/>
            </a:pPr>
            <a:r>
              <a:rPr lang="en-GB" sz="4000" b="1" dirty="0">
                <a:solidFill>
                  <a:srgbClr val="651502"/>
                </a:solidFill>
                <a:latin typeface="Gill Sans MT" panose="020B0502020104020203" pitchFamily="34" charset="0"/>
              </a:rPr>
              <a:t>Wirral PMHT</a:t>
            </a:r>
          </a:p>
        </p:txBody>
      </p:sp>
      <p:pic>
        <p:nvPicPr>
          <p:cNvPr id="7" name="pp-cwp-logo.png" descr="pp-cwp-logo.png">
            <a:extLst>
              <a:ext uri="{FF2B5EF4-FFF2-40B4-BE49-F238E27FC236}">
                <a16:creationId xmlns:a16="http://schemas.microsoft.com/office/drawing/2014/main" id="{7314E228-78ED-46DA-8388-25350ED1BFA7}"/>
              </a:ext>
            </a:extLst>
          </p:cNvPr>
          <p:cNvPicPr>
            <a:picLocks noChangeAspect="1"/>
          </p:cNvPicPr>
          <p:nvPr/>
        </p:nvPicPr>
        <p:blipFill>
          <a:blip r:embed="rId3"/>
          <a:stretch>
            <a:fillRect/>
          </a:stretch>
        </p:blipFill>
        <p:spPr>
          <a:xfrm>
            <a:off x="9678389" y="228651"/>
            <a:ext cx="2232561" cy="1055050"/>
          </a:xfrm>
          <a:prstGeom prst="rect">
            <a:avLst/>
          </a:prstGeom>
          <a:ln w="12700">
            <a:miter lim="400000"/>
          </a:ln>
        </p:spPr>
      </p:pic>
    </p:spTree>
    <p:extLst>
      <p:ext uri="{BB962C8B-B14F-4D97-AF65-F5344CB8AC3E}">
        <p14:creationId xmlns:p14="http://schemas.microsoft.com/office/powerpoint/2010/main" val="10462431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D1265DC9-5027-4F38-A0A0-15F1A81CE3D2}"/>
              </a:ext>
            </a:extLst>
          </p:cNvPr>
          <p:cNvPicPr>
            <a:picLocks noChangeAspect="1"/>
          </p:cNvPicPr>
          <p:nvPr/>
        </p:nvPicPr>
        <p:blipFill>
          <a:blip r:embed="rId2">
            <a:duotone>
              <a:prstClr val="black"/>
              <a:schemeClr val="accent2">
                <a:tint val="45000"/>
                <a:satMod val="400000"/>
              </a:schemeClr>
            </a:duotone>
            <a:extLst>
              <a:ext uri="{28A0092B-C50C-407E-A947-70E740481C1C}">
                <a14:useLocalDpi xmlns:a14="http://schemas.microsoft.com/office/drawing/2010/main" val="0"/>
              </a:ext>
            </a:extLst>
          </a:blip>
          <a:stretch>
            <a:fillRect/>
          </a:stretch>
        </p:blipFill>
        <p:spPr>
          <a:xfrm>
            <a:off x="2391100" y="708271"/>
            <a:ext cx="7134225" cy="2066925"/>
          </a:xfrm>
          <a:prstGeom prst="rect">
            <a:avLst/>
          </a:prstGeom>
        </p:spPr>
      </p:pic>
      <p:pic>
        <p:nvPicPr>
          <p:cNvPr id="11" name="Picture 10" descr="A close up of a logo&#10;&#10;Description automatically generated">
            <a:extLst>
              <a:ext uri="{FF2B5EF4-FFF2-40B4-BE49-F238E27FC236}">
                <a16:creationId xmlns:a16="http://schemas.microsoft.com/office/drawing/2014/main" id="{6905DAC1-CBD8-422E-B22B-7BFC7C68C17A}"/>
              </a:ext>
            </a:extLst>
          </p:cNvPr>
          <p:cNvPicPr>
            <a:picLocks noChangeAspect="1"/>
          </p:cNvPicPr>
          <p:nvPr/>
        </p:nvPicPr>
        <p:blipFill>
          <a:blip r:embed="rId3">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4996283" y="3021127"/>
            <a:ext cx="2539682" cy="2539682"/>
          </a:xfrm>
          <a:prstGeom prst="rect">
            <a:avLst/>
          </a:prstGeom>
        </p:spPr>
      </p:pic>
      <p:sp>
        <p:nvSpPr>
          <p:cNvPr id="5" name="TextBox 4">
            <a:extLst>
              <a:ext uri="{FF2B5EF4-FFF2-40B4-BE49-F238E27FC236}">
                <a16:creationId xmlns:a16="http://schemas.microsoft.com/office/drawing/2014/main" id="{034FA9A4-0D99-43F0-BE0D-383F6206C763}"/>
              </a:ext>
            </a:extLst>
          </p:cNvPr>
          <p:cNvSpPr txBox="1"/>
          <p:nvPr/>
        </p:nvSpPr>
        <p:spPr>
          <a:xfrm>
            <a:off x="2906018" y="5806740"/>
            <a:ext cx="6720212" cy="369332"/>
          </a:xfrm>
          <a:prstGeom prst="rect">
            <a:avLst/>
          </a:prstGeom>
          <a:noFill/>
        </p:spPr>
        <p:txBody>
          <a:bodyPr wrap="square">
            <a:spAutoFit/>
          </a:bodyPr>
          <a:lstStyle/>
          <a:p>
            <a:pPr algn="ctr"/>
            <a:r>
              <a:rPr lang="en-GB" sz="1800" b="1" dirty="0">
                <a:solidFill>
                  <a:srgbClr val="462F22"/>
                </a:solidFill>
                <a:latin typeface="Gill Sans MT" panose="020B0502020104020203" pitchFamily="34" charset="0"/>
                <a:hlinkClick r:id="rId4">
                  <a:extLst>
                    <a:ext uri="{A12FA001-AC4F-418D-AE19-62706E023703}">
                      <ahyp:hlinkClr xmlns:ahyp="http://schemas.microsoft.com/office/drawing/2018/hyperlinkcolor" val="tx"/>
                    </a:ext>
                  </a:extLst>
                </a:hlinkClick>
              </a:rPr>
              <a:t>https://www.wirralsafeguarding.co.uk/schools-webinar/</a:t>
            </a:r>
            <a:r>
              <a:rPr lang="en-GB" sz="1800" b="1" dirty="0">
                <a:solidFill>
                  <a:srgbClr val="462F22"/>
                </a:solidFill>
                <a:latin typeface="Gill Sans MT" panose="020B0502020104020203" pitchFamily="34" charset="0"/>
              </a:rPr>
              <a:t> </a:t>
            </a:r>
          </a:p>
        </p:txBody>
      </p:sp>
    </p:spTree>
    <p:extLst>
      <p:ext uri="{BB962C8B-B14F-4D97-AF65-F5344CB8AC3E}">
        <p14:creationId xmlns:p14="http://schemas.microsoft.com/office/powerpoint/2010/main" val="157319168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385A7C13-7E2C-47CF-BDFE-B3DF860DFC67}"/>
              </a:ext>
            </a:extLst>
          </p:cNvPr>
          <p:cNvSpPr txBox="1"/>
          <p:nvPr/>
        </p:nvSpPr>
        <p:spPr>
          <a:xfrm>
            <a:off x="399479" y="228651"/>
            <a:ext cx="11393041" cy="1384995"/>
          </a:xfrm>
          <a:prstGeom prst="rect">
            <a:avLst/>
          </a:prstGeom>
          <a:noFill/>
        </p:spPr>
        <p:txBody>
          <a:bodyPr wrap="square" rtlCol="0">
            <a:spAutoFit/>
          </a:bodyPr>
          <a:lstStyle/>
          <a:p>
            <a:r>
              <a:rPr lang="en-GB" sz="4800" b="1" dirty="0">
                <a:solidFill>
                  <a:srgbClr val="651502"/>
                </a:solidFill>
                <a:latin typeface="Eras Bold ITC" panose="020B0907030504020204" pitchFamily="34" charset="0"/>
              </a:rPr>
              <a:t>Mental Health and Covid-19</a:t>
            </a:r>
            <a:endParaRPr lang="en-GB" sz="5400" b="1" dirty="0">
              <a:solidFill>
                <a:srgbClr val="651502"/>
              </a:solidFill>
              <a:latin typeface="Eras Bold ITC" panose="020B0907030504020204" pitchFamily="34" charset="0"/>
            </a:endParaRPr>
          </a:p>
          <a:p>
            <a:pPr algn="ctr"/>
            <a:endParaRPr lang="en-GB" sz="3600" b="1" dirty="0">
              <a:solidFill>
                <a:srgbClr val="FFBC89"/>
              </a:solidFill>
              <a:latin typeface="Gill Sans MT" panose="020B0502020104020203" pitchFamily="34" charset="0"/>
            </a:endParaRPr>
          </a:p>
        </p:txBody>
      </p:sp>
      <p:sp>
        <p:nvSpPr>
          <p:cNvPr id="6" name="TextBox 5">
            <a:extLst>
              <a:ext uri="{FF2B5EF4-FFF2-40B4-BE49-F238E27FC236}">
                <a16:creationId xmlns:a16="http://schemas.microsoft.com/office/drawing/2014/main" id="{735504DB-84BC-4E1C-9815-FBC9BB0D34BD}"/>
              </a:ext>
            </a:extLst>
          </p:cNvPr>
          <p:cNvSpPr txBox="1"/>
          <p:nvPr/>
        </p:nvSpPr>
        <p:spPr>
          <a:xfrm>
            <a:off x="3413051" y="6145619"/>
            <a:ext cx="4827182" cy="400110"/>
          </a:xfrm>
          <a:prstGeom prst="rect">
            <a:avLst/>
          </a:prstGeom>
          <a:noFill/>
        </p:spPr>
        <p:txBody>
          <a:bodyPr wrap="square" rtlCol="0">
            <a:spAutoFit/>
          </a:bodyPr>
          <a:lstStyle/>
          <a:p>
            <a:pPr algn="ctr"/>
            <a:r>
              <a:rPr lang="en-GB" sz="2000" b="1" dirty="0">
                <a:solidFill>
                  <a:srgbClr val="651502"/>
                </a:solidFill>
                <a:latin typeface="Ink Free" panose="03080402000500000000" pitchFamily="66" charset="0"/>
              </a:rPr>
              <a:t>Moya Sanders, CWP</a:t>
            </a:r>
          </a:p>
        </p:txBody>
      </p:sp>
      <p:pic>
        <p:nvPicPr>
          <p:cNvPr id="4" name="pp-cwp-logo.png" descr="pp-cwp-logo.png">
            <a:extLst>
              <a:ext uri="{FF2B5EF4-FFF2-40B4-BE49-F238E27FC236}">
                <a16:creationId xmlns:a16="http://schemas.microsoft.com/office/drawing/2014/main" id="{770FAC8F-B923-4655-AFED-AF2A4ADB5F6C}"/>
              </a:ext>
            </a:extLst>
          </p:cNvPr>
          <p:cNvPicPr>
            <a:picLocks noChangeAspect="1"/>
          </p:cNvPicPr>
          <p:nvPr/>
        </p:nvPicPr>
        <p:blipFill>
          <a:blip r:embed="rId3"/>
          <a:stretch>
            <a:fillRect/>
          </a:stretch>
        </p:blipFill>
        <p:spPr>
          <a:xfrm>
            <a:off x="9678389" y="228651"/>
            <a:ext cx="2232561" cy="1055050"/>
          </a:xfrm>
          <a:prstGeom prst="rect">
            <a:avLst/>
          </a:prstGeom>
          <a:ln w="12700">
            <a:miter lim="400000"/>
          </a:ln>
        </p:spPr>
      </p:pic>
      <p:sp>
        <p:nvSpPr>
          <p:cNvPr id="7" name="Text Placeholder 2">
            <a:extLst>
              <a:ext uri="{FF2B5EF4-FFF2-40B4-BE49-F238E27FC236}">
                <a16:creationId xmlns:a16="http://schemas.microsoft.com/office/drawing/2014/main" id="{DFF718D2-314D-45E2-B0B7-AEF2283CE0B0}"/>
              </a:ext>
            </a:extLst>
          </p:cNvPr>
          <p:cNvSpPr txBox="1">
            <a:spLocks/>
          </p:cNvSpPr>
          <p:nvPr/>
        </p:nvSpPr>
        <p:spPr>
          <a:xfrm>
            <a:off x="1085948" y="1880074"/>
            <a:ext cx="10243111" cy="3451948"/>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2900" indent="-342900" algn="l">
              <a:buFont typeface="Wingdings" panose="05000000000000000000" pitchFamily="2" charset="2"/>
              <a:buChar char="§"/>
            </a:pPr>
            <a:r>
              <a:rPr lang="en-GB" sz="3200" dirty="0">
                <a:solidFill>
                  <a:srgbClr val="651502"/>
                </a:solidFill>
              </a:rPr>
              <a:t>The Coronavirus is profoundly affecting life as we know it around the globe.</a:t>
            </a:r>
          </a:p>
          <a:p>
            <a:pPr marL="342900" indent="-342900" algn="l">
              <a:buFont typeface="Wingdings" panose="05000000000000000000" pitchFamily="2" charset="2"/>
              <a:buChar char="§"/>
            </a:pPr>
            <a:r>
              <a:rPr lang="en-GB" sz="3200" dirty="0">
                <a:solidFill>
                  <a:srgbClr val="651502"/>
                </a:solidFill>
              </a:rPr>
              <a:t>Isolation, social restrictions and education shutdown can all affect children &amp; young people’s mental health.</a:t>
            </a:r>
          </a:p>
          <a:p>
            <a:pPr marL="342900" indent="-342900" algn="l">
              <a:buFont typeface="Wingdings" panose="05000000000000000000" pitchFamily="2" charset="2"/>
              <a:buChar char="§"/>
            </a:pPr>
            <a:r>
              <a:rPr lang="en-GB" sz="3200" dirty="0">
                <a:solidFill>
                  <a:srgbClr val="651502"/>
                </a:solidFill>
              </a:rPr>
              <a:t>We are likely to increase an increase of anxiety, trauma and bereavement presentations.</a:t>
            </a:r>
          </a:p>
        </p:txBody>
      </p:sp>
    </p:spTree>
    <p:extLst>
      <p:ext uri="{BB962C8B-B14F-4D97-AF65-F5344CB8AC3E}">
        <p14:creationId xmlns:p14="http://schemas.microsoft.com/office/powerpoint/2010/main" val="7292386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xEl>
                                              <p:pRg st="1" end="1"/>
                                            </p:txEl>
                                          </p:spTgt>
                                        </p:tgtEl>
                                        <p:attrNameLst>
                                          <p:attrName>style.visibility</p:attrName>
                                        </p:attrNameLst>
                                      </p:cBhvr>
                                      <p:to>
                                        <p:strVal val="visible"/>
                                      </p:to>
                                    </p:set>
                                    <p:animEffect transition="in" filter="fade">
                                      <p:cBhvr>
                                        <p:cTn id="12" dur="500"/>
                                        <p:tgtEl>
                                          <p:spTgt spid="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xEl>
                                              <p:pRg st="2" end="2"/>
                                            </p:txEl>
                                          </p:spTgt>
                                        </p:tgtEl>
                                        <p:attrNameLst>
                                          <p:attrName>style.visibility</p:attrName>
                                        </p:attrNameLst>
                                      </p:cBhvr>
                                      <p:to>
                                        <p:strVal val="visible"/>
                                      </p:to>
                                    </p:set>
                                    <p:animEffect transition="in" filter="fade">
                                      <p:cBhvr>
                                        <p:cTn id="17" dur="500"/>
                                        <p:tgtEl>
                                          <p:spTgt spid="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385A7C13-7E2C-47CF-BDFE-B3DF860DFC67}"/>
              </a:ext>
            </a:extLst>
          </p:cNvPr>
          <p:cNvSpPr txBox="1"/>
          <p:nvPr/>
        </p:nvSpPr>
        <p:spPr>
          <a:xfrm>
            <a:off x="399479" y="228651"/>
            <a:ext cx="11393041" cy="1477328"/>
          </a:xfrm>
          <a:prstGeom prst="rect">
            <a:avLst/>
          </a:prstGeom>
          <a:noFill/>
        </p:spPr>
        <p:txBody>
          <a:bodyPr wrap="square" rtlCol="0">
            <a:spAutoFit/>
          </a:bodyPr>
          <a:lstStyle/>
          <a:p>
            <a:r>
              <a:rPr lang="en-GB" sz="5400" b="1" dirty="0">
                <a:solidFill>
                  <a:srgbClr val="651502"/>
                </a:solidFill>
                <a:latin typeface="Eras Bold ITC" panose="020B0907030504020204" pitchFamily="34" charset="0"/>
              </a:rPr>
              <a:t>Where to go for Support</a:t>
            </a:r>
            <a:endParaRPr lang="en-GB" sz="6000" b="1" dirty="0">
              <a:solidFill>
                <a:srgbClr val="651502"/>
              </a:solidFill>
              <a:latin typeface="Eras Bold ITC" panose="020B0907030504020204" pitchFamily="34" charset="0"/>
            </a:endParaRPr>
          </a:p>
          <a:p>
            <a:pPr algn="ctr"/>
            <a:endParaRPr lang="en-GB" sz="3600" b="1" dirty="0">
              <a:solidFill>
                <a:srgbClr val="FFBC89"/>
              </a:solidFill>
              <a:latin typeface="Gill Sans MT" panose="020B0502020104020203" pitchFamily="34" charset="0"/>
            </a:endParaRPr>
          </a:p>
        </p:txBody>
      </p:sp>
      <p:sp>
        <p:nvSpPr>
          <p:cNvPr id="6" name="TextBox 5">
            <a:extLst>
              <a:ext uri="{FF2B5EF4-FFF2-40B4-BE49-F238E27FC236}">
                <a16:creationId xmlns:a16="http://schemas.microsoft.com/office/drawing/2014/main" id="{735504DB-84BC-4E1C-9815-FBC9BB0D34BD}"/>
              </a:ext>
            </a:extLst>
          </p:cNvPr>
          <p:cNvSpPr txBox="1"/>
          <p:nvPr/>
        </p:nvSpPr>
        <p:spPr>
          <a:xfrm>
            <a:off x="3413051" y="6145619"/>
            <a:ext cx="4827182" cy="400110"/>
          </a:xfrm>
          <a:prstGeom prst="rect">
            <a:avLst/>
          </a:prstGeom>
          <a:noFill/>
        </p:spPr>
        <p:txBody>
          <a:bodyPr wrap="square" rtlCol="0">
            <a:spAutoFit/>
          </a:bodyPr>
          <a:lstStyle/>
          <a:p>
            <a:pPr algn="ctr"/>
            <a:r>
              <a:rPr lang="en-GB" sz="2000" b="1" dirty="0">
                <a:solidFill>
                  <a:srgbClr val="651502"/>
                </a:solidFill>
                <a:latin typeface="Ink Free" panose="03080402000500000000" pitchFamily="66" charset="0"/>
              </a:rPr>
              <a:t>Moya Sanders, CWP</a:t>
            </a:r>
          </a:p>
        </p:txBody>
      </p:sp>
      <p:pic>
        <p:nvPicPr>
          <p:cNvPr id="4" name="pp-cwp-logo.png" descr="pp-cwp-logo.png">
            <a:extLst>
              <a:ext uri="{FF2B5EF4-FFF2-40B4-BE49-F238E27FC236}">
                <a16:creationId xmlns:a16="http://schemas.microsoft.com/office/drawing/2014/main" id="{B02B431A-6A8A-46DF-B35D-C1F28581E5F8}"/>
              </a:ext>
            </a:extLst>
          </p:cNvPr>
          <p:cNvPicPr>
            <a:picLocks noChangeAspect="1"/>
          </p:cNvPicPr>
          <p:nvPr/>
        </p:nvPicPr>
        <p:blipFill>
          <a:blip r:embed="rId3"/>
          <a:stretch>
            <a:fillRect/>
          </a:stretch>
        </p:blipFill>
        <p:spPr>
          <a:xfrm>
            <a:off x="9678389" y="228651"/>
            <a:ext cx="2232561" cy="1055050"/>
          </a:xfrm>
          <a:prstGeom prst="rect">
            <a:avLst/>
          </a:prstGeom>
          <a:ln w="12700">
            <a:miter lim="400000"/>
          </a:ln>
        </p:spPr>
      </p:pic>
      <p:sp>
        <p:nvSpPr>
          <p:cNvPr id="7" name="Text Placeholder 2">
            <a:extLst>
              <a:ext uri="{FF2B5EF4-FFF2-40B4-BE49-F238E27FC236}">
                <a16:creationId xmlns:a16="http://schemas.microsoft.com/office/drawing/2014/main" id="{30CD0034-9CA3-4A6C-9CA5-F4720B8FD9D0}"/>
              </a:ext>
            </a:extLst>
          </p:cNvPr>
          <p:cNvSpPr txBox="1">
            <a:spLocks/>
          </p:cNvSpPr>
          <p:nvPr/>
        </p:nvSpPr>
        <p:spPr>
          <a:xfrm>
            <a:off x="281051" y="905056"/>
            <a:ext cx="11393042" cy="3493513"/>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GB" sz="3600" b="1" dirty="0">
              <a:solidFill>
                <a:srgbClr val="651502"/>
              </a:solidFill>
              <a:latin typeface="Gill Sans MT" panose="020B0502020104020203" pitchFamily="34" charset="0"/>
            </a:endParaRPr>
          </a:p>
          <a:p>
            <a:r>
              <a:rPr lang="en-GB" sz="3600" b="1" dirty="0">
                <a:solidFill>
                  <a:srgbClr val="651502"/>
                </a:solidFill>
                <a:latin typeface="Gill Sans MT" panose="020B0502020104020203" pitchFamily="34" charset="0"/>
              </a:rPr>
              <a:t>CWP CAMHS website:   </a:t>
            </a:r>
            <a:r>
              <a:rPr lang="en-GB" sz="3600" b="1" dirty="0">
                <a:solidFill>
                  <a:srgbClr val="651502"/>
                </a:solidFill>
                <a:latin typeface="Gill Sans MT" panose="020B0502020104020203" pitchFamily="34" charset="0"/>
                <a:hlinkClick r:id="rId4">
                  <a:extLst>
                    <a:ext uri="{A12FA001-AC4F-418D-AE19-62706E023703}">
                      <ahyp:hlinkClr xmlns:ahyp="http://schemas.microsoft.com/office/drawing/2018/hyperlinkcolor" val="tx"/>
                    </a:ext>
                  </a:extLst>
                </a:hlinkClick>
              </a:rPr>
              <a:t>www.mymind.org.uk</a:t>
            </a:r>
            <a:endParaRPr lang="en-GB" sz="3600" b="1" dirty="0">
              <a:solidFill>
                <a:srgbClr val="651502"/>
              </a:solidFill>
              <a:latin typeface="Gill Sans MT" panose="020B0502020104020203" pitchFamily="34" charset="0"/>
            </a:endParaRPr>
          </a:p>
          <a:p>
            <a:endParaRPr lang="en-GB" sz="3600" b="1" dirty="0">
              <a:solidFill>
                <a:srgbClr val="0070C0"/>
              </a:solidFill>
            </a:endParaRPr>
          </a:p>
          <a:p>
            <a:endParaRPr lang="en-GB" dirty="0"/>
          </a:p>
        </p:txBody>
      </p:sp>
      <p:pic>
        <p:nvPicPr>
          <p:cNvPr id="2" name="Picture 1">
            <a:extLst>
              <a:ext uri="{FF2B5EF4-FFF2-40B4-BE49-F238E27FC236}">
                <a16:creationId xmlns:a16="http://schemas.microsoft.com/office/drawing/2014/main" id="{B7F4C48C-191E-421F-8A4E-7A4CA722AA7C}"/>
              </a:ext>
            </a:extLst>
          </p:cNvPr>
          <p:cNvPicPr>
            <a:picLocks noChangeAspect="1"/>
          </p:cNvPicPr>
          <p:nvPr/>
        </p:nvPicPr>
        <p:blipFill rotWithShape="1">
          <a:blip r:embed="rId5"/>
          <a:srcRect b="16715"/>
          <a:stretch/>
        </p:blipFill>
        <p:spPr>
          <a:xfrm>
            <a:off x="2085695" y="2288424"/>
            <a:ext cx="8233456" cy="3857195"/>
          </a:xfrm>
          <a:prstGeom prst="rect">
            <a:avLst/>
          </a:prstGeom>
        </p:spPr>
      </p:pic>
    </p:spTree>
    <p:extLst>
      <p:ext uri="{BB962C8B-B14F-4D97-AF65-F5344CB8AC3E}">
        <p14:creationId xmlns:p14="http://schemas.microsoft.com/office/powerpoint/2010/main" val="38264807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385A7C13-7E2C-47CF-BDFE-B3DF860DFC67}"/>
              </a:ext>
            </a:extLst>
          </p:cNvPr>
          <p:cNvSpPr txBox="1"/>
          <p:nvPr/>
        </p:nvSpPr>
        <p:spPr>
          <a:xfrm>
            <a:off x="399479" y="228651"/>
            <a:ext cx="11393041" cy="1477328"/>
          </a:xfrm>
          <a:prstGeom prst="rect">
            <a:avLst/>
          </a:prstGeom>
          <a:noFill/>
        </p:spPr>
        <p:txBody>
          <a:bodyPr wrap="square" rtlCol="0">
            <a:spAutoFit/>
          </a:bodyPr>
          <a:lstStyle/>
          <a:p>
            <a:r>
              <a:rPr lang="en-GB" sz="5400" b="1" dirty="0">
                <a:solidFill>
                  <a:srgbClr val="651502"/>
                </a:solidFill>
                <a:latin typeface="Eras Bold ITC" panose="020B0907030504020204" pitchFamily="34" charset="0"/>
              </a:rPr>
              <a:t>Self-help Resources</a:t>
            </a:r>
            <a:endParaRPr lang="en-GB" sz="6000" b="1" dirty="0">
              <a:solidFill>
                <a:srgbClr val="651502"/>
              </a:solidFill>
              <a:latin typeface="Eras Bold ITC" panose="020B0907030504020204" pitchFamily="34" charset="0"/>
            </a:endParaRPr>
          </a:p>
          <a:p>
            <a:pPr algn="ctr"/>
            <a:endParaRPr lang="en-GB" sz="3600" b="1" dirty="0">
              <a:solidFill>
                <a:srgbClr val="FFBC89"/>
              </a:solidFill>
              <a:latin typeface="Gill Sans MT" panose="020B0502020104020203" pitchFamily="34" charset="0"/>
            </a:endParaRPr>
          </a:p>
        </p:txBody>
      </p:sp>
      <p:sp>
        <p:nvSpPr>
          <p:cNvPr id="6" name="TextBox 5">
            <a:extLst>
              <a:ext uri="{FF2B5EF4-FFF2-40B4-BE49-F238E27FC236}">
                <a16:creationId xmlns:a16="http://schemas.microsoft.com/office/drawing/2014/main" id="{735504DB-84BC-4E1C-9815-FBC9BB0D34BD}"/>
              </a:ext>
            </a:extLst>
          </p:cNvPr>
          <p:cNvSpPr txBox="1"/>
          <p:nvPr/>
        </p:nvSpPr>
        <p:spPr>
          <a:xfrm>
            <a:off x="3413051" y="6145619"/>
            <a:ext cx="4827182" cy="400110"/>
          </a:xfrm>
          <a:prstGeom prst="rect">
            <a:avLst/>
          </a:prstGeom>
          <a:noFill/>
        </p:spPr>
        <p:txBody>
          <a:bodyPr wrap="square" rtlCol="0">
            <a:spAutoFit/>
          </a:bodyPr>
          <a:lstStyle/>
          <a:p>
            <a:pPr algn="ctr"/>
            <a:r>
              <a:rPr lang="en-GB" sz="2000" b="1" dirty="0">
                <a:solidFill>
                  <a:srgbClr val="651502"/>
                </a:solidFill>
                <a:latin typeface="Ink Free" panose="03080402000500000000" pitchFamily="66" charset="0"/>
              </a:rPr>
              <a:t>Moya Sanders, CWP</a:t>
            </a:r>
          </a:p>
        </p:txBody>
      </p:sp>
      <p:pic>
        <p:nvPicPr>
          <p:cNvPr id="4" name="pp-cwp-logo.png" descr="pp-cwp-logo.png">
            <a:extLst>
              <a:ext uri="{FF2B5EF4-FFF2-40B4-BE49-F238E27FC236}">
                <a16:creationId xmlns:a16="http://schemas.microsoft.com/office/drawing/2014/main" id="{FC92AE0F-BCC3-428F-99D1-AD36FE8DF5D7}"/>
              </a:ext>
            </a:extLst>
          </p:cNvPr>
          <p:cNvPicPr>
            <a:picLocks noChangeAspect="1"/>
          </p:cNvPicPr>
          <p:nvPr/>
        </p:nvPicPr>
        <p:blipFill>
          <a:blip r:embed="rId3"/>
          <a:stretch>
            <a:fillRect/>
          </a:stretch>
        </p:blipFill>
        <p:spPr>
          <a:xfrm>
            <a:off x="9678389" y="228651"/>
            <a:ext cx="2232561" cy="1055050"/>
          </a:xfrm>
          <a:prstGeom prst="rect">
            <a:avLst/>
          </a:prstGeom>
          <a:ln w="12700">
            <a:miter lim="400000"/>
          </a:ln>
        </p:spPr>
      </p:pic>
      <p:pic>
        <p:nvPicPr>
          <p:cNvPr id="7" name="Picture 2">
            <a:extLst>
              <a:ext uri="{FF2B5EF4-FFF2-40B4-BE49-F238E27FC236}">
                <a16:creationId xmlns:a16="http://schemas.microsoft.com/office/drawing/2014/main" id="{6E407A0E-3215-4ECB-9918-656C1098A58B}"/>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b="24347"/>
          <a:stretch/>
        </p:blipFill>
        <p:spPr bwMode="auto">
          <a:xfrm>
            <a:off x="621256" y="1378138"/>
            <a:ext cx="10410772" cy="4345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5067988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385A7C13-7E2C-47CF-BDFE-B3DF860DFC67}"/>
              </a:ext>
            </a:extLst>
          </p:cNvPr>
          <p:cNvSpPr txBox="1"/>
          <p:nvPr/>
        </p:nvSpPr>
        <p:spPr>
          <a:xfrm>
            <a:off x="399479" y="228651"/>
            <a:ext cx="11393041" cy="1477328"/>
          </a:xfrm>
          <a:prstGeom prst="rect">
            <a:avLst/>
          </a:prstGeom>
          <a:noFill/>
        </p:spPr>
        <p:txBody>
          <a:bodyPr wrap="square" rtlCol="0">
            <a:spAutoFit/>
          </a:bodyPr>
          <a:lstStyle/>
          <a:p>
            <a:r>
              <a:rPr lang="en-GB" sz="5400" b="1" dirty="0">
                <a:solidFill>
                  <a:srgbClr val="651502"/>
                </a:solidFill>
                <a:latin typeface="Eras Bold ITC" panose="020B0907030504020204" pitchFamily="34" charset="0"/>
              </a:rPr>
              <a:t>Covid-19 Resources</a:t>
            </a:r>
            <a:endParaRPr lang="en-GB" sz="6000" b="1" dirty="0">
              <a:solidFill>
                <a:srgbClr val="651502"/>
              </a:solidFill>
              <a:latin typeface="Eras Bold ITC" panose="020B0907030504020204" pitchFamily="34" charset="0"/>
            </a:endParaRPr>
          </a:p>
          <a:p>
            <a:pPr algn="ctr"/>
            <a:endParaRPr lang="en-GB" sz="3600" b="1" dirty="0">
              <a:solidFill>
                <a:srgbClr val="FFBC89"/>
              </a:solidFill>
              <a:latin typeface="Gill Sans MT" panose="020B0502020104020203" pitchFamily="34" charset="0"/>
            </a:endParaRPr>
          </a:p>
        </p:txBody>
      </p:sp>
      <p:sp>
        <p:nvSpPr>
          <p:cNvPr id="6" name="TextBox 5">
            <a:extLst>
              <a:ext uri="{FF2B5EF4-FFF2-40B4-BE49-F238E27FC236}">
                <a16:creationId xmlns:a16="http://schemas.microsoft.com/office/drawing/2014/main" id="{735504DB-84BC-4E1C-9815-FBC9BB0D34BD}"/>
              </a:ext>
            </a:extLst>
          </p:cNvPr>
          <p:cNvSpPr txBox="1"/>
          <p:nvPr/>
        </p:nvSpPr>
        <p:spPr>
          <a:xfrm>
            <a:off x="3413051" y="6145619"/>
            <a:ext cx="4827182" cy="400110"/>
          </a:xfrm>
          <a:prstGeom prst="rect">
            <a:avLst/>
          </a:prstGeom>
          <a:noFill/>
        </p:spPr>
        <p:txBody>
          <a:bodyPr wrap="square" rtlCol="0">
            <a:spAutoFit/>
          </a:bodyPr>
          <a:lstStyle/>
          <a:p>
            <a:pPr algn="ctr"/>
            <a:r>
              <a:rPr lang="en-GB" sz="2000" b="1">
                <a:solidFill>
                  <a:srgbClr val="651502"/>
                </a:solidFill>
                <a:latin typeface="Ink Free" panose="03080402000500000000" pitchFamily="66" charset="0"/>
              </a:rPr>
              <a:t>Moya </a:t>
            </a:r>
            <a:r>
              <a:rPr lang="en-GB" sz="2000" b="1" dirty="0">
                <a:solidFill>
                  <a:srgbClr val="651502"/>
                </a:solidFill>
                <a:latin typeface="Ink Free" panose="03080402000500000000" pitchFamily="66" charset="0"/>
              </a:rPr>
              <a:t>Sanders, CWP</a:t>
            </a:r>
          </a:p>
        </p:txBody>
      </p:sp>
      <p:pic>
        <p:nvPicPr>
          <p:cNvPr id="4" name="pp-cwp-logo.png" descr="pp-cwp-logo.png">
            <a:extLst>
              <a:ext uri="{FF2B5EF4-FFF2-40B4-BE49-F238E27FC236}">
                <a16:creationId xmlns:a16="http://schemas.microsoft.com/office/drawing/2014/main" id="{877E36DD-D718-4BC8-8D5E-383FCE3E03B7}"/>
              </a:ext>
            </a:extLst>
          </p:cNvPr>
          <p:cNvPicPr>
            <a:picLocks noChangeAspect="1"/>
          </p:cNvPicPr>
          <p:nvPr/>
        </p:nvPicPr>
        <p:blipFill>
          <a:blip r:embed="rId3"/>
          <a:stretch>
            <a:fillRect/>
          </a:stretch>
        </p:blipFill>
        <p:spPr>
          <a:xfrm>
            <a:off x="9678389" y="228651"/>
            <a:ext cx="2232561" cy="1055050"/>
          </a:xfrm>
          <a:prstGeom prst="rect">
            <a:avLst/>
          </a:prstGeom>
          <a:ln w="12700">
            <a:miter lim="400000"/>
          </a:ln>
        </p:spPr>
      </p:pic>
      <p:pic>
        <p:nvPicPr>
          <p:cNvPr id="7" name="Picture 2">
            <a:extLst>
              <a:ext uri="{FF2B5EF4-FFF2-40B4-BE49-F238E27FC236}">
                <a16:creationId xmlns:a16="http://schemas.microsoft.com/office/drawing/2014/main" id="{73BE0307-B120-4E60-B25B-A469F03E54CD}"/>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16659" b="6448"/>
          <a:stretch/>
        </p:blipFill>
        <p:spPr bwMode="auto">
          <a:xfrm>
            <a:off x="1200782" y="1142815"/>
            <a:ext cx="9362879" cy="45805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5579414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385A7C13-7E2C-47CF-BDFE-B3DF860DFC67}"/>
              </a:ext>
            </a:extLst>
          </p:cNvPr>
          <p:cNvSpPr txBox="1"/>
          <p:nvPr/>
        </p:nvSpPr>
        <p:spPr>
          <a:xfrm>
            <a:off x="399479" y="228651"/>
            <a:ext cx="11393041" cy="1477328"/>
          </a:xfrm>
          <a:prstGeom prst="rect">
            <a:avLst/>
          </a:prstGeom>
          <a:noFill/>
        </p:spPr>
        <p:txBody>
          <a:bodyPr wrap="square" rtlCol="0">
            <a:spAutoFit/>
          </a:bodyPr>
          <a:lstStyle/>
          <a:p>
            <a:r>
              <a:rPr lang="en-GB" sz="5400" b="1" dirty="0">
                <a:solidFill>
                  <a:srgbClr val="651502"/>
                </a:solidFill>
                <a:latin typeface="Eras Bold ITC" panose="020B0907030504020204" pitchFamily="34" charset="0"/>
              </a:rPr>
              <a:t>Crisis Line</a:t>
            </a:r>
            <a:endParaRPr lang="en-GB" sz="6000" b="1" dirty="0">
              <a:solidFill>
                <a:srgbClr val="651502"/>
              </a:solidFill>
              <a:latin typeface="Eras Bold ITC" panose="020B0907030504020204" pitchFamily="34" charset="0"/>
            </a:endParaRPr>
          </a:p>
          <a:p>
            <a:pPr algn="ctr"/>
            <a:endParaRPr lang="en-GB" sz="3600" b="1" dirty="0">
              <a:solidFill>
                <a:srgbClr val="FFBC89"/>
              </a:solidFill>
              <a:latin typeface="Gill Sans MT" panose="020B0502020104020203" pitchFamily="34" charset="0"/>
            </a:endParaRPr>
          </a:p>
        </p:txBody>
      </p:sp>
      <p:sp>
        <p:nvSpPr>
          <p:cNvPr id="6" name="TextBox 5">
            <a:extLst>
              <a:ext uri="{FF2B5EF4-FFF2-40B4-BE49-F238E27FC236}">
                <a16:creationId xmlns:a16="http://schemas.microsoft.com/office/drawing/2014/main" id="{735504DB-84BC-4E1C-9815-FBC9BB0D34BD}"/>
              </a:ext>
            </a:extLst>
          </p:cNvPr>
          <p:cNvSpPr txBox="1"/>
          <p:nvPr/>
        </p:nvSpPr>
        <p:spPr>
          <a:xfrm>
            <a:off x="3413051" y="6145619"/>
            <a:ext cx="4827182" cy="400110"/>
          </a:xfrm>
          <a:prstGeom prst="rect">
            <a:avLst/>
          </a:prstGeom>
          <a:noFill/>
        </p:spPr>
        <p:txBody>
          <a:bodyPr wrap="square" rtlCol="0">
            <a:spAutoFit/>
          </a:bodyPr>
          <a:lstStyle/>
          <a:p>
            <a:pPr algn="ctr"/>
            <a:r>
              <a:rPr lang="en-GB" sz="2000" b="1">
                <a:solidFill>
                  <a:srgbClr val="651502"/>
                </a:solidFill>
                <a:latin typeface="Ink Free" panose="03080402000500000000" pitchFamily="66" charset="0"/>
              </a:rPr>
              <a:t>Moya </a:t>
            </a:r>
            <a:r>
              <a:rPr lang="en-GB" sz="2000" b="1" dirty="0">
                <a:solidFill>
                  <a:srgbClr val="651502"/>
                </a:solidFill>
                <a:latin typeface="Ink Free" panose="03080402000500000000" pitchFamily="66" charset="0"/>
              </a:rPr>
              <a:t>Sanders, CWP</a:t>
            </a:r>
          </a:p>
        </p:txBody>
      </p:sp>
      <p:pic>
        <p:nvPicPr>
          <p:cNvPr id="4" name="pp-cwp-logo.png" descr="pp-cwp-logo.png">
            <a:extLst>
              <a:ext uri="{FF2B5EF4-FFF2-40B4-BE49-F238E27FC236}">
                <a16:creationId xmlns:a16="http://schemas.microsoft.com/office/drawing/2014/main" id="{223AF75A-366F-49B0-966F-E47C24FFE522}"/>
              </a:ext>
            </a:extLst>
          </p:cNvPr>
          <p:cNvPicPr>
            <a:picLocks noChangeAspect="1"/>
          </p:cNvPicPr>
          <p:nvPr/>
        </p:nvPicPr>
        <p:blipFill>
          <a:blip r:embed="rId3"/>
          <a:stretch>
            <a:fillRect/>
          </a:stretch>
        </p:blipFill>
        <p:spPr>
          <a:xfrm>
            <a:off x="9678389" y="228651"/>
            <a:ext cx="2232561" cy="1055050"/>
          </a:xfrm>
          <a:prstGeom prst="rect">
            <a:avLst/>
          </a:prstGeom>
          <a:ln w="12700">
            <a:miter lim="400000"/>
          </a:ln>
        </p:spPr>
      </p:pic>
      <p:sp>
        <p:nvSpPr>
          <p:cNvPr id="7" name="Text Placeholder 2">
            <a:extLst>
              <a:ext uri="{FF2B5EF4-FFF2-40B4-BE49-F238E27FC236}">
                <a16:creationId xmlns:a16="http://schemas.microsoft.com/office/drawing/2014/main" id="{AFF4D31B-EDED-459F-B28E-5A182749849A}"/>
              </a:ext>
            </a:extLst>
          </p:cNvPr>
          <p:cNvSpPr txBox="1">
            <a:spLocks/>
          </p:cNvSpPr>
          <p:nvPr/>
        </p:nvSpPr>
        <p:spPr>
          <a:xfrm>
            <a:off x="827583" y="1808163"/>
            <a:ext cx="8850805" cy="3494087"/>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Wingdings" panose="05000000000000000000" pitchFamily="2" charset="2"/>
              <a:buChar char="§"/>
            </a:pPr>
            <a:r>
              <a:rPr lang="en-GB" sz="4400" b="1" dirty="0">
                <a:solidFill>
                  <a:srgbClr val="651502"/>
                </a:solidFill>
              </a:rPr>
              <a:t>CWP Crisis line: </a:t>
            </a:r>
          </a:p>
          <a:p>
            <a:pPr marL="0" indent="0">
              <a:buNone/>
            </a:pPr>
            <a:r>
              <a:rPr lang="en-GB" sz="4400" b="1" dirty="0">
                <a:solidFill>
                  <a:srgbClr val="651502"/>
                </a:solidFill>
              </a:rPr>
              <a:t>0800 145 6485</a:t>
            </a:r>
          </a:p>
          <a:p>
            <a:pPr marL="0" indent="0">
              <a:buNone/>
            </a:pPr>
            <a:endParaRPr lang="en-GB" sz="2600" dirty="0"/>
          </a:p>
          <a:p>
            <a:pPr>
              <a:buFont typeface="Wingdings" panose="05000000000000000000" pitchFamily="2" charset="2"/>
              <a:buChar char="§"/>
            </a:pPr>
            <a:r>
              <a:rPr lang="en-GB" sz="4400" b="1" dirty="0">
                <a:solidFill>
                  <a:srgbClr val="651502"/>
                </a:solidFill>
              </a:rPr>
              <a:t>PMHT/MHST teams (for consultation/ resources/ termly meetings)</a:t>
            </a:r>
          </a:p>
          <a:p>
            <a:endParaRPr lang="en-GB" dirty="0"/>
          </a:p>
        </p:txBody>
      </p:sp>
    </p:spTree>
    <p:extLst>
      <p:ext uri="{BB962C8B-B14F-4D97-AF65-F5344CB8AC3E}">
        <p14:creationId xmlns:p14="http://schemas.microsoft.com/office/powerpoint/2010/main" val="32013396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xEl>
                                              <p:pRg st="1" end="1"/>
                                            </p:txEl>
                                          </p:spTgt>
                                        </p:tgtEl>
                                        <p:attrNameLst>
                                          <p:attrName>style.visibility</p:attrName>
                                        </p:attrNameLst>
                                      </p:cBhvr>
                                      <p:to>
                                        <p:strVal val="visible"/>
                                      </p:to>
                                    </p:set>
                                    <p:animEffect transition="in" filter="fade">
                                      <p:cBhvr>
                                        <p:cTn id="12" dur="500"/>
                                        <p:tgtEl>
                                          <p:spTgt spid="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xEl>
                                              <p:pRg st="3" end="3"/>
                                            </p:txEl>
                                          </p:spTgt>
                                        </p:tgtEl>
                                        <p:attrNameLst>
                                          <p:attrName>style.visibility</p:attrName>
                                        </p:attrNameLst>
                                      </p:cBhvr>
                                      <p:to>
                                        <p:strVal val="visible"/>
                                      </p:to>
                                    </p:set>
                                    <p:animEffect transition="in" filter="fade">
                                      <p:cBhvr>
                                        <p:cTn id="17" dur="500"/>
                                        <p:tgtEl>
                                          <p:spTgt spid="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385A7C13-7E2C-47CF-BDFE-B3DF860DFC67}"/>
              </a:ext>
            </a:extLst>
          </p:cNvPr>
          <p:cNvSpPr txBox="1"/>
          <p:nvPr/>
        </p:nvSpPr>
        <p:spPr>
          <a:xfrm>
            <a:off x="399479" y="228651"/>
            <a:ext cx="11393041" cy="1477328"/>
          </a:xfrm>
          <a:prstGeom prst="rect">
            <a:avLst/>
          </a:prstGeom>
          <a:noFill/>
        </p:spPr>
        <p:txBody>
          <a:bodyPr wrap="square" rtlCol="0">
            <a:spAutoFit/>
          </a:bodyPr>
          <a:lstStyle/>
          <a:p>
            <a:r>
              <a:rPr lang="en-GB" sz="5400" b="1" dirty="0">
                <a:solidFill>
                  <a:srgbClr val="651502"/>
                </a:solidFill>
                <a:latin typeface="Eras Bold ITC" panose="020B0907030504020204" pitchFamily="34" charset="0"/>
              </a:rPr>
              <a:t>CAMHS Referral Criteria</a:t>
            </a:r>
            <a:endParaRPr lang="en-GB" sz="6000" b="1" dirty="0">
              <a:solidFill>
                <a:srgbClr val="651502"/>
              </a:solidFill>
              <a:latin typeface="Eras Bold ITC" panose="020B0907030504020204" pitchFamily="34" charset="0"/>
            </a:endParaRPr>
          </a:p>
          <a:p>
            <a:pPr algn="ctr"/>
            <a:endParaRPr lang="en-GB" sz="3600" b="1" dirty="0">
              <a:solidFill>
                <a:srgbClr val="FFBC89"/>
              </a:solidFill>
              <a:latin typeface="Gill Sans MT" panose="020B0502020104020203" pitchFamily="34" charset="0"/>
            </a:endParaRPr>
          </a:p>
        </p:txBody>
      </p:sp>
      <p:sp>
        <p:nvSpPr>
          <p:cNvPr id="6" name="TextBox 5">
            <a:extLst>
              <a:ext uri="{FF2B5EF4-FFF2-40B4-BE49-F238E27FC236}">
                <a16:creationId xmlns:a16="http://schemas.microsoft.com/office/drawing/2014/main" id="{735504DB-84BC-4E1C-9815-FBC9BB0D34BD}"/>
              </a:ext>
            </a:extLst>
          </p:cNvPr>
          <p:cNvSpPr txBox="1"/>
          <p:nvPr/>
        </p:nvSpPr>
        <p:spPr>
          <a:xfrm>
            <a:off x="3413051" y="6145619"/>
            <a:ext cx="4827182" cy="400110"/>
          </a:xfrm>
          <a:prstGeom prst="rect">
            <a:avLst/>
          </a:prstGeom>
          <a:noFill/>
        </p:spPr>
        <p:txBody>
          <a:bodyPr wrap="square" rtlCol="0">
            <a:spAutoFit/>
          </a:bodyPr>
          <a:lstStyle/>
          <a:p>
            <a:pPr algn="ctr"/>
            <a:r>
              <a:rPr lang="en-GB" sz="2000" b="1">
                <a:solidFill>
                  <a:srgbClr val="651502"/>
                </a:solidFill>
                <a:latin typeface="Ink Free" panose="03080402000500000000" pitchFamily="66" charset="0"/>
              </a:rPr>
              <a:t>Moya </a:t>
            </a:r>
            <a:r>
              <a:rPr lang="en-GB" sz="2000" b="1" dirty="0">
                <a:solidFill>
                  <a:srgbClr val="651502"/>
                </a:solidFill>
                <a:latin typeface="Ink Free" panose="03080402000500000000" pitchFamily="66" charset="0"/>
              </a:rPr>
              <a:t>Sanders, CWP</a:t>
            </a:r>
          </a:p>
        </p:txBody>
      </p:sp>
      <p:pic>
        <p:nvPicPr>
          <p:cNvPr id="4" name="pp-cwp-logo.png" descr="pp-cwp-logo.png">
            <a:extLst>
              <a:ext uri="{FF2B5EF4-FFF2-40B4-BE49-F238E27FC236}">
                <a16:creationId xmlns:a16="http://schemas.microsoft.com/office/drawing/2014/main" id="{26088AFD-0605-46EB-803C-D48686BF2FA7}"/>
              </a:ext>
            </a:extLst>
          </p:cNvPr>
          <p:cNvPicPr>
            <a:picLocks noChangeAspect="1"/>
          </p:cNvPicPr>
          <p:nvPr/>
        </p:nvPicPr>
        <p:blipFill>
          <a:blip r:embed="rId3"/>
          <a:stretch>
            <a:fillRect/>
          </a:stretch>
        </p:blipFill>
        <p:spPr>
          <a:xfrm>
            <a:off x="9678389" y="228651"/>
            <a:ext cx="2232561" cy="1055050"/>
          </a:xfrm>
          <a:prstGeom prst="rect">
            <a:avLst/>
          </a:prstGeom>
          <a:ln w="12700">
            <a:miter lim="400000"/>
          </a:ln>
        </p:spPr>
      </p:pic>
      <p:sp>
        <p:nvSpPr>
          <p:cNvPr id="7" name="Text Placeholder 2">
            <a:extLst>
              <a:ext uri="{FF2B5EF4-FFF2-40B4-BE49-F238E27FC236}">
                <a16:creationId xmlns:a16="http://schemas.microsoft.com/office/drawing/2014/main" id="{F85EEAA8-5C65-4104-BE0F-2D147AC25083}"/>
              </a:ext>
            </a:extLst>
          </p:cNvPr>
          <p:cNvSpPr txBox="1">
            <a:spLocks/>
          </p:cNvSpPr>
          <p:nvPr/>
        </p:nvSpPr>
        <p:spPr>
          <a:xfrm>
            <a:off x="713187" y="1510874"/>
            <a:ext cx="10765625" cy="4212467"/>
          </a:xfrm>
          <a:prstGeom prst="rect">
            <a:avLst/>
          </a:prstGeom>
        </p:spPr>
        <p:txBody>
          <a:bodyPr vert="horz" lIns="91440" tIns="45720" rIns="91440" bIns="45720" rtlCol="0">
            <a:normAutofit fontScale="85000" lnSpcReduction="2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571500" indent="-571500" algn="l">
              <a:buFont typeface="Wingdings" panose="05000000000000000000" pitchFamily="2" charset="2"/>
              <a:buChar char="§"/>
              <a:defRPr/>
            </a:pPr>
            <a:r>
              <a:rPr lang="en-GB" altLang="en-US" sz="3800" dirty="0">
                <a:solidFill>
                  <a:srgbClr val="651502"/>
                </a:solidFill>
              </a:rPr>
              <a:t>Moderate / severe anxiety and depression</a:t>
            </a:r>
          </a:p>
          <a:p>
            <a:pPr marL="571500" indent="-571500" algn="l">
              <a:buFont typeface="Wingdings" panose="05000000000000000000" pitchFamily="2" charset="2"/>
              <a:buChar char="§"/>
              <a:defRPr/>
            </a:pPr>
            <a:r>
              <a:rPr lang="en-GB" altLang="en-US" sz="3800" dirty="0">
                <a:solidFill>
                  <a:srgbClr val="651502"/>
                </a:solidFill>
              </a:rPr>
              <a:t>Eating disorder</a:t>
            </a:r>
          </a:p>
          <a:p>
            <a:pPr marL="571500" indent="-571500" algn="l">
              <a:buFont typeface="Wingdings" panose="05000000000000000000" pitchFamily="2" charset="2"/>
              <a:buChar char="§"/>
              <a:defRPr/>
            </a:pPr>
            <a:r>
              <a:rPr lang="en-GB" altLang="en-US" sz="3800" dirty="0">
                <a:solidFill>
                  <a:srgbClr val="651502"/>
                </a:solidFill>
              </a:rPr>
              <a:t>Psychosis</a:t>
            </a:r>
          </a:p>
          <a:p>
            <a:pPr marL="571500" indent="-571500" algn="l">
              <a:buFont typeface="Wingdings" panose="05000000000000000000" pitchFamily="2" charset="2"/>
              <a:buChar char="§"/>
              <a:defRPr/>
            </a:pPr>
            <a:r>
              <a:rPr lang="en-GB" altLang="en-US" sz="3800" dirty="0">
                <a:solidFill>
                  <a:srgbClr val="651502"/>
                </a:solidFill>
              </a:rPr>
              <a:t>Conduct disorder with moderate to severe mental health problems</a:t>
            </a:r>
          </a:p>
          <a:p>
            <a:pPr marL="571500" indent="-571500" algn="l">
              <a:buFont typeface="Wingdings" panose="05000000000000000000" pitchFamily="2" charset="2"/>
              <a:buChar char="§"/>
              <a:defRPr/>
            </a:pPr>
            <a:r>
              <a:rPr lang="en-GB" altLang="en-US" sz="3800" dirty="0">
                <a:solidFill>
                  <a:srgbClr val="651502"/>
                </a:solidFill>
              </a:rPr>
              <a:t>Emerging emotionally unstable personality disorder</a:t>
            </a:r>
          </a:p>
          <a:p>
            <a:pPr marL="571500" indent="-571500" algn="l">
              <a:buFont typeface="Wingdings" panose="05000000000000000000" pitchFamily="2" charset="2"/>
              <a:buChar char="§"/>
              <a:defRPr/>
            </a:pPr>
            <a:r>
              <a:rPr lang="en-GB" altLang="en-US" sz="3800" dirty="0">
                <a:solidFill>
                  <a:srgbClr val="651502"/>
                </a:solidFill>
              </a:rPr>
              <a:t>ADHD / ASC with other moderate to severe mental health problems</a:t>
            </a:r>
          </a:p>
          <a:p>
            <a:pPr marL="571500" indent="-571500" algn="l">
              <a:buFont typeface="Wingdings" panose="05000000000000000000" pitchFamily="2" charset="2"/>
              <a:buChar char="§"/>
              <a:defRPr/>
            </a:pPr>
            <a:r>
              <a:rPr lang="en-GB" altLang="en-US" sz="3800" dirty="0">
                <a:solidFill>
                  <a:srgbClr val="651502"/>
                </a:solidFill>
              </a:rPr>
              <a:t>Self harm with suicidal ideation / emotional </a:t>
            </a:r>
            <a:r>
              <a:rPr lang="en-GB" altLang="en-US" sz="3800" dirty="0" err="1">
                <a:solidFill>
                  <a:srgbClr val="651502"/>
                </a:solidFill>
              </a:rPr>
              <a:t>disregulation</a:t>
            </a:r>
            <a:endParaRPr lang="en-GB" altLang="en-US" sz="3800" dirty="0">
              <a:solidFill>
                <a:srgbClr val="651502"/>
              </a:solidFill>
            </a:endParaRPr>
          </a:p>
          <a:p>
            <a:pPr marL="273228" indent="-273228">
              <a:buFont typeface="Wingdings 2"/>
              <a:buChar char=""/>
              <a:defRPr/>
            </a:pPr>
            <a:endParaRPr lang="en-GB" altLang="en-US" dirty="0"/>
          </a:p>
          <a:p>
            <a:endParaRPr lang="en-GB" dirty="0"/>
          </a:p>
        </p:txBody>
      </p:sp>
    </p:spTree>
    <p:extLst>
      <p:ext uri="{BB962C8B-B14F-4D97-AF65-F5344CB8AC3E}">
        <p14:creationId xmlns:p14="http://schemas.microsoft.com/office/powerpoint/2010/main" val="27976737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385A7C13-7E2C-47CF-BDFE-B3DF860DFC67}"/>
              </a:ext>
            </a:extLst>
          </p:cNvPr>
          <p:cNvSpPr txBox="1"/>
          <p:nvPr/>
        </p:nvSpPr>
        <p:spPr>
          <a:xfrm>
            <a:off x="399479" y="228651"/>
            <a:ext cx="11393041" cy="1477328"/>
          </a:xfrm>
          <a:prstGeom prst="rect">
            <a:avLst/>
          </a:prstGeom>
          <a:noFill/>
        </p:spPr>
        <p:txBody>
          <a:bodyPr wrap="square" rtlCol="0">
            <a:spAutoFit/>
          </a:bodyPr>
          <a:lstStyle/>
          <a:p>
            <a:r>
              <a:rPr lang="en-GB" sz="5400" b="1" dirty="0">
                <a:solidFill>
                  <a:srgbClr val="651502"/>
                </a:solidFill>
                <a:latin typeface="Eras Bold ITC" panose="020B0907030504020204" pitchFamily="34" charset="0"/>
              </a:rPr>
              <a:t>Referring into CAMHS</a:t>
            </a:r>
            <a:endParaRPr lang="en-GB" sz="6000" b="1" dirty="0">
              <a:solidFill>
                <a:srgbClr val="651502"/>
              </a:solidFill>
              <a:latin typeface="Eras Bold ITC" panose="020B0907030504020204" pitchFamily="34" charset="0"/>
            </a:endParaRPr>
          </a:p>
          <a:p>
            <a:pPr algn="ctr"/>
            <a:endParaRPr lang="en-GB" sz="3600" b="1" dirty="0">
              <a:solidFill>
                <a:srgbClr val="FFBC89"/>
              </a:solidFill>
              <a:latin typeface="Gill Sans MT" panose="020B0502020104020203" pitchFamily="34" charset="0"/>
            </a:endParaRPr>
          </a:p>
        </p:txBody>
      </p:sp>
      <p:sp>
        <p:nvSpPr>
          <p:cNvPr id="6" name="TextBox 5">
            <a:extLst>
              <a:ext uri="{FF2B5EF4-FFF2-40B4-BE49-F238E27FC236}">
                <a16:creationId xmlns:a16="http://schemas.microsoft.com/office/drawing/2014/main" id="{735504DB-84BC-4E1C-9815-FBC9BB0D34BD}"/>
              </a:ext>
            </a:extLst>
          </p:cNvPr>
          <p:cNvSpPr txBox="1"/>
          <p:nvPr/>
        </p:nvSpPr>
        <p:spPr>
          <a:xfrm>
            <a:off x="3413051" y="6145619"/>
            <a:ext cx="4827182" cy="400110"/>
          </a:xfrm>
          <a:prstGeom prst="rect">
            <a:avLst/>
          </a:prstGeom>
          <a:noFill/>
        </p:spPr>
        <p:txBody>
          <a:bodyPr wrap="square" rtlCol="0">
            <a:spAutoFit/>
          </a:bodyPr>
          <a:lstStyle/>
          <a:p>
            <a:pPr algn="ctr"/>
            <a:r>
              <a:rPr lang="en-GB" sz="2000" b="1">
                <a:solidFill>
                  <a:srgbClr val="651502"/>
                </a:solidFill>
                <a:latin typeface="Ink Free" panose="03080402000500000000" pitchFamily="66" charset="0"/>
              </a:rPr>
              <a:t>Moya </a:t>
            </a:r>
            <a:r>
              <a:rPr lang="en-GB" sz="2000" b="1" dirty="0">
                <a:solidFill>
                  <a:srgbClr val="651502"/>
                </a:solidFill>
                <a:latin typeface="Ink Free" panose="03080402000500000000" pitchFamily="66" charset="0"/>
              </a:rPr>
              <a:t>Sanders, CWP</a:t>
            </a:r>
          </a:p>
        </p:txBody>
      </p:sp>
      <p:pic>
        <p:nvPicPr>
          <p:cNvPr id="4" name="pp-cwp-logo.png" descr="pp-cwp-logo.png">
            <a:extLst>
              <a:ext uri="{FF2B5EF4-FFF2-40B4-BE49-F238E27FC236}">
                <a16:creationId xmlns:a16="http://schemas.microsoft.com/office/drawing/2014/main" id="{60AE4D38-476D-4ACD-AB8F-7C1A996AC268}"/>
              </a:ext>
            </a:extLst>
          </p:cNvPr>
          <p:cNvPicPr>
            <a:picLocks noChangeAspect="1"/>
          </p:cNvPicPr>
          <p:nvPr/>
        </p:nvPicPr>
        <p:blipFill>
          <a:blip r:embed="rId3"/>
          <a:stretch>
            <a:fillRect/>
          </a:stretch>
        </p:blipFill>
        <p:spPr>
          <a:xfrm>
            <a:off x="9678389" y="228651"/>
            <a:ext cx="2232561" cy="1055050"/>
          </a:xfrm>
          <a:prstGeom prst="rect">
            <a:avLst/>
          </a:prstGeom>
          <a:ln w="12700">
            <a:miter lim="400000"/>
          </a:ln>
        </p:spPr>
      </p:pic>
      <p:sp>
        <p:nvSpPr>
          <p:cNvPr id="7" name="Text Placeholder 2">
            <a:extLst>
              <a:ext uri="{FF2B5EF4-FFF2-40B4-BE49-F238E27FC236}">
                <a16:creationId xmlns:a16="http://schemas.microsoft.com/office/drawing/2014/main" id="{DD5399EF-3C13-4DE7-A8B9-525DC5E29FE4}"/>
              </a:ext>
            </a:extLst>
          </p:cNvPr>
          <p:cNvSpPr txBox="1">
            <a:spLocks/>
          </p:cNvSpPr>
          <p:nvPr/>
        </p:nvSpPr>
        <p:spPr>
          <a:xfrm>
            <a:off x="694062" y="1452561"/>
            <a:ext cx="10456867" cy="3493513"/>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GB" sz="3200" dirty="0">
                <a:solidFill>
                  <a:srgbClr val="651502"/>
                </a:solidFill>
              </a:rPr>
              <a:t>There is a self-referral form &amp; guidance on the My Mind website</a:t>
            </a:r>
          </a:p>
          <a:p>
            <a:pPr algn="l"/>
            <a:r>
              <a:rPr lang="en-GB" sz="3200" b="1" u="sng" dirty="0">
                <a:solidFill>
                  <a:srgbClr val="651502"/>
                </a:solidFill>
              </a:rPr>
              <a:t>Click</a:t>
            </a:r>
            <a:r>
              <a:rPr lang="en-GB" sz="3200" dirty="0">
                <a:solidFill>
                  <a:srgbClr val="651502"/>
                </a:solidFill>
              </a:rPr>
              <a:t>:</a:t>
            </a:r>
          </a:p>
          <a:p>
            <a:pPr marL="514350" indent="-514350" algn="l">
              <a:buFont typeface="+mj-lt"/>
              <a:buAutoNum type="arabicPeriod"/>
            </a:pPr>
            <a:r>
              <a:rPr lang="en-GB" sz="3200" b="1" dirty="0">
                <a:solidFill>
                  <a:srgbClr val="651502"/>
                </a:solidFill>
              </a:rPr>
              <a:t> “Services and contacts”</a:t>
            </a:r>
          </a:p>
          <a:p>
            <a:pPr marL="514350" indent="-514350" algn="l">
              <a:buFont typeface="+mj-lt"/>
              <a:buAutoNum type="arabicPeriod"/>
            </a:pPr>
            <a:r>
              <a:rPr lang="en-GB" sz="3200" b="1" dirty="0">
                <a:solidFill>
                  <a:srgbClr val="651502"/>
                </a:solidFill>
              </a:rPr>
              <a:t> “Wirral”  </a:t>
            </a:r>
          </a:p>
          <a:p>
            <a:pPr marL="514350" indent="-514350" algn="l">
              <a:buFont typeface="+mj-lt"/>
              <a:buAutoNum type="arabicPeriod"/>
            </a:pPr>
            <a:r>
              <a:rPr lang="en-GB" sz="3200" b="1" dirty="0">
                <a:solidFill>
                  <a:srgbClr val="651502"/>
                </a:solidFill>
              </a:rPr>
              <a:t> “Wirral CAMHS 0-18 team” </a:t>
            </a:r>
            <a:r>
              <a:rPr lang="en-GB" sz="3200" dirty="0">
                <a:solidFill>
                  <a:srgbClr val="651502"/>
                </a:solidFill>
              </a:rPr>
              <a:t>or “</a:t>
            </a:r>
            <a:r>
              <a:rPr lang="en-GB" sz="3200" b="1" dirty="0">
                <a:solidFill>
                  <a:srgbClr val="651502"/>
                </a:solidFill>
              </a:rPr>
              <a:t>Wirral CAMHS CHOICE clinic</a:t>
            </a:r>
            <a:r>
              <a:rPr lang="en-GB" sz="3200" dirty="0">
                <a:solidFill>
                  <a:srgbClr val="651502"/>
                </a:solidFill>
              </a:rPr>
              <a:t>”</a:t>
            </a:r>
          </a:p>
        </p:txBody>
      </p:sp>
    </p:spTree>
    <p:extLst>
      <p:ext uri="{BB962C8B-B14F-4D97-AF65-F5344CB8AC3E}">
        <p14:creationId xmlns:p14="http://schemas.microsoft.com/office/powerpoint/2010/main" val="322853990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385A7C13-7E2C-47CF-BDFE-B3DF860DFC67}"/>
              </a:ext>
            </a:extLst>
          </p:cNvPr>
          <p:cNvSpPr txBox="1"/>
          <p:nvPr/>
        </p:nvSpPr>
        <p:spPr>
          <a:xfrm>
            <a:off x="399479" y="228651"/>
            <a:ext cx="11393041" cy="1477328"/>
          </a:xfrm>
          <a:prstGeom prst="rect">
            <a:avLst/>
          </a:prstGeom>
          <a:noFill/>
        </p:spPr>
        <p:txBody>
          <a:bodyPr wrap="square" rtlCol="0">
            <a:spAutoFit/>
          </a:bodyPr>
          <a:lstStyle/>
          <a:p>
            <a:r>
              <a:rPr lang="en-GB" sz="5400" b="1" dirty="0">
                <a:solidFill>
                  <a:srgbClr val="651502"/>
                </a:solidFill>
                <a:latin typeface="Eras Bold ITC" panose="020B0907030504020204" pitchFamily="34" charset="0"/>
              </a:rPr>
              <a:t>Referring into CAMHS</a:t>
            </a:r>
            <a:endParaRPr lang="en-GB" sz="6000" b="1" dirty="0">
              <a:solidFill>
                <a:srgbClr val="651502"/>
              </a:solidFill>
              <a:latin typeface="Eras Bold ITC" panose="020B0907030504020204" pitchFamily="34" charset="0"/>
            </a:endParaRPr>
          </a:p>
          <a:p>
            <a:pPr algn="ctr"/>
            <a:endParaRPr lang="en-GB" sz="3600" b="1" dirty="0">
              <a:solidFill>
                <a:srgbClr val="FFBC89"/>
              </a:solidFill>
              <a:latin typeface="Gill Sans MT" panose="020B0502020104020203" pitchFamily="34" charset="0"/>
            </a:endParaRPr>
          </a:p>
        </p:txBody>
      </p:sp>
      <p:sp>
        <p:nvSpPr>
          <p:cNvPr id="6" name="TextBox 5">
            <a:extLst>
              <a:ext uri="{FF2B5EF4-FFF2-40B4-BE49-F238E27FC236}">
                <a16:creationId xmlns:a16="http://schemas.microsoft.com/office/drawing/2014/main" id="{735504DB-84BC-4E1C-9815-FBC9BB0D34BD}"/>
              </a:ext>
            </a:extLst>
          </p:cNvPr>
          <p:cNvSpPr txBox="1"/>
          <p:nvPr/>
        </p:nvSpPr>
        <p:spPr>
          <a:xfrm>
            <a:off x="3413051" y="6145619"/>
            <a:ext cx="4827182" cy="400110"/>
          </a:xfrm>
          <a:prstGeom prst="rect">
            <a:avLst/>
          </a:prstGeom>
          <a:noFill/>
        </p:spPr>
        <p:txBody>
          <a:bodyPr wrap="square" rtlCol="0">
            <a:spAutoFit/>
          </a:bodyPr>
          <a:lstStyle/>
          <a:p>
            <a:pPr algn="ctr"/>
            <a:r>
              <a:rPr lang="en-GB" sz="2000" b="1">
                <a:solidFill>
                  <a:srgbClr val="651502"/>
                </a:solidFill>
                <a:latin typeface="Ink Free" panose="03080402000500000000" pitchFamily="66" charset="0"/>
              </a:rPr>
              <a:t>Moya </a:t>
            </a:r>
            <a:r>
              <a:rPr lang="en-GB" sz="2000" b="1" dirty="0">
                <a:solidFill>
                  <a:srgbClr val="651502"/>
                </a:solidFill>
                <a:latin typeface="Ink Free" panose="03080402000500000000" pitchFamily="66" charset="0"/>
              </a:rPr>
              <a:t>Sanders, CWP</a:t>
            </a:r>
          </a:p>
        </p:txBody>
      </p:sp>
      <p:pic>
        <p:nvPicPr>
          <p:cNvPr id="4" name="pp-cwp-logo.png" descr="pp-cwp-logo.png">
            <a:extLst>
              <a:ext uri="{FF2B5EF4-FFF2-40B4-BE49-F238E27FC236}">
                <a16:creationId xmlns:a16="http://schemas.microsoft.com/office/drawing/2014/main" id="{60AE4D38-476D-4ACD-AB8F-7C1A996AC268}"/>
              </a:ext>
            </a:extLst>
          </p:cNvPr>
          <p:cNvPicPr>
            <a:picLocks noChangeAspect="1"/>
          </p:cNvPicPr>
          <p:nvPr/>
        </p:nvPicPr>
        <p:blipFill>
          <a:blip r:embed="rId3"/>
          <a:stretch>
            <a:fillRect/>
          </a:stretch>
        </p:blipFill>
        <p:spPr>
          <a:xfrm>
            <a:off x="9678389" y="228651"/>
            <a:ext cx="2232561" cy="1055050"/>
          </a:xfrm>
          <a:prstGeom prst="rect">
            <a:avLst/>
          </a:prstGeom>
          <a:ln w="12700">
            <a:miter lim="400000"/>
          </a:ln>
        </p:spPr>
      </p:pic>
      <p:pic>
        <p:nvPicPr>
          <p:cNvPr id="7" name="Picture 2">
            <a:extLst>
              <a:ext uri="{FF2B5EF4-FFF2-40B4-BE49-F238E27FC236}">
                <a16:creationId xmlns:a16="http://schemas.microsoft.com/office/drawing/2014/main" id="{9BBA1CB9-B933-4EE2-80FD-465F0BB5C756}"/>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b="21266"/>
          <a:stretch/>
        </p:blipFill>
        <p:spPr bwMode="auto">
          <a:xfrm>
            <a:off x="1377862" y="1479730"/>
            <a:ext cx="9124819" cy="4105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9832735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385A7C13-7E2C-47CF-BDFE-B3DF860DFC67}"/>
              </a:ext>
            </a:extLst>
          </p:cNvPr>
          <p:cNvSpPr txBox="1"/>
          <p:nvPr/>
        </p:nvSpPr>
        <p:spPr>
          <a:xfrm>
            <a:off x="399479" y="228651"/>
            <a:ext cx="11393041" cy="1477328"/>
          </a:xfrm>
          <a:prstGeom prst="rect">
            <a:avLst/>
          </a:prstGeom>
          <a:noFill/>
        </p:spPr>
        <p:txBody>
          <a:bodyPr wrap="square" rtlCol="0">
            <a:spAutoFit/>
          </a:bodyPr>
          <a:lstStyle/>
          <a:p>
            <a:r>
              <a:rPr lang="en-GB" sz="5400" b="1" dirty="0">
                <a:solidFill>
                  <a:srgbClr val="651502"/>
                </a:solidFill>
                <a:latin typeface="Eras Bold ITC" panose="020B0907030504020204" pitchFamily="34" charset="0"/>
              </a:rPr>
              <a:t>Referring into CAMHS</a:t>
            </a:r>
            <a:endParaRPr lang="en-GB" sz="6000" b="1" dirty="0">
              <a:solidFill>
                <a:srgbClr val="651502"/>
              </a:solidFill>
              <a:latin typeface="Eras Bold ITC" panose="020B0907030504020204" pitchFamily="34" charset="0"/>
            </a:endParaRPr>
          </a:p>
          <a:p>
            <a:pPr algn="ctr"/>
            <a:endParaRPr lang="en-GB" sz="3600" b="1" dirty="0">
              <a:solidFill>
                <a:srgbClr val="FFBC89"/>
              </a:solidFill>
              <a:latin typeface="Gill Sans MT" panose="020B0502020104020203" pitchFamily="34" charset="0"/>
            </a:endParaRPr>
          </a:p>
        </p:txBody>
      </p:sp>
      <p:sp>
        <p:nvSpPr>
          <p:cNvPr id="6" name="TextBox 5">
            <a:extLst>
              <a:ext uri="{FF2B5EF4-FFF2-40B4-BE49-F238E27FC236}">
                <a16:creationId xmlns:a16="http://schemas.microsoft.com/office/drawing/2014/main" id="{735504DB-84BC-4E1C-9815-FBC9BB0D34BD}"/>
              </a:ext>
            </a:extLst>
          </p:cNvPr>
          <p:cNvSpPr txBox="1"/>
          <p:nvPr/>
        </p:nvSpPr>
        <p:spPr>
          <a:xfrm>
            <a:off x="3413051" y="6145619"/>
            <a:ext cx="4827182" cy="400110"/>
          </a:xfrm>
          <a:prstGeom prst="rect">
            <a:avLst/>
          </a:prstGeom>
          <a:noFill/>
        </p:spPr>
        <p:txBody>
          <a:bodyPr wrap="square" rtlCol="0">
            <a:spAutoFit/>
          </a:bodyPr>
          <a:lstStyle/>
          <a:p>
            <a:pPr algn="ctr"/>
            <a:r>
              <a:rPr lang="en-GB" sz="2000" b="1">
                <a:solidFill>
                  <a:srgbClr val="651502"/>
                </a:solidFill>
                <a:latin typeface="Ink Free" panose="03080402000500000000" pitchFamily="66" charset="0"/>
              </a:rPr>
              <a:t>Moya </a:t>
            </a:r>
            <a:r>
              <a:rPr lang="en-GB" sz="2000" b="1" dirty="0">
                <a:solidFill>
                  <a:srgbClr val="651502"/>
                </a:solidFill>
                <a:latin typeface="Ink Free" panose="03080402000500000000" pitchFamily="66" charset="0"/>
              </a:rPr>
              <a:t>Sanders, CWP</a:t>
            </a:r>
          </a:p>
        </p:txBody>
      </p:sp>
      <p:pic>
        <p:nvPicPr>
          <p:cNvPr id="4" name="pp-cwp-logo.png" descr="pp-cwp-logo.png">
            <a:extLst>
              <a:ext uri="{FF2B5EF4-FFF2-40B4-BE49-F238E27FC236}">
                <a16:creationId xmlns:a16="http://schemas.microsoft.com/office/drawing/2014/main" id="{60AE4D38-476D-4ACD-AB8F-7C1A996AC268}"/>
              </a:ext>
            </a:extLst>
          </p:cNvPr>
          <p:cNvPicPr>
            <a:picLocks noChangeAspect="1"/>
          </p:cNvPicPr>
          <p:nvPr/>
        </p:nvPicPr>
        <p:blipFill>
          <a:blip r:embed="rId3"/>
          <a:stretch>
            <a:fillRect/>
          </a:stretch>
        </p:blipFill>
        <p:spPr>
          <a:xfrm>
            <a:off x="9678389" y="228651"/>
            <a:ext cx="2232561" cy="1055050"/>
          </a:xfrm>
          <a:prstGeom prst="rect">
            <a:avLst/>
          </a:prstGeom>
          <a:ln w="12700">
            <a:miter lim="400000"/>
          </a:ln>
        </p:spPr>
      </p:pic>
      <p:sp>
        <p:nvSpPr>
          <p:cNvPr id="7" name="Text Placeholder 2">
            <a:extLst>
              <a:ext uri="{FF2B5EF4-FFF2-40B4-BE49-F238E27FC236}">
                <a16:creationId xmlns:a16="http://schemas.microsoft.com/office/drawing/2014/main" id="{2422E97E-26EC-4CCC-8534-A3286E3AC74D}"/>
              </a:ext>
            </a:extLst>
          </p:cNvPr>
          <p:cNvSpPr txBox="1">
            <a:spLocks/>
          </p:cNvSpPr>
          <p:nvPr/>
        </p:nvSpPr>
        <p:spPr>
          <a:xfrm>
            <a:off x="1029464" y="2045669"/>
            <a:ext cx="9064561" cy="349408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4000" dirty="0">
                <a:solidFill>
                  <a:srgbClr val="651502"/>
                </a:solidFill>
              </a:rPr>
              <a:t>Referral via professionals GP/school/ social worker</a:t>
            </a:r>
          </a:p>
          <a:p>
            <a:pPr marL="0" indent="0">
              <a:buNone/>
            </a:pPr>
            <a:endParaRPr lang="en-GB" sz="1200" dirty="0">
              <a:solidFill>
                <a:srgbClr val="651502"/>
              </a:solidFill>
            </a:endParaRPr>
          </a:p>
          <a:p>
            <a:r>
              <a:rPr lang="en-GB" sz="4000" dirty="0">
                <a:solidFill>
                  <a:srgbClr val="651502"/>
                </a:solidFill>
              </a:rPr>
              <a:t>If urgent, support &amp; referral can be made through crisis line </a:t>
            </a:r>
            <a:r>
              <a:rPr lang="en-GB" sz="4000" b="1" dirty="0">
                <a:solidFill>
                  <a:srgbClr val="651502"/>
                </a:solidFill>
              </a:rPr>
              <a:t>0800 145 6485</a:t>
            </a:r>
          </a:p>
          <a:p>
            <a:endParaRPr lang="en-GB" sz="3600" dirty="0"/>
          </a:p>
          <a:p>
            <a:endParaRPr lang="en-GB" dirty="0"/>
          </a:p>
        </p:txBody>
      </p:sp>
    </p:spTree>
    <p:extLst>
      <p:ext uri="{BB962C8B-B14F-4D97-AF65-F5344CB8AC3E}">
        <p14:creationId xmlns:p14="http://schemas.microsoft.com/office/powerpoint/2010/main" val="4239703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xEl>
                                              <p:pRg st="2" end="2"/>
                                            </p:txEl>
                                          </p:spTgt>
                                        </p:tgtEl>
                                        <p:attrNameLst>
                                          <p:attrName>style.visibility</p:attrName>
                                        </p:attrNameLst>
                                      </p:cBhvr>
                                      <p:to>
                                        <p:strVal val="visible"/>
                                      </p:to>
                                    </p:set>
                                    <p:animEffect transition="in" filter="fade">
                                      <p:cBhvr>
                                        <p:cTn id="12" dur="500"/>
                                        <p:tgtEl>
                                          <p:spTgt spid="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385A7C13-7E2C-47CF-BDFE-B3DF860DFC67}"/>
              </a:ext>
            </a:extLst>
          </p:cNvPr>
          <p:cNvSpPr txBox="1"/>
          <p:nvPr/>
        </p:nvSpPr>
        <p:spPr>
          <a:xfrm>
            <a:off x="399479" y="2484962"/>
            <a:ext cx="11393041" cy="1477328"/>
          </a:xfrm>
          <a:prstGeom prst="rect">
            <a:avLst/>
          </a:prstGeom>
          <a:noFill/>
        </p:spPr>
        <p:txBody>
          <a:bodyPr wrap="square" rtlCol="0">
            <a:spAutoFit/>
          </a:bodyPr>
          <a:lstStyle/>
          <a:p>
            <a:pPr algn="ctr"/>
            <a:r>
              <a:rPr lang="en-GB" sz="5400" b="1" dirty="0">
                <a:solidFill>
                  <a:srgbClr val="651502"/>
                </a:solidFill>
                <a:latin typeface="Eras Bold ITC" panose="020B0907030504020204" pitchFamily="34" charset="0"/>
              </a:rPr>
              <a:t>Thank you</a:t>
            </a:r>
            <a:endParaRPr lang="en-GB" sz="6000" b="1" dirty="0">
              <a:solidFill>
                <a:srgbClr val="651502"/>
              </a:solidFill>
              <a:latin typeface="Eras Bold ITC" panose="020B0907030504020204" pitchFamily="34" charset="0"/>
            </a:endParaRPr>
          </a:p>
          <a:p>
            <a:pPr algn="ctr"/>
            <a:endParaRPr lang="en-GB" sz="3600" b="1" dirty="0">
              <a:solidFill>
                <a:srgbClr val="FFBC89"/>
              </a:solidFill>
              <a:latin typeface="Gill Sans MT" panose="020B0502020104020203" pitchFamily="34" charset="0"/>
            </a:endParaRPr>
          </a:p>
        </p:txBody>
      </p:sp>
      <p:sp>
        <p:nvSpPr>
          <p:cNvPr id="6" name="TextBox 5">
            <a:extLst>
              <a:ext uri="{FF2B5EF4-FFF2-40B4-BE49-F238E27FC236}">
                <a16:creationId xmlns:a16="http://schemas.microsoft.com/office/drawing/2014/main" id="{735504DB-84BC-4E1C-9815-FBC9BB0D34BD}"/>
              </a:ext>
            </a:extLst>
          </p:cNvPr>
          <p:cNvSpPr txBox="1"/>
          <p:nvPr/>
        </p:nvSpPr>
        <p:spPr>
          <a:xfrm>
            <a:off x="3413051" y="6145619"/>
            <a:ext cx="4827182" cy="400110"/>
          </a:xfrm>
          <a:prstGeom prst="rect">
            <a:avLst/>
          </a:prstGeom>
          <a:noFill/>
        </p:spPr>
        <p:txBody>
          <a:bodyPr wrap="square" rtlCol="0">
            <a:spAutoFit/>
          </a:bodyPr>
          <a:lstStyle/>
          <a:p>
            <a:pPr algn="ctr"/>
            <a:r>
              <a:rPr lang="en-GB" sz="2000" b="1">
                <a:solidFill>
                  <a:srgbClr val="651502"/>
                </a:solidFill>
                <a:latin typeface="Ink Free" panose="03080402000500000000" pitchFamily="66" charset="0"/>
              </a:rPr>
              <a:t>Moya </a:t>
            </a:r>
            <a:r>
              <a:rPr lang="en-GB" sz="2000" b="1" dirty="0">
                <a:solidFill>
                  <a:srgbClr val="651502"/>
                </a:solidFill>
                <a:latin typeface="Ink Free" panose="03080402000500000000" pitchFamily="66" charset="0"/>
              </a:rPr>
              <a:t>Sanders, CWP</a:t>
            </a:r>
          </a:p>
        </p:txBody>
      </p:sp>
      <p:pic>
        <p:nvPicPr>
          <p:cNvPr id="4" name="pp-cwp-logo.png" descr="pp-cwp-logo.png">
            <a:extLst>
              <a:ext uri="{FF2B5EF4-FFF2-40B4-BE49-F238E27FC236}">
                <a16:creationId xmlns:a16="http://schemas.microsoft.com/office/drawing/2014/main" id="{60AE4D38-476D-4ACD-AB8F-7C1A996AC268}"/>
              </a:ext>
            </a:extLst>
          </p:cNvPr>
          <p:cNvPicPr>
            <a:picLocks noChangeAspect="1"/>
          </p:cNvPicPr>
          <p:nvPr/>
        </p:nvPicPr>
        <p:blipFill>
          <a:blip r:embed="rId2"/>
          <a:stretch>
            <a:fillRect/>
          </a:stretch>
        </p:blipFill>
        <p:spPr>
          <a:xfrm>
            <a:off x="9678389" y="228651"/>
            <a:ext cx="2232561" cy="1055050"/>
          </a:xfrm>
          <a:prstGeom prst="rect">
            <a:avLst/>
          </a:prstGeom>
          <a:ln w="12700">
            <a:miter lim="400000"/>
          </a:ln>
        </p:spPr>
      </p:pic>
    </p:spTree>
    <p:extLst>
      <p:ext uri="{BB962C8B-B14F-4D97-AF65-F5344CB8AC3E}">
        <p14:creationId xmlns:p14="http://schemas.microsoft.com/office/powerpoint/2010/main" val="13345489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385A7C13-7E2C-47CF-BDFE-B3DF860DFC67}"/>
              </a:ext>
            </a:extLst>
          </p:cNvPr>
          <p:cNvSpPr txBox="1"/>
          <p:nvPr/>
        </p:nvSpPr>
        <p:spPr>
          <a:xfrm>
            <a:off x="399479" y="228651"/>
            <a:ext cx="11393041" cy="1477328"/>
          </a:xfrm>
          <a:prstGeom prst="rect">
            <a:avLst/>
          </a:prstGeom>
          <a:noFill/>
        </p:spPr>
        <p:txBody>
          <a:bodyPr wrap="square" rtlCol="0">
            <a:spAutoFit/>
          </a:bodyPr>
          <a:lstStyle/>
          <a:p>
            <a:r>
              <a:rPr lang="en-GB" sz="5400" b="1" dirty="0">
                <a:solidFill>
                  <a:srgbClr val="651502"/>
                </a:solidFill>
                <a:latin typeface="Eras Bold ITC" panose="020B0907030504020204" pitchFamily="34" charset="0"/>
              </a:rPr>
              <a:t>Presentations</a:t>
            </a:r>
            <a:endParaRPr lang="en-GB" sz="6000" b="1" dirty="0">
              <a:solidFill>
                <a:srgbClr val="651502"/>
              </a:solidFill>
              <a:latin typeface="Eras Bold ITC" panose="020B0907030504020204" pitchFamily="34" charset="0"/>
            </a:endParaRPr>
          </a:p>
          <a:p>
            <a:pPr algn="ctr"/>
            <a:endParaRPr lang="en-GB" sz="3600" b="1" dirty="0">
              <a:solidFill>
                <a:srgbClr val="FFBC89"/>
              </a:solidFill>
              <a:latin typeface="Gill Sans MT" panose="020B0502020104020203" pitchFamily="34" charset="0"/>
            </a:endParaRPr>
          </a:p>
        </p:txBody>
      </p:sp>
      <p:sp>
        <p:nvSpPr>
          <p:cNvPr id="3" name="TextBox 2">
            <a:extLst>
              <a:ext uri="{FF2B5EF4-FFF2-40B4-BE49-F238E27FC236}">
                <a16:creationId xmlns:a16="http://schemas.microsoft.com/office/drawing/2014/main" id="{A9CA0323-1A2D-44E5-B870-6BD9723B4C88}"/>
              </a:ext>
            </a:extLst>
          </p:cNvPr>
          <p:cNvSpPr txBox="1"/>
          <p:nvPr/>
        </p:nvSpPr>
        <p:spPr>
          <a:xfrm>
            <a:off x="3413051" y="6145619"/>
            <a:ext cx="4827182" cy="400110"/>
          </a:xfrm>
          <a:prstGeom prst="rect">
            <a:avLst/>
          </a:prstGeom>
          <a:noFill/>
        </p:spPr>
        <p:txBody>
          <a:bodyPr wrap="square" rtlCol="0">
            <a:spAutoFit/>
          </a:bodyPr>
          <a:lstStyle/>
          <a:p>
            <a:pPr algn="ctr"/>
            <a:r>
              <a:rPr lang="en-GB" sz="2000" b="1" dirty="0">
                <a:solidFill>
                  <a:srgbClr val="651502"/>
                </a:solidFill>
                <a:latin typeface="Ink Free" panose="03080402000500000000" pitchFamily="66" charset="0"/>
              </a:rPr>
              <a:t>David Robbins WSCP Manager</a:t>
            </a:r>
          </a:p>
        </p:txBody>
      </p:sp>
      <p:sp>
        <p:nvSpPr>
          <p:cNvPr id="2" name="TextBox 1">
            <a:extLst>
              <a:ext uri="{FF2B5EF4-FFF2-40B4-BE49-F238E27FC236}">
                <a16:creationId xmlns:a16="http://schemas.microsoft.com/office/drawing/2014/main" id="{DE460D48-2EBC-4729-981C-E67783B92B5D}"/>
              </a:ext>
            </a:extLst>
          </p:cNvPr>
          <p:cNvSpPr txBox="1"/>
          <p:nvPr/>
        </p:nvSpPr>
        <p:spPr>
          <a:xfrm>
            <a:off x="1857156" y="1082695"/>
            <a:ext cx="9200706" cy="5262979"/>
          </a:xfrm>
          <a:prstGeom prst="rect">
            <a:avLst/>
          </a:prstGeom>
          <a:noFill/>
        </p:spPr>
        <p:txBody>
          <a:bodyPr wrap="square" rtlCol="0">
            <a:spAutoFit/>
          </a:bodyPr>
          <a:lstStyle/>
          <a:p>
            <a:pPr marL="285750" indent="-285750">
              <a:buFont typeface="Arial" panose="020B0604020202020204" pitchFamily="34" charset="0"/>
              <a:buChar char="•"/>
            </a:pPr>
            <a:r>
              <a:rPr lang="en-GB" sz="3000" dirty="0">
                <a:solidFill>
                  <a:srgbClr val="651502"/>
                </a:solidFill>
                <a:latin typeface="Gill Sans MT" panose="020B0502020104020203" pitchFamily="34" charset="0"/>
              </a:rPr>
              <a:t>Welcome and Introduction</a:t>
            </a:r>
          </a:p>
          <a:p>
            <a:pPr marL="285750" indent="-285750">
              <a:buFont typeface="Arial" panose="020B0604020202020204" pitchFamily="34" charset="0"/>
              <a:buChar char="•"/>
            </a:pPr>
            <a:r>
              <a:rPr lang="en-GB" sz="3000" dirty="0">
                <a:solidFill>
                  <a:srgbClr val="651502"/>
                </a:solidFill>
                <a:latin typeface="Gill Sans MT" panose="020B0502020104020203" pitchFamily="34" charset="0"/>
              </a:rPr>
              <a:t>Support from WSCP and making referrals</a:t>
            </a:r>
          </a:p>
          <a:p>
            <a:pPr marL="285750" indent="-285750">
              <a:buFont typeface="Arial" panose="020B0604020202020204" pitchFamily="34" charset="0"/>
              <a:buChar char="•"/>
            </a:pPr>
            <a:r>
              <a:rPr lang="en-GB" sz="3000" dirty="0">
                <a:solidFill>
                  <a:srgbClr val="651502"/>
                </a:solidFill>
                <a:latin typeface="Gill Sans MT" panose="020B0502020104020203" pitchFamily="34" charset="0"/>
              </a:rPr>
              <a:t>Role of, and support to Designated Safeguarding Leads</a:t>
            </a:r>
          </a:p>
          <a:p>
            <a:pPr marL="285750" indent="-285750">
              <a:buFont typeface="Arial" panose="020B0604020202020204" pitchFamily="34" charset="0"/>
              <a:buChar char="•"/>
            </a:pPr>
            <a:r>
              <a:rPr lang="en-GB" sz="3000" dirty="0">
                <a:solidFill>
                  <a:srgbClr val="651502"/>
                </a:solidFill>
                <a:latin typeface="Gill Sans MT" panose="020B0502020104020203" pitchFamily="34" charset="0"/>
              </a:rPr>
              <a:t>Child Bereavement – Support from Bereavement UK</a:t>
            </a:r>
          </a:p>
          <a:p>
            <a:pPr marL="285750" indent="-285750">
              <a:buFont typeface="Arial" panose="020B0604020202020204" pitchFamily="34" charset="0"/>
              <a:buChar char="•"/>
            </a:pPr>
            <a:r>
              <a:rPr lang="en-GB" sz="3000" dirty="0">
                <a:solidFill>
                  <a:srgbClr val="651502"/>
                </a:solidFill>
                <a:latin typeface="Gill Sans MT" panose="020B0502020104020203" pitchFamily="34" charset="0"/>
              </a:rPr>
              <a:t>Mental Health – Support from CAMHS</a:t>
            </a:r>
          </a:p>
          <a:p>
            <a:pPr marL="285750" indent="-285750">
              <a:buFont typeface="Arial" panose="020B0604020202020204" pitchFamily="34" charset="0"/>
              <a:buChar char="•"/>
            </a:pPr>
            <a:r>
              <a:rPr lang="en-GB" sz="3000" dirty="0">
                <a:solidFill>
                  <a:srgbClr val="651502"/>
                </a:solidFill>
                <a:latin typeface="Gill Sans MT" panose="020B0502020104020203" pitchFamily="34" charset="0"/>
              </a:rPr>
              <a:t>Domestic Abuse and Parental Conflict</a:t>
            </a:r>
          </a:p>
          <a:p>
            <a:pPr marL="285750" indent="-285750">
              <a:buFont typeface="Arial" panose="020B0604020202020204" pitchFamily="34" charset="0"/>
              <a:buChar char="•"/>
            </a:pPr>
            <a:r>
              <a:rPr lang="en-GB" sz="3000" dirty="0">
                <a:solidFill>
                  <a:srgbClr val="651502"/>
                </a:solidFill>
                <a:latin typeface="Gill Sans MT" panose="020B0502020104020203" pitchFamily="34" charset="0"/>
              </a:rPr>
              <a:t>Early Help Support</a:t>
            </a:r>
          </a:p>
          <a:p>
            <a:pPr marL="285750" indent="-285750">
              <a:buFont typeface="Arial" panose="020B0604020202020204" pitchFamily="34" charset="0"/>
              <a:buChar char="•"/>
            </a:pPr>
            <a:r>
              <a:rPr lang="en-GB" sz="3000" dirty="0">
                <a:solidFill>
                  <a:srgbClr val="651502"/>
                </a:solidFill>
                <a:latin typeface="Gill Sans MT" panose="020B0502020104020203" pitchFamily="34" charset="0"/>
              </a:rPr>
              <a:t>Health Services in Schools</a:t>
            </a:r>
          </a:p>
          <a:p>
            <a:pPr marL="285750" indent="-285750">
              <a:buFont typeface="Arial" panose="020B0604020202020204" pitchFamily="34" charset="0"/>
              <a:buChar char="•"/>
            </a:pPr>
            <a:r>
              <a:rPr lang="en-GB" sz="3000" dirty="0">
                <a:solidFill>
                  <a:srgbClr val="651502"/>
                </a:solidFill>
                <a:latin typeface="Gill Sans MT" panose="020B0502020104020203" pitchFamily="34" charset="0"/>
              </a:rPr>
              <a:t>Health and Safety</a:t>
            </a:r>
          </a:p>
          <a:p>
            <a:pPr marL="285750" indent="-285750">
              <a:buFont typeface="Arial" panose="020B0604020202020204" pitchFamily="34" charset="0"/>
              <a:buChar char="•"/>
            </a:pPr>
            <a:r>
              <a:rPr lang="en-GB" sz="3000" dirty="0">
                <a:solidFill>
                  <a:srgbClr val="651502"/>
                </a:solidFill>
                <a:latin typeface="Gill Sans MT" panose="020B0502020104020203" pitchFamily="34" charset="0"/>
              </a:rPr>
              <a:t>Plenary</a:t>
            </a:r>
          </a:p>
          <a:p>
            <a:pPr marL="285750" indent="-285750">
              <a:buFont typeface="Arial" panose="020B0604020202020204" pitchFamily="34" charset="0"/>
              <a:buChar char="•"/>
            </a:pPr>
            <a:endParaRPr lang="en-GB" sz="3600" dirty="0">
              <a:solidFill>
                <a:srgbClr val="651502"/>
              </a:solidFill>
              <a:latin typeface="Gill Sans MT" panose="020B0502020104020203" pitchFamily="34" charset="0"/>
            </a:endParaRPr>
          </a:p>
        </p:txBody>
      </p:sp>
    </p:spTree>
    <p:extLst>
      <p:ext uri="{BB962C8B-B14F-4D97-AF65-F5344CB8AC3E}">
        <p14:creationId xmlns:p14="http://schemas.microsoft.com/office/powerpoint/2010/main" val="19347266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5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fade">
                                      <p:cBhvr>
                                        <p:cTn id="22" dur="500"/>
                                        <p:tgtEl>
                                          <p:spTgt spid="2">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Effect transition="in" filter="fade">
                                      <p:cBhvr>
                                        <p:cTn id="27" dur="500"/>
                                        <p:tgtEl>
                                          <p:spTgt spid="2">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
                                            <p:txEl>
                                              <p:pRg st="5" end="5"/>
                                            </p:txEl>
                                          </p:spTgt>
                                        </p:tgtEl>
                                        <p:attrNameLst>
                                          <p:attrName>style.visibility</p:attrName>
                                        </p:attrNameLst>
                                      </p:cBhvr>
                                      <p:to>
                                        <p:strVal val="visible"/>
                                      </p:to>
                                    </p:set>
                                    <p:animEffect transition="in" filter="fade">
                                      <p:cBhvr>
                                        <p:cTn id="32" dur="500"/>
                                        <p:tgtEl>
                                          <p:spTgt spid="2">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2">
                                            <p:txEl>
                                              <p:pRg st="6" end="6"/>
                                            </p:txEl>
                                          </p:spTgt>
                                        </p:tgtEl>
                                        <p:attrNameLst>
                                          <p:attrName>style.visibility</p:attrName>
                                        </p:attrNameLst>
                                      </p:cBhvr>
                                      <p:to>
                                        <p:strVal val="visible"/>
                                      </p:to>
                                    </p:set>
                                    <p:animEffect transition="in" filter="fade">
                                      <p:cBhvr>
                                        <p:cTn id="37" dur="500"/>
                                        <p:tgtEl>
                                          <p:spTgt spid="2">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2">
                                            <p:txEl>
                                              <p:pRg st="7" end="7"/>
                                            </p:txEl>
                                          </p:spTgt>
                                        </p:tgtEl>
                                        <p:attrNameLst>
                                          <p:attrName>style.visibility</p:attrName>
                                        </p:attrNameLst>
                                      </p:cBhvr>
                                      <p:to>
                                        <p:strVal val="visible"/>
                                      </p:to>
                                    </p:set>
                                    <p:animEffect transition="in" filter="fade">
                                      <p:cBhvr>
                                        <p:cTn id="42" dur="500"/>
                                        <p:tgtEl>
                                          <p:spTgt spid="2">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2">
                                            <p:txEl>
                                              <p:pRg st="8" end="8"/>
                                            </p:txEl>
                                          </p:spTgt>
                                        </p:tgtEl>
                                        <p:attrNameLst>
                                          <p:attrName>style.visibility</p:attrName>
                                        </p:attrNameLst>
                                      </p:cBhvr>
                                      <p:to>
                                        <p:strVal val="visible"/>
                                      </p:to>
                                    </p:set>
                                    <p:animEffect transition="in" filter="fade">
                                      <p:cBhvr>
                                        <p:cTn id="47" dur="500"/>
                                        <p:tgtEl>
                                          <p:spTgt spid="2">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2">
                                            <p:txEl>
                                              <p:pRg st="9" end="9"/>
                                            </p:txEl>
                                          </p:spTgt>
                                        </p:tgtEl>
                                        <p:attrNameLst>
                                          <p:attrName>style.visibility</p:attrName>
                                        </p:attrNameLst>
                                      </p:cBhvr>
                                      <p:to>
                                        <p:strVal val="visible"/>
                                      </p:to>
                                    </p:set>
                                    <p:animEffect transition="in" filter="fade">
                                      <p:cBhvr>
                                        <p:cTn id="52" dur="5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A8FD2489-C37E-423F-A3BB-0049BD7CBB45}"/>
              </a:ext>
            </a:extLst>
          </p:cNvPr>
          <p:cNvSpPr txBox="1"/>
          <p:nvPr/>
        </p:nvSpPr>
        <p:spPr>
          <a:xfrm>
            <a:off x="212942" y="779795"/>
            <a:ext cx="11837095" cy="4924425"/>
          </a:xfrm>
          <a:prstGeom prst="rect">
            <a:avLst/>
          </a:prstGeom>
          <a:noFill/>
        </p:spPr>
        <p:txBody>
          <a:bodyPr wrap="square" rtlCol="0">
            <a:spAutoFit/>
          </a:bodyPr>
          <a:lstStyle/>
          <a:p>
            <a:pPr algn="ctr"/>
            <a:r>
              <a:rPr lang="en-GB" sz="4800" b="1" dirty="0">
                <a:solidFill>
                  <a:srgbClr val="651502"/>
                </a:solidFill>
                <a:latin typeface="Eras Bold ITC" panose="020B0907030504020204" pitchFamily="34" charset="0"/>
              </a:rPr>
              <a:t>Domestic Abuse and Parental Conflict </a:t>
            </a:r>
          </a:p>
          <a:p>
            <a:pPr algn="ctr"/>
            <a:endParaRPr lang="en-GB" sz="1000" b="1" dirty="0">
              <a:solidFill>
                <a:srgbClr val="651502"/>
              </a:solidFill>
              <a:latin typeface="Eras Bold ITC" panose="020B0907030504020204" pitchFamily="34" charset="0"/>
            </a:endParaRPr>
          </a:p>
          <a:p>
            <a:pPr algn="ctr"/>
            <a:r>
              <a:rPr lang="en-GB" sz="4800" b="1" dirty="0">
                <a:solidFill>
                  <a:srgbClr val="651502"/>
                </a:solidFill>
                <a:latin typeface="Eras Bold ITC" panose="020B0907030504020204" pitchFamily="34" charset="0"/>
              </a:rPr>
              <a:t>Early Help</a:t>
            </a:r>
          </a:p>
          <a:p>
            <a:pPr algn="ctr"/>
            <a:endParaRPr lang="en-GB" sz="4800" b="1" dirty="0">
              <a:solidFill>
                <a:srgbClr val="651502"/>
              </a:solidFill>
              <a:latin typeface="Eras Bold ITC" panose="020B0907030504020204" pitchFamily="34" charset="0"/>
            </a:endParaRPr>
          </a:p>
          <a:p>
            <a:pPr algn="ctr"/>
            <a:r>
              <a:rPr lang="en-GB" sz="4800" b="1" dirty="0">
                <a:solidFill>
                  <a:srgbClr val="651502"/>
                </a:solidFill>
                <a:latin typeface="Eras Bold ITC" panose="020B0907030504020204" pitchFamily="34" charset="0"/>
              </a:rPr>
              <a:t>Jane Egan</a:t>
            </a:r>
            <a:endParaRPr lang="en-GB" sz="4000" b="1" dirty="0">
              <a:solidFill>
                <a:srgbClr val="651502"/>
              </a:solidFill>
              <a:latin typeface="Eras Bold ITC" panose="020B0907030504020204" pitchFamily="34" charset="0"/>
            </a:endParaRPr>
          </a:p>
          <a:p>
            <a:pPr algn="ctr"/>
            <a:endParaRPr lang="en-GB" sz="2800" b="1" dirty="0">
              <a:solidFill>
                <a:srgbClr val="651502"/>
              </a:solidFill>
              <a:latin typeface="Eras Bold ITC" panose="020B0907030504020204" pitchFamily="34" charset="0"/>
            </a:endParaRPr>
          </a:p>
          <a:p>
            <a:pPr algn="ctr"/>
            <a:r>
              <a:rPr lang="en-GB" sz="4800" b="1" dirty="0">
                <a:solidFill>
                  <a:srgbClr val="651502"/>
                </a:solidFill>
                <a:latin typeface="Eras Bold ITC" panose="020B0907030504020204" pitchFamily="34" charset="0"/>
              </a:rPr>
              <a:t>Early Help Partnerships Manager</a:t>
            </a:r>
            <a:endParaRPr lang="en-GB" sz="5400" b="1" dirty="0">
              <a:solidFill>
                <a:srgbClr val="651502"/>
              </a:solidFill>
              <a:latin typeface="Eras Bold ITC" panose="020B0907030504020204" pitchFamily="34" charset="0"/>
            </a:endParaRPr>
          </a:p>
          <a:p>
            <a:pPr algn="ctr"/>
            <a:endParaRPr lang="en-GB" sz="3600" b="1" dirty="0">
              <a:solidFill>
                <a:srgbClr val="FFBC89"/>
              </a:solidFill>
              <a:latin typeface="Gill Sans MT" panose="020B0502020104020203" pitchFamily="34" charset="0"/>
            </a:endParaRPr>
          </a:p>
        </p:txBody>
      </p:sp>
    </p:spTree>
    <p:extLst>
      <p:ext uri="{BB962C8B-B14F-4D97-AF65-F5344CB8AC3E}">
        <p14:creationId xmlns:p14="http://schemas.microsoft.com/office/powerpoint/2010/main" val="147597582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385A7C13-7E2C-47CF-BDFE-B3DF860DFC67}"/>
              </a:ext>
            </a:extLst>
          </p:cNvPr>
          <p:cNvSpPr txBox="1"/>
          <p:nvPr/>
        </p:nvSpPr>
        <p:spPr>
          <a:xfrm>
            <a:off x="399479" y="228651"/>
            <a:ext cx="11393041" cy="1323439"/>
          </a:xfrm>
          <a:prstGeom prst="rect">
            <a:avLst/>
          </a:prstGeom>
          <a:noFill/>
        </p:spPr>
        <p:txBody>
          <a:bodyPr wrap="square" rtlCol="0">
            <a:spAutoFit/>
          </a:bodyPr>
          <a:lstStyle/>
          <a:p>
            <a:r>
              <a:rPr lang="en-GB" sz="4400" b="1" dirty="0">
                <a:solidFill>
                  <a:srgbClr val="651502"/>
                </a:solidFill>
                <a:latin typeface="Eras Bold ITC" panose="020B0907030504020204" pitchFamily="34" charset="0"/>
              </a:rPr>
              <a:t>Domestic Abuse or Parental Conflict?</a:t>
            </a:r>
            <a:endParaRPr lang="en-GB" sz="4800" b="1" dirty="0">
              <a:solidFill>
                <a:srgbClr val="651502"/>
              </a:solidFill>
              <a:latin typeface="Eras Bold ITC" panose="020B0907030504020204" pitchFamily="34" charset="0"/>
            </a:endParaRPr>
          </a:p>
          <a:p>
            <a:pPr algn="ctr"/>
            <a:endParaRPr lang="en-GB" sz="3600" b="1" dirty="0">
              <a:solidFill>
                <a:srgbClr val="FFBC89"/>
              </a:solidFill>
              <a:latin typeface="Gill Sans MT" panose="020B0502020104020203" pitchFamily="34" charset="0"/>
            </a:endParaRPr>
          </a:p>
        </p:txBody>
      </p:sp>
      <p:sp>
        <p:nvSpPr>
          <p:cNvPr id="3" name="TextBox 2">
            <a:extLst>
              <a:ext uri="{FF2B5EF4-FFF2-40B4-BE49-F238E27FC236}">
                <a16:creationId xmlns:a16="http://schemas.microsoft.com/office/drawing/2014/main" id="{C021B95C-8026-4A70-8265-E52A65F74793}"/>
              </a:ext>
            </a:extLst>
          </p:cNvPr>
          <p:cNvSpPr txBox="1"/>
          <p:nvPr/>
        </p:nvSpPr>
        <p:spPr>
          <a:xfrm>
            <a:off x="3413051" y="6145619"/>
            <a:ext cx="4827182" cy="400110"/>
          </a:xfrm>
          <a:prstGeom prst="rect">
            <a:avLst/>
          </a:prstGeom>
          <a:noFill/>
        </p:spPr>
        <p:txBody>
          <a:bodyPr wrap="square" rtlCol="0">
            <a:spAutoFit/>
          </a:bodyPr>
          <a:lstStyle/>
          <a:p>
            <a:pPr algn="ctr"/>
            <a:r>
              <a:rPr lang="en-GB" sz="2000" b="1" dirty="0">
                <a:solidFill>
                  <a:srgbClr val="651502"/>
                </a:solidFill>
                <a:latin typeface="Ink Free" panose="03080402000500000000" pitchFamily="66" charset="0"/>
              </a:rPr>
              <a:t>Jane Egan, Partnerships Manager, LA</a:t>
            </a:r>
          </a:p>
        </p:txBody>
      </p:sp>
      <p:sp>
        <p:nvSpPr>
          <p:cNvPr id="4" name="Subtitle 2">
            <a:extLst>
              <a:ext uri="{FF2B5EF4-FFF2-40B4-BE49-F238E27FC236}">
                <a16:creationId xmlns:a16="http://schemas.microsoft.com/office/drawing/2014/main" id="{DB541034-06CA-498A-B313-3692D7E67DAA}"/>
              </a:ext>
            </a:extLst>
          </p:cNvPr>
          <p:cNvSpPr>
            <a:spLocks noGrp="1"/>
          </p:cNvSpPr>
          <p:nvPr>
            <p:ph type="subTitle" idx="1"/>
          </p:nvPr>
        </p:nvSpPr>
        <p:spPr>
          <a:xfrm>
            <a:off x="930231" y="3486244"/>
            <a:ext cx="11135419" cy="2268285"/>
          </a:xfrm>
        </p:spPr>
        <p:txBody>
          <a:bodyPr vert="horz" lIns="91440" tIns="45720" rIns="91440" bIns="45720" rtlCol="0" anchor="t">
            <a:normAutofit/>
          </a:bodyPr>
          <a:lstStyle/>
          <a:p>
            <a:pPr marL="342900" indent="-342900" algn="l">
              <a:buFont typeface="Arial" panose="020B0604020202020204" pitchFamily="34" charset="0"/>
              <a:buChar char="•"/>
            </a:pPr>
            <a:r>
              <a:rPr lang="en-GB" b="1" dirty="0">
                <a:solidFill>
                  <a:srgbClr val="651502"/>
                </a:solidFill>
              </a:rPr>
              <a:t>BOTH</a:t>
            </a:r>
            <a:r>
              <a:rPr lang="en-GB" dirty="0">
                <a:solidFill>
                  <a:srgbClr val="651502"/>
                </a:solidFill>
              </a:rPr>
              <a:t> environments can be particularly damaging to children’s emotional and social development, which can disrupt their ability to learn at school and develop future adult relationships.  </a:t>
            </a:r>
          </a:p>
          <a:p>
            <a:pPr marL="342900" indent="-342900" algn="l">
              <a:buFont typeface="Arial" panose="020B0604020202020204" pitchFamily="34" charset="0"/>
              <a:buChar char="•"/>
            </a:pPr>
            <a:r>
              <a:rPr lang="en-GB" dirty="0">
                <a:solidFill>
                  <a:srgbClr val="651502"/>
                </a:solidFill>
              </a:rPr>
              <a:t>Training to support your understanding and awareness of how to support a family/ individual /child who may be affected by the above please go to </a:t>
            </a:r>
            <a:r>
              <a:rPr lang="en-GB" b="1" i="1" dirty="0">
                <a:solidFill>
                  <a:srgbClr val="651502"/>
                </a:solidFill>
                <a:ea typeface="+mn-lt"/>
                <a:cs typeface="+mn-lt"/>
                <a:hlinkClick r:id="rId2">
                  <a:extLst>
                    <a:ext uri="{A12FA001-AC4F-418D-AE19-62706E023703}">
                      <ahyp:hlinkClr xmlns:ahyp="http://schemas.microsoft.com/office/drawing/2018/hyperlinkcolor" val="tx"/>
                    </a:ext>
                  </a:extLst>
                </a:hlinkClick>
              </a:rPr>
              <a:t>https://www.wirralsafeguarding.co.uk/training/</a:t>
            </a:r>
            <a:r>
              <a:rPr lang="en-GB" b="1" i="1" dirty="0">
                <a:solidFill>
                  <a:srgbClr val="651502"/>
                </a:solidFill>
                <a:ea typeface="+mn-lt"/>
                <a:cs typeface="+mn-lt"/>
              </a:rPr>
              <a:t> </a:t>
            </a:r>
            <a:endParaRPr lang="en-GB" b="1" i="1" dirty="0">
              <a:solidFill>
                <a:srgbClr val="651502"/>
              </a:solidFill>
              <a:cs typeface="Calibri"/>
            </a:endParaRPr>
          </a:p>
        </p:txBody>
      </p:sp>
      <p:sp>
        <p:nvSpPr>
          <p:cNvPr id="6" name="Subtitle 2">
            <a:extLst>
              <a:ext uri="{FF2B5EF4-FFF2-40B4-BE49-F238E27FC236}">
                <a16:creationId xmlns:a16="http://schemas.microsoft.com/office/drawing/2014/main" id="{909B08DF-1D97-4BE6-BCB5-07035E9BCF78}"/>
              </a:ext>
            </a:extLst>
          </p:cNvPr>
          <p:cNvSpPr txBox="1">
            <a:spLocks/>
          </p:cNvSpPr>
          <p:nvPr/>
        </p:nvSpPr>
        <p:spPr>
          <a:xfrm>
            <a:off x="952005" y="1181958"/>
            <a:ext cx="9144000" cy="1070856"/>
          </a:xfrm>
          <a:prstGeom prst="rect">
            <a:avLst/>
          </a:prstGeom>
        </p:spPr>
        <p:txBody>
          <a:bodyPr vert="horz" lIns="91440" tIns="45720" rIns="91440" bIns="45720" rtlCol="0" anchor="t">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GB" b="1" dirty="0">
                <a:solidFill>
                  <a:srgbClr val="651502"/>
                </a:solidFill>
              </a:rPr>
              <a:t>Key features of Domestic Abuse:</a:t>
            </a:r>
          </a:p>
          <a:p>
            <a:pPr algn="l"/>
            <a:r>
              <a:rPr lang="en-GB" dirty="0">
                <a:solidFill>
                  <a:srgbClr val="651502"/>
                </a:solidFill>
              </a:rPr>
              <a:t>Fear, Coercive Control, Discernible Victim /Perpetrator. </a:t>
            </a:r>
          </a:p>
          <a:p>
            <a:pPr algn="l"/>
            <a:endParaRPr lang="en-GB" dirty="0">
              <a:solidFill>
                <a:srgbClr val="651502"/>
              </a:solidFill>
            </a:endParaRPr>
          </a:p>
        </p:txBody>
      </p:sp>
      <p:sp>
        <p:nvSpPr>
          <p:cNvPr id="7" name="Subtitle 2">
            <a:extLst>
              <a:ext uri="{FF2B5EF4-FFF2-40B4-BE49-F238E27FC236}">
                <a16:creationId xmlns:a16="http://schemas.microsoft.com/office/drawing/2014/main" id="{8A0AF2FC-6FA7-46CA-AEA0-BCD0A274C0A5}"/>
              </a:ext>
            </a:extLst>
          </p:cNvPr>
          <p:cNvSpPr txBox="1">
            <a:spLocks/>
          </p:cNvSpPr>
          <p:nvPr/>
        </p:nvSpPr>
        <p:spPr>
          <a:xfrm>
            <a:off x="952005" y="2286601"/>
            <a:ext cx="9144000" cy="1070856"/>
          </a:xfrm>
          <a:prstGeom prst="rect">
            <a:avLst/>
          </a:prstGeom>
        </p:spPr>
        <p:txBody>
          <a:bodyPr vert="horz" lIns="91440" tIns="45720" rIns="91440" bIns="45720" rtlCol="0" anchor="t">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GB" b="1" dirty="0">
                <a:solidFill>
                  <a:srgbClr val="651502"/>
                </a:solidFill>
              </a:rPr>
              <a:t>Key features of Parental Conflict:</a:t>
            </a:r>
          </a:p>
          <a:p>
            <a:pPr algn="l"/>
            <a:r>
              <a:rPr lang="en-GB" dirty="0">
                <a:solidFill>
                  <a:srgbClr val="651502"/>
                </a:solidFill>
              </a:rPr>
              <a:t>Frequency, Intensity and Poorly Resolved Arguments.</a:t>
            </a:r>
          </a:p>
        </p:txBody>
      </p:sp>
    </p:spTree>
    <p:extLst>
      <p:ext uri="{BB962C8B-B14F-4D97-AF65-F5344CB8AC3E}">
        <p14:creationId xmlns:p14="http://schemas.microsoft.com/office/powerpoint/2010/main" val="28185500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6" grpId="0"/>
      <p:bldP spid="7"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385A7C13-7E2C-47CF-BDFE-B3DF860DFC67}"/>
              </a:ext>
            </a:extLst>
          </p:cNvPr>
          <p:cNvSpPr txBox="1"/>
          <p:nvPr/>
        </p:nvSpPr>
        <p:spPr>
          <a:xfrm>
            <a:off x="130121" y="71582"/>
            <a:ext cx="11393041" cy="1569660"/>
          </a:xfrm>
          <a:prstGeom prst="rect">
            <a:avLst/>
          </a:prstGeom>
          <a:noFill/>
        </p:spPr>
        <p:txBody>
          <a:bodyPr wrap="square" rtlCol="0">
            <a:spAutoFit/>
          </a:bodyPr>
          <a:lstStyle/>
          <a:p>
            <a:r>
              <a:rPr lang="en-GB" sz="4400" b="1" dirty="0">
                <a:solidFill>
                  <a:srgbClr val="651502"/>
                </a:solidFill>
                <a:latin typeface="Eras Bold ITC" panose="020B0907030504020204" pitchFamily="34" charset="0"/>
              </a:rPr>
              <a:t>What</a:t>
            </a:r>
            <a:r>
              <a:rPr lang="en-GB" sz="4800" b="1" dirty="0">
                <a:solidFill>
                  <a:srgbClr val="651502"/>
                </a:solidFill>
                <a:latin typeface="Eras Bold ITC" panose="020B0907030504020204" pitchFamily="34" charset="0"/>
              </a:rPr>
              <a:t> services are currently </a:t>
            </a:r>
            <a:r>
              <a:rPr lang="en-GB" sz="4400" b="1" dirty="0">
                <a:solidFill>
                  <a:srgbClr val="651502"/>
                </a:solidFill>
                <a:latin typeface="Eras Bold ITC" panose="020B0907030504020204" pitchFamily="34" charset="0"/>
              </a:rPr>
              <a:t>available</a:t>
            </a:r>
            <a:r>
              <a:rPr lang="en-GB" sz="4800" b="1" dirty="0">
                <a:solidFill>
                  <a:srgbClr val="651502"/>
                </a:solidFill>
                <a:latin typeface="Eras Bold ITC" panose="020B0907030504020204" pitchFamily="34" charset="0"/>
              </a:rPr>
              <a:t> to families affected by DA and PC?</a:t>
            </a:r>
            <a:endParaRPr lang="en-GB" sz="3200" b="1" dirty="0">
              <a:solidFill>
                <a:srgbClr val="FFBC89"/>
              </a:solidFill>
              <a:latin typeface="Gill Sans MT" panose="020B0502020104020203" pitchFamily="34" charset="0"/>
            </a:endParaRPr>
          </a:p>
        </p:txBody>
      </p:sp>
      <p:sp>
        <p:nvSpPr>
          <p:cNvPr id="3" name="TextBox 2">
            <a:extLst>
              <a:ext uri="{FF2B5EF4-FFF2-40B4-BE49-F238E27FC236}">
                <a16:creationId xmlns:a16="http://schemas.microsoft.com/office/drawing/2014/main" id="{C021B95C-8026-4A70-8265-E52A65F74793}"/>
              </a:ext>
            </a:extLst>
          </p:cNvPr>
          <p:cNvSpPr txBox="1"/>
          <p:nvPr/>
        </p:nvSpPr>
        <p:spPr>
          <a:xfrm>
            <a:off x="3413051" y="6145619"/>
            <a:ext cx="4827182" cy="400110"/>
          </a:xfrm>
          <a:prstGeom prst="rect">
            <a:avLst/>
          </a:prstGeom>
          <a:noFill/>
        </p:spPr>
        <p:txBody>
          <a:bodyPr wrap="square" rtlCol="0">
            <a:spAutoFit/>
          </a:bodyPr>
          <a:lstStyle/>
          <a:p>
            <a:pPr algn="ctr"/>
            <a:r>
              <a:rPr lang="en-GB" sz="2000" b="1" dirty="0">
                <a:solidFill>
                  <a:srgbClr val="651502"/>
                </a:solidFill>
                <a:latin typeface="Ink Free" panose="03080402000500000000" pitchFamily="66" charset="0"/>
              </a:rPr>
              <a:t>Jane Egan, Partnerships Manager, LA</a:t>
            </a:r>
          </a:p>
        </p:txBody>
      </p:sp>
      <p:sp>
        <p:nvSpPr>
          <p:cNvPr id="4" name="Content Placeholder 2">
            <a:extLst>
              <a:ext uri="{FF2B5EF4-FFF2-40B4-BE49-F238E27FC236}">
                <a16:creationId xmlns:a16="http://schemas.microsoft.com/office/drawing/2014/main" id="{549CFB8A-5B0A-464B-BE8F-3D836B4D7696}"/>
              </a:ext>
            </a:extLst>
          </p:cNvPr>
          <p:cNvSpPr txBox="1">
            <a:spLocks/>
          </p:cNvSpPr>
          <p:nvPr/>
        </p:nvSpPr>
        <p:spPr>
          <a:xfrm>
            <a:off x="291935" y="1717761"/>
            <a:ext cx="10775867" cy="4351338"/>
          </a:xfrm>
          <a:prstGeom prst="rect">
            <a:avLst/>
          </a:prstGeom>
        </p:spPr>
        <p:txBody>
          <a:bodyPr vert="horz" lIns="91440" tIns="45720" rIns="91440" bIns="45720" rtlCol="0" anchor="t">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GB" sz="3400" b="1" dirty="0">
                <a:solidFill>
                  <a:srgbClr val="651502"/>
                </a:solidFill>
              </a:rPr>
              <a:t>Domestic Abuse: </a:t>
            </a:r>
          </a:p>
          <a:p>
            <a:pPr algn="l"/>
            <a:endParaRPr lang="en-GB" sz="900" b="1" dirty="0">
              <a:solidFill>
                <a:srgbClr val="651502"/>
              </a:solidFill>
            </a:endParaRPr>
          </a:p>
          <a:p>
            <a:pPr marL="342900" indent="-342900" algn="l">
              <a:buFont typeface="Arial" panose="020B0604020202020204" pitchFamily="34" charset="0"/>
              <a:buChar char="•"/>
            </a:pPr>
            <a:r>
              <a:rPr lang="en-GB" dirty="0">
                <a:solidFill>
                  <a:srgbClr val="651502"/>
                </a:solidFill>
              </a:rPr>
              <a:t>Contact Integrated Front Door if you feel that a child may at risk of harm from Domestic Abuse, or Police if an immediate safeguarding concern. </a:t>
            </a:r>
            <a:r>
              <a:rPr lang="en-GB" b="1" dirty="0">
                <a:solidFill>
                  <a:srgbClr val="651502"/>
                </a:solidFill>
              </a:rPr>
              <a:t>0151 606 2008</a:t>
            </a:r>
            <a:endParaRPr lang="en-GB" b="1" dirty="0">
              <a:solidFill>
                <a:srgbClr val="651502"/>
              </a:solidFill>
              <a:cs typeface="Calibri"/>
            </a:endParaRPr>
          </a:p>
          <a:p>
            <a:pPr marL="342900" indent="-342900" algn="l">
              <a:buFont typeface="Arial" panose="020B0604020202020204" pitchFamily="34" charset="0"/>
              <a:buChar char="•"/>
            </a:pPr>
            <a:r>
              <a:rPr lang="en-GB" dirty="0">
                <a:solidFill>
                  <a:srgbClr val="651502"/>
                </a:solidFill>
              </a:rPr>
              <a:t>Family Safety Unit – </a:t>
            </a:r>
            <a:r>
              <a:rPr lang="en-GB" b="1" dirty="0">
                <a:solidFill>
                  <a:srgbClr val="651502"/>
                </a:solidFill>
              </a:rPr>
              <a:t>0151 666 4914</a:t>
            </a:r>
          </a:p>
          <a:p>
            <a:pPr marL="342900" indent="-342900" algn="l">
              <a:buFont typeface="Arial" panose="020B0604020202020204" pitchFamily="34" charset="0"/>
              <a:buChar char="•"/>
            </a:pPr>
            <a:r>
              <a:rPr lang="fi-FI" dirty="0">
                <a:solidFill>
                  <a:srgbClr val="651502"/>
                </a:solidFill>
                <a:hlinkClick r:id="rId2">
                  <a:extLst>
                    <a:ext uri="{A12FA001-AC4F-418D-AE19-62706E023703}">
                      <ahyp:hlinkClr xmlns:ahyp="http://schemas.microsoft.com/office/drawing/2018/hyperlinkcolor" val="tx"/>
                    </a:ext>
                  </a:extLst>
                </a:hlinkClick>
              </a:rPr>
              <a:t>Karma Nirvana</a:t>
            </a:r>
            <a:r>
              <a:rPr lang="fi-FI" dirty="0">
                <a:solidFill>
                  <a:srgbClr val="651502"/>
                </a:solidFill>
              </a:rPr>
              <a:t> - </a:t>
            </a:r>
            <a:r>
              <a:rPr lang="fi-FI" b="1" dirty="0">
                <a:solidFill>
                  <a:srgbClr val="651502"/>
                </a:solidFill>
              </a:rPr>
              <a:t>0800 599 9247 </a:t>
            </a:r>
            <a:r>
              <a:rPr lang="fi-FI" dirty="0">
                <a:solidFill>
                  <a:srgbClr val="651502"/>
                </a:solidFill>
              </a:rPr>
              <a:t>– will provide advice and information in relation to honour based abuse and harmful practices</a:t>
            </a:r>
          </a:p>
          <a:p>
            <a:pPr marL="342900" indent="-342900" algn="l">
              <a:buFont typeface="Arial" panose="020B0604020202020204" pitchFamily="34" charset="0"/>
              <a:buChar char="•"/>
            </a:pPr>
            <a:r>
              <a:rPr lang="en-GB" dirty="0">
                <a:solidFill>
                  <a:srgbClr val="651502"/>
                </a:solidFill>
              </a:rPr>
              <a:t>Both victim and perpetrator support and a variety of services are available from the ‘It’s Never Ok ‘website  </a:t>
            </a:r>
            <a:r>
              <a:rPr lang="en-GB" b="1" dirty="0">
                <a:solidFill>
                  <a:srgbClr val="651502"/>
                </a:solidFill>
                <a:hlinkClick r:id="rId3">
                  <a:extLst>
                    <a:ext uri="{A12FA001-AC4F-418D-AE19-62706E023703}">
                      <ahyp:hlinkClr xmlns:ahyp="http://schemas.microsoft.com/office/drawing/2018/hyperlinkcolor" val="tx"/>
                    </a:ext>
                  </a:extLst>
                </a:hlinkClick>
              </a:rPr>
              <a:t>https://www.itsneverokwirral.org/</a:t>
            </a:r>
            <a:r>
              <a:rPr lang="en-GB" b="1" dirty="0">
                <a:solidFill>
                  <a:srgbClr val="651502"/>
                </a:solidFill>
              </a:rPr>
              <a:t> </a:t>
            </a:r>
          </a:p>
          <a:p>
            <a:endParaRPr lang="en-GB" dirty="0">
              <a:cs typeface="Calibri" panose="020F0502020204030204"/>
            </a:endParaRPr>
          </a:p>
          <a:p>
            <a:endParaRPr lang="en-GB" dirty="0">
              <a:cs typeface="Calibri" panose="020F0502020204030204"/>
            </a:endParaRPr>
          </a:p>
        </p:txBody>
      </p:sp>
    </p:spTree>
    <p:extLst>
      <p:ext uri="{BB962C8B-B14F-4D97-AF65-F5344CB8AC3E}">
        <p14:creationId xmlns:p14="http://schemas.microsoft.com/office/powerpoint/2010/main" val="3049161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xEl>
                                              <p:pRg st="2" end="2"/>
                                            </p:txEl>
                                          </p:spTgt>
                                        </p:tgtEl>
                                        <p:attrNameLst>
                                          <p:attrName>style.visibility</p:attrName>
                                        </p:attrNameLst>
                                      </p:cBhvr>
                                      <p:to>
                                        <p:strVal val="visible"/>
                                      </p:to>
                                    </p:set>
                                    <p:animEffect transition="in" filter="fade">
                                      <p:cBhvr>
                                        <p:cTn id="12" dur="500"/>
                                        <p:tgtEl>
                                          <p:spTgt spid="4">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xEl>
                                              <p:pRg st="3" end="3"/>
                                            </p:txEl>
                                          </p:spTgt>
                                        </p:tgtEl>
                                        <p:attrNameLst>
                                          <p:attrName>style.visibility</p:attrName>
                                        </p:attrNameLst>
                                      </p:cBhvr>
                                      <p:to>
                                        <p:strVal val="visible"/>
                                      </p:to>
                                    </p:set>
                                    <p:animEffect transition="in" filter="fade">
                                      <p:cBhvr>
                                        <p:cTn id="17" dur="500"/>
                                        <p:tgtEl>
                                          <p:spTgt spid="4">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
                                            <p:txEl>
                                              <p:pRg st="4" end="4"/>
                                            </p:txEl>
                                          </p:spTgt>
                                        </p:tgtEl>
                                        <p:attrNameLst>
                                          <p:attrName>style.visibility</p:attrName>
                                        </p:attrNameLst>
                                      </p:cBhvr>
                                      <p:to>
                                        <p:strVal val="visible"/>
                                      </p:to>
                                    </p:set>
                                    <p:animEffect transition="in" filter="fade">
                                      <p:cBhvr>
                                        <p:cTn id="22" dur="500"/>
                                        <p:tgtEl>
                                          <p:spTgt spid="4">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animEffect transition="in" filter="fade">
                                      <p:cBhvr>
                                        <p:cTn id="27" dur="5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385A7C13-7E2C-47CF-BDFE-B3DF860DFC67}"/>
              </a:ext>
            </a:extLst>
          </p:cNvPr>
          <p:cNvSpPr txBox="1"/>
          <p:nvPr/>
        </p:nvSpPr>
        <p:spPr>
          <a:xfrm>
            <a:off x="130121" y="71582"/>
            <a:ext cx="11393041" cy="1569660"/>
          </a:xfrm>
          <a:prstGeom prst="rect">
            <a:avLst/>
          </a:prstGeom>
          <a:noFill/>
        </p:spPr>
        <p:txBody>
          <a:bodyPr wrap="square" rtlCol="0">
            <a:spAutoFit/>
          </a:bodyPr>
          <a:lstStyle/>
          <a:p>
            <a:r>
              <a:rPr lang="en-GB" sz="4400" b="1" dirty="0">
                <a:solidFill>
                  <a:srgbClr val="651502"/>
                </a:solidFill>
                <a:latin typeface="Eras Bold ITC" panose="020B0907030504020204" pitchFamily="34" charset="0"/>
              </a:rPr>
              <a:t>What</a:t>
            </a:r>
            <a:r>
              <a:rPr lang="en-GB" sz="4800" b="1" dirty="0">
                <a:solidFill>
                  <a:srgbClr val="651502"/>
                </a:solidFill>
                <a:latin typeface="Eras Bold ITC" panose="020B0907030504020204" pitchFamily="34" charset="0"/>
              </a:rPr>
              <a:t> services are currently </a:t>
            </a:r>
            <a:r>
              <a:rPr lang="en-GB" sz="4400" b="1" dirty="0">
                <a:solidFill>
                  <a:srgbClr val="651502"/>
                </a:solidFill>
                <a:latin typeface="Eras Bold ITC" panose="020B0907030504020204" pitchFamily="34" charset="0"/>
              </a:rPr>
              <a:t>available</a:t>
            </a:r>
            <a:r>
              <a:rPr lang="en-GB" sz="4800" b="1" dirty="0">
                <a:solidFill>
                  <a:srgbClr val="651502"/>
                </a:solidFill>
                <a:latin typeface="Eras Bold ITC" panose="020B0907030504020204" pitchFamily="34" charset="0"/>
              </a:rPr>
              <a:t> to families affected by DA and PC?</a:t>
            </a:r>
            <a:endParaRPr lang="en-GB" sz="3200" b="1" dirty="0">
              <a:solidFill>
                <a:srgbClr val="FFBC89"/>
              </a:solidFill>
              <a:latin typeface="Gill Sans MT" panose="020B0502020104020203" pitchFamily="34" charset="0"/>
            </a:endParaRPr>
          </a:p>
        </p:txBody>
      </p:sp>
      <p:sp>
        <p:nvSpPr>
          <p:cNvPr id="3" name="TextBox 2">
            <a:extLst>
              <a:ext uri="{FF2B5EF4-FFF2-40B4-BE49-F238E27FC236}">
                <a16:creationId xmlns:a16="http://schemas.microsoft.com/office/drawing/2014/main" id="{C021B95C-8026-4A70-8265-E52A65F74793}"/>
              </a:ext>
            </a:extLst>
          </p:cNvPr>
          <p:cNvSpPr txBox="1"/>
          <p:nvPr/>
        </p:nvSpPr>
        <p:spPr>
          <a:xfrm>
            <a:off x="3413051" y="6145619"/>
            <a:ext cx="4827182" cy="400110"/>
          </a:xfrm>
          <a:prstGeom prst="rect">
            <a:avLst/>
          </a:prstGeom>
          <a:noFill/>
        </p:spPr>
        <p:txBody>
          <a:bodyPr wrap="square" rtlCol="0">
            <a:spAutoFit/>
          </a:bodyPr>
          <a:lstStyle/>
          <a:p>
            <a:pPr algn="ctr"/>
            <a:r>
              <a:rPr lang="en-GB" sz="2000" b="1" dirty="0">
                <a:solidFill>
                  <a:srgbClr val="651502"/>
                </a:solidFill>
                <a:latin typeface="Ink Free" panose="03080402000500000000" pitchFamily="66" charset="0"/>
              </a:rPr>
              <a:t>Jane Egan, Partnerships Manager, LA</a:t>
            </a:r>
          </a:p>
        </p:txBody>
      </p:sp>
      <p:sp>
        <p:nvSpPr>
          <p:cNvPr id="6" name="Content Placeholder 3">
            <a:extLst>
              <a:ext uri="{FF2B5EF4-FFF2-40B4-BE49-F238E27FC236}">
                <a16:creationId xmlns:a16="http://schemas.microsoft.com/office/drawing/2014/main" id="{99BCFB63-C4AD-4DEC-A46D-385FEC66018A}"/>
              </a:ext>
            </a:extLst>
          </p:cNvPr>
          <p:cNvSpPr txBox="1">
            <a:spLocks/>
          </p:cNvSpPr>
          <p:nvPr/>
        </p:nvSpPr>
        <p:spPr>
          <a:xfrm>
            <a:off x="486888" y="1825625"/>
            <a:ext cx="10866912" cy="4351338"/>
          </a:xfrm>
          <a:prstGeom prst="rect">
            <a:avLst/>
          </a:prstGeom>
        </p:spPr>
        <p:txBody>
          <a:bodyPr vert="horz" lIns="91440" tIns="45720" rIns="91440" bIns="45720" rtlCol="0" anchor="t">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3400" b="1" dirty="0">
                <a:solidFill>
                  <a:srgbClr val="651502"/>
                </a:solidFill>
              </a:rPr>
              <a:t>Parental Conflict:</a:t>
            </a:r>
          </a:p>
          <a:p>
            <a:r>
              <a:rPr lang="en-GB" dirty="0">
                <a:solidFill>
                  <a:srgbClr val="651502"/>
                </a:solidFill>
              </a:rPr>
              <a:t>Wirral Children’s Services are currently offering FREE training to raise awareness of and spot signs of Parental Conflict and to support practitioners and those with direct contact to parents, children and young people, to be in a position to help parents to acknowledge and understand the impact upon their children and take steps to reduce  parental conflict, independently or with support.</a:t>
            </a:r>
          </a:p>
          <a:p>
            <a:r>
              <a:rPr lang="en-GB" dirty="0">
                <a:solidFill>
                  <a:srgbClr val="651502"/>
                </a:solidFill>
              </a:rPr>
              <a:t>Self-help support for parents is available through:</a:t>
            </a:r>
          </a:p>
          <a:p>
            <a:r>
              <a:rPr lang="en-GB" dirty="0">
                <a:solidFill>
                  <a:srgbClr val="651502"/>
                </a:solidFill>
              </a:rPr>
              <a:t>Me You and Baby Too  </a:t>
            </a:r>
            <a:r>
              <a:rPr lang="en-GB" b="1" dirty="0">
                <a:solidFill>
                  <a:srgbClr val="651502"/>
                </a:solidFill>
                <a:hlinkClick r:id="rId2">
                  <a:extLst>
                    <a:ext uri="{A12FA001-AC4F-418D-AE19-62706E023703}">
                      <ahyp:hlinkClr xmlns:ahyp="http://schemas.microsoft.com/office/drawing/2018/hyperlinkcolor" val="tx"/>
                    </a:ext>
                  </a:extLst>
                </a:hlinkClick>
              </a:rPr>
              <a:t>https://click.clickrelationships.org/content/parenting-together/me-you-and-baby-too/</a:t>
            </a:r>
            <a:r>
              <a:rPr lang="en-GB" b="1" dirty="0">
                <a:solidFill>
                  <a:srgbClr val="651502"/>
                </a:solidFill>
              </a:rPr>
              <a:t> </a:t>
            </a:r>
            <a:r>
              <a:rPr lang="en-GB" i="1" dirty="0">
                <a:solidFill>
                  <a:srgbClr val="651502"/>
                </a:solidFill>
              </a:rPr>
              <a:t>Following practitioners attending Reducing Parental Conflict training a practitioners guide will be available to support parents through this programme. </a:t>
            </a:r>
          </a:p>
          <a:p>
            <a:r>
              <a:rPr lang="en-GB" dirty="0">
                <a:solidFill>
                  <a:srgbClr val="651502"/>
                </a:solidFill>
              </a:rPr>
              <a:t>Click Relationships </a:t>
            </a:r>
            <a:r>
              <a:rPr lang="en-GB" b="1" dirty="0">
                <a:solidFill>
                  <a:srgbClr val="651502"/>
                </a:solidFill>
                <a:hlinkClick r:id="rId3">
                  <a:extLst>
                    <a:ext uri="{A12FA001-AC4F-418D-AE19-62706E023703}">
                      <ahyp:hlinkClr xmlns:ahyp="http://schemas.microsoft.com/office/drawing/2018/hyperlinkcolor" val="tx"/>
                    </a:ext>
                  </a:extLst>
                </a:hlinkClick>
              </a:rPr>
              <a:t>https://click.clickrelationships.org/home/parenting-apart/</a:t>
            </a:r>
            <a:r>
              <a:rPr lang="en-GB" b="1" dirty="0">
                <a:solidFill>
                  <a:srgbClr val="651502"/>
                </a:solidFill>
              </a:rPr>
              <a:t>  </a:t>
            </a:r>
          </a:p>
          <a:p>
            <a:r>
              <a:rPr lang="en-GB" dirty="0">
                <a:solidFill>
                  <a:srgbClr val="651502"/>
                </a:solidFill>
              </a:rPr>
              <a:t>Mencap for parents and young adults with a learning disability. </a:t>
            </a:r>
            <a:r>
              <a:rPr lang="en-GB" b="1" dirty="0">
                <a:solidFill>
                  <a:srgbClr val="651502"/>
                </a:solidFill>
                <a:hlinkClick r:id="rId4">
                  <a:extLst>
                    <a:ext uri="{A12FA001-AC4F-418D-AE19-62706E023703}">
                      <ahyp:hlinkClr xmlns:ahyp="http://schemas.microsoft.com/office/drawing/2018/hyperlinkcolor" val="tx"/>
                    </a:ext>
                  </a:extLst>
                </a:hlinkClick>
              </a:rPr>
              <a:t>https://www.mencap.org.uk/advice-and-support/relationships-and-sex</a:t>
            </a:r>
            <a:r>
              <a:rPr lang="en-GB" b="1" dirty="0">
                <a:solidFill>
                  <a:srgbClr val="651502"/>
                </a:solidFill>
              </a:rPr>
              <a:t> </a:t>
            </a:r>
          </a:p>
        </p:txBody>
      </p:sp>
    </p:spTree>
    <p:extLst>
      <p:ext uri="{BB962C8B-B14F-4D97-AF65-F5344CB8AC3E}">
        <p14:creationId xmlns:p14="http://schemas.microsoft.com/office/powerpoint/2010/main" val="5774310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fade">
                                      <p:cBhvr>
                                        <p:cTn id="12" dur="5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fade">
                                      <p:cBhvr>
                                        <p:cTn id="17" dur="500"/>
                                        <p:tgtEl>
                                          <p:spTgt spid="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6">
                                            <p:txEl>
                                              <p:pRg st="3" end="3"/>
                                            </p:txEl>
                                          </p:spTgt>
                                        </p:tgtEl>
                                        <p:attrNameLst>
                                          <p:attrName>style.visibility</p:attrName>
                                        </p:attrNameLst>
                                      </p:cBhvr>
                                      <p:to>
                                        <p:strVal val="visible"/>
                                      </p:to>
                                    </p:set>
                                    <p:animEffect transition="in" filter="fade">
                                      <p:cBhvr>
                                        <p:cTn id="22" dur="500"/>
                                        <p:tgtEl>
                                          <p:spTgt spid="6">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6">
                                            <p:txEl>
                                              <p:pRg st="4" end="4"/>
                                            </p:txEl>
                                          </p:spTgt>
                                        </p:tgtEl>
                                        <p:attrNameLst>
                                          <p:attrName>style.visibility</p:attrName>
                                        </p:attrNameLst>
                                      </p:cBhvr>
                                      <p:to>
                                        <p:strVal val="visible"/>
                                      </p:to>
                                    </p:set>
                                    <p:animEffect transition="in" filter="fade">
                                      <p:cBhvr>
                                        <p:cTn id="27" dur="500"/>
                                        <p:tgtEl>
                                          <p:spTgt spid="6">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6">
                                            <p:txEl>
                                              <p:pRg st="5" end="5"/>
                                            </p:txEl>
                                          </p:spTgt>
                                        </p:tgtEl>
                                        <p:attrNameLst>
                                          <p:attrName>style.visibility</p:attrName>
                                        </p:attrNameLst>
                                      </p:cBhvr>
                                      <p:to>
                                        <p:strVal val="visible"/>
                                      </p:to>
                                    </p:set>
                                    <p:animEffect transition="in" filter="fade">
                                      <p:cBhvr>
                                        <p:cTn id="32" dur="500"/>
                                        <p:tgtEl>
                                          <p:spTgt spid="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385A7C13-7E2C-47CF-BDFE-B3DF860DFC67}"/>
              </a:ext>
            </a:extLst>
          </p:cNvPr>
          <p:cNvSpPr txBox="1"/>
          <p:nvPr/>
        </p:nvSpPr>
        <p:spPr>
          <a:xfrm>
            <a:off x="399479" y="228651"/>
            <a:ext cx="11393041" cy="830997"/>
          </a:xfrm>
          <a:prstGeom prst="rect">
            <a:avLst/>
          </a:prstGeom>
          <a:noFill/>
        </p:spPr>
        <p:txBody>
          <a:bodyPr wrap="square" rtlCol="0">
            <a:spAutoFit/>
          </a:bodyPr>
          <a:lstStyle/>
          <a:p>
            <a:r>
              <a:rPr lang="en-GB" sz="4800" b="1" dirty="0">
                <a:solidFill>
                  <a:srgbClr val="651502"/>
                </a:solidFill>
                <a:latin typeface="Eras Bold ITC" panose="020B0907030504020204" pitchFamily="34" charset="0"/>
              </a:rPr>
              <a:t>Accessing Early Help</a:t>
            </a:r>
            <a:endParaRPr lang="en-GB" sz="3200" b="1" dirty="0">
              <a:solidFill>
                <a:srgbClr val="FFBC89"/>
              </a:solidFill>
              <a:latin typeface="Gill Sans MT" panose="020B0502020104020203" pitchFamily="34" charset="0"/>
            </a:endParaRPr>
          </a:p>
        </p:txBody>
      </p:sp>
      <p:sp>
        <p:nvSpPr>
          <p:cNvPr id="3" name="TextBox 2">
            <a:extLst>
              <a:ext uri="{FF2B5EF4-FFF2-40B4-BE49-F238E27FC236}">
                <a16:creationId xmlns:a16="http://schemas.microsoft.com/office/drawing/2014/main" id="{C021B95C-8026-4A70-8265-E52A65F74793}"/>
              </a:ext>
            </a:extLst>
          </p:cNvPr>
          <p:cNvSpPr txBox="1"/>
          <p:nvPr/>
        </p:nvSpPr>
        <p:spPr>
          <a:xfrm>
            <a:off x="3413051" y="6145619"/>
            <a:ext cx="4827182" cy="400110"/>
          </a:xfrm>
          <a:prstGeom prst="rect">
            <a:avLst/>
          </a:prstGeom>
          <a:noFill/>
        </p:spPr>
        <p:txBody>
          <a:bodyPr wrap="square" rtlCol="0">
            <a:spAutoFit/>
          </a:bodyPr>
          <a:lstStyle/>
          <a:p>
            <a:pPr algn="ctr"/>
            <a:r>
              <a:rPr lang="en-GB" sz="2000" b="1" dirty="0">
                <a:solidFill>
                  <a:srgbClr val="651502"/>
                </a:solidFill>
                <a:latin typeface="Ink Free" panose="03080402000500000000" pitchFamily="66" charset="0"/>
              </a:rPr>
              <a:t>Jane Egan, Partnerships Manager, LA</a:t>
            </a:r>
          </a:p>
        </p:txBody>
      </p:sp>
      <p:sp>
        <p:nvSpPr>
          <p:cNvPr id="4" name="Content Placeholder 2">
            <a:extLst>
              <a:ext uri="{FF2B5EF4-FFF2-40B4-BE49-F238E27FC236}">
                <a16:creationId xmlns:a16="http://schemas.microsoft.com/office/drawing/2014/main" id="{B85ADA61-D8AF-4B5E-8F63-0EA3F25C5CAF}"/>
              </a:ext>
            </a:extLst>
          </p:cNvPr>
          <p:cNvSpPr txBox="1">
            <a:spLocks/>
          </p:cNvSpPr>
          <p:nvPr/>
        </p:nvSpPr>
        <p:spPr>
          <a:xfrm>
            <a:off x="200417" y="1979112"/>
            <a:ext cx="11991583" cy="4114989"/>
          </a:xfrm>
          <a:prstGeom prst="rect">
            <a:avLst/>
          </a:prstGeom>
        </p:spPr>
        <p:txBody>
          <a:bodyPr vert="horz" lIns="91440" tIns="45720" rIns="91440" bIns="45720" rtlCol="0">
            <a:normAutofit fontScale="85000" lnSpcReduction="2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2900" indent="-342900" algn="l">
              <a:buFont typeface="Arial" panose="020B0604020202020204" pitchFamily="34" charset="0"/>
              <a:buChar char="•"/>
            </a:pPr>
            <a:r>
              <a:rPr lang="en-GB" b="1" dirty="0">
                <a:solidFill>
                  <a:srgbClr val="651502"/>
                </a:solidFill>
              </a:rPr>
              <a:t>Wirral </a:t>
            </a:r>
            <a:r>
              <a:rPr lang="en-GB" b="1" dirty="0" err="1">
                <a:solidFill>
                  <a:srgbClr val="651502"/>
                </a:solidFill>
              </a:rPr>
              <a:t>Infobank</a:t>
            </a:r>
            <a:r>
              <a:rPr lang="en-GB" b="1" dirty="0">
                <a:solidFill>
                  <a:srgbClr val="651502"/>
                </a:solidFill>
              </a:rPr>
              <a:t> </a:t>
            </a:r>
            <a:r>
              <a:rPr lang="en-GB" b="1" dirty="0">
                <a:solidFill>
                  <a:srgbClr val="651502"/>
                </a:solidFill>
                <a:hlinkClick r:id="rId2">
                  <a:extLst>
                    <a:ext uri="{A12FA001-AC4F-418D-AE19-62706E023703}">
                      <ahyp:hlinkClr xmlns:ahyp="http://schemas.microsoft.com/office/drawing/2018/hyperlinkcolor" val="tx"/>
                    </a:ext>
                  </a:extLst>
                </a:hlinkClick>
              </a:rPr>
              <a:t>https://www.wirralinfobank.co.uk</a:t>
            </a:r>
            <a:r>
              <a:rPr lang="en-GB" b="1" dirty="0">
                <a:solidFill>
                  <a:srgbClr val="651502"/>
                </a:solidFill>
              </a:rPr>
              <a:t> </a:t>
            </a:r>
            <a:r>
              <a:rPr lang="en-GB" dirty="0">
                <a:solidFill>
                  <a:srgbClr val="651502"/>
                </a:solidFill>
              </a:rPr>
              <a:t>-Find out about local community support services, online events and up-to-date advice and information on the coronavirus (COVID-19) situation. There is an A-Z of local services and a Key Word search option.</a:t>
            </a:r>
          </a:p>
          <a:p>
            <a:pPr marL="342900" indent="-342900" algn="l">
              <a:buFont typeface="Arial" panose="020B0604020202020204" pitchFamily="34" charset="0"/>
              <a:buChar char="•"/>
            </a:pPr>
            <a:r>
              <a:rPr lang="en-GB" b="1" dirty="0">
                <a:solidFill>
                  <a:srgbClr val="651502"/>
                </a:solidFill>
              </a:rPr>
              <a:t>Early Help pages </a:t>
            </a:r>
            <a:r>
              <a:rPr lang="en-GB" dirty="0">
                <a:solidFill>
                  <a:srgbClr val="651502"/>
                </a:solidFill>
              </a:rPr>
              <a:t>@ Wirral Safeguarding Children Partnership website </a:t>
            </a:r>
            <a:r>
              <a:rPr lang="en-GB" b="1" dirty="0">
                <a:solidFill>
                  <a:srgbClr val="651502"/>
                </a:solidFill>
                <a:hlinkClick r:id="rId3">
                  <a:extLst>
                    <a:ext uri="{A12FA001-AC4F-418D-AE19-62706E023703}">
                      <ahyp:hlinkClr xmlns:ahyp="http://schemas.microsoft.com/office/drawing/2018/hyperlinkcolor" val="tx"/>
                    </a:ext>
                  </a:extLst>
                </a:hlinkClick>
              </a:rPr>
              <a:t>https://www.wirralsafeguarding.co.uk/professionals/what-is-early-help/</a:t>
            </a:r>
            <a:r>
              <a:rPr lang="en-GB" b="1" dirty="0">
                <a:solidFill>
                  <a:srgbClr val="651502"/>
                </a:solidFill>
              </a:rPr>
              <a:t>  </a:t>
            </a:r>
          </a:p>
          <a:p>
            <a:pPr marL="342900" indent="-342900" algn="l">
              <a:buFont typeface="Arial" panose="020B0604020202020204" pitchFamily="34" charset="0"/>
              <a:buChar char="•"/>
            </a:pPr>
            <a:r>
              <a:rPr lang="en-GB" b="1" dirty="0">
                <a:solidFill>
                  <a:srgbClr val="651502"/>
                </a:solidFill>
              </a:rPr>
              <a:t>Wirral.gov.uk </a:t>
            </a:r>
            <a:r>
              <a:rPr lang="en-GB" dirty="0">
                <a:solidFill>
                  <a:srgbClr val="651502"/>
                </a:solidFill>
              </a:rPr>
              <a:t>offers help for a range of issues including COVID 19 updates, emergency food provision, local welfare assistance, small businesses and grant funding. </a:t>
            </a:r>
            <a:r>
              <a:rPr lang="en-GB" b="1" dirty="0">
                <a:solidFill>
                  <a:srgbClr val="651502"/>
                </a:solidFill>
                <a:hlinkClick r:id="rId4">
                  <a:extLst>
                    <a:ext uri="{A12FA001-AC4F-418D-AE19-62706E023703}">
                      <ahyp:hlinkClr xmlns:ahyp="http://schemas.microsoft.com/office/drawing/2018/hyperlinkcolor" val="tx"/>
                    </a:ext>
                  </a:extLst>
                </a:hlinkClick>
              </a:rPr>
              <a:t>https://www.wirral.gov.uk</a:t>
            </a:r>
            <a:r>
              <a:rPr lang="en-GB" b="1" dirty="0">
                <a:solidFill>
                  <a:srgbClr val="651502"/>
                </a:solidFill>
              </a:rPr>
              <a:t> </a:t>
            </a:r>
          </a:p>
          <a:p>
            <a:pPr marL="342900" indent="-342900" algn="l">
              <a:buFont typeface="Arial" panose="020B0604020202020204" pitchFamily="34" charset="0"/>
              <a:buChar char="•"/>
            </a:pPr>
            <a:r>
              <a:rPr lang="en-GB" b="1" dirty="0">
                <a:solidFill>
                  <a:srgbClr val="651502"/>
                </a:solidFill>
              </a:rPr>
              <a:t>Wirral food bank https://wirral.foodbank.org.uk/get-help</a:t>
            </a:r>
          </a:p>
          <a:p>
            <a:pPr marL="342900" indent="-342900" algn="l">
              <a:buFont typeface="Arial" panose="020B0604020202020204" pitchFamily="34" charset="0"/>
              <a:buChar char="•"/>
            </a:pPr>
            <a:r>
              <a:rPr lang="en-GB" dirty="0">
                <a:solidFill>
                  <a:srgbClr val="651502"/>
                </a:solidFill>
              </a:rPr>
              <a:t>Young people cam also access My Mind for support around their mental health </a:t>
            </a:r>
            <a:r>
              <a:rPr lang="en-GB" b="1" dirty="0">
                <a:solidFill>
                  <a:srgbClr val="651502"/>
                </a:solidFill>
                <a:hlinkClick r:id="rId5">
                  <a:extLst>
                    <a:ext uri="{A12FA001-AC4F-418D-AE19-62706E023703}">
                      <ahyp:hlinkClr xmlns:ahyp="http://schemas.microsoft.com/office/drawing/2018/hyperlinkcolor" val="tx"/>
                    </a:ext>
                  </a:extLst>
                </a:hlinkClick>
              </a:rPr>
              <a:t>https://www.mymind.org.uk/</a:t>
            </a:r>
            <a:endParaRPr lang="en-GB" b="1" dirty="0">
              <a:solidFill>
                <a:srgbClr val="651502"/>
              </a:solidFill>
            </a:endParaRPr>
          </a:p>
          <a:p>
            <a:pPr marL="342900" indent="-342900" algn="l">
              <a:buFont typeface="Arial" panose="020B0604020202020204" pitchFamily="34" charset="0"/>
              <a:buChar char="•"/>
            </a:pPr>
            <a:r>
              <a:rPr lang="en-GB" b="1" dirty="0" err="1">
                <a:solidFill>
                  <a:srgbClr val="651502"/>
                </a:solidFill>
              </a:rPr>
              <a:t>Kooth</a:t>
            </a:r>
            <a:r>
              <a:rPr lang="en-GB" dirty="0">
                <a:solidFill>
                  <a:srgbClr val="651502"/>
                </a:solidFill>
              </a:rPr>
              <a:t> is an online mental wellbeing community resource for young people </a:t>
            </a:r>
            <a:r>
              <a:rPr lang="en-GB" b="1" dirty="0">
                <a:solidFill>
                  <a:srgbClr val="651502"/>
                </a:solidFill>
                <a:hlinkClick r:id="rId6">
                  <a:extLst>
                    <a:ext uri="{A12FA001-AC4F-418D-AE19-62706E023703}">
                      <ahyp:hlinkClr xmlns:ahyp="http://schemas.microsoft.com/office/drawing/2018/hyperlinkcolor" val="tx"/>
                    </a:ext>
                  </a:extLst>
                </a:hlinkClick>
              </a:rPr>
              <a:t>www.kooth.com/</a:t>
            </a:r>
            <a:r>
              <a:rPr lang="en-GB" b="1" dirty="0">
                <a:solidFill>
                  <a:srgbClr val="651502"/>
                </a:solidFill>
              </a:rPr>
              <a:t>  </a:t>
            </a:r>
          </a:p>
          <a:p>
            <a:pPr marL="342900" indent="-342900" algn="l">
              <a:buFont typeface="Arial" panose="020B0604020202020204" pitchFamily="34" charset="0"/>
              <a:buChar char="•"/>
            </a:pPr>
            <a:r>
              <a:rPr lang="en-GB" b="1" dirty="0">
                <a:solidFill>
                  <a:srgbClr val="651502"/>
                </a:solidFill>
              </a:rPr>
              <a:t>Local Offer </a:t>
            </a:r>
            <a:r>
              <a:rPr lang="en-GB" dirty="0">
                <a:solidFill>
                  <a:srgbClr val="651502"/>
                </a:solidFill>
              </a:rPr>
              <a:t> information for children and young people with SEND </a:t>
            </a:r>
            <a:r>
              <a:rPr lang="en-GB" b="1" dirty="0">
                <a:solidFill>
                  <a:srgbClr val="651502"/>
                </a:solidFill>
              </a:rPr>
              <a:t>https://localofferwirral.org/ </a:t>
            </a:r>
          </a:p>
          <a:p>
            <a:pPr marL="342900" indent="-342900" algn="l">
              <a:buFont typeface="Arial" panose="020B0604020202020204" pitchFamily="34" charset="0"/>
              <a:buChar char="•"/>
            </a:pPr>
            <a:r>
              <a:rPr lang="en-GB" b="1" dirty="0">
                <a:solidFill>
                  <a:srgbClr val="651502"/>
                </a:solidFill>
              </a:rPr>
              <a:t>Children’s Centres </a:t>
            </a:r>
            <a:r>
              <a:rPr lang="en-GB" dirty="0">
                <a:solidFill>
                  <a:srgbClr val="651502"/>
                </a:solidFill>
              </a:rPr>
              <a:t>and My Child Can Facebook page </a:t>
            </a:r>
            <a:r>
              <a:rPr lang="en-GB" b="1" dirty="0">
                <a:solidFill>
                  <a:srgbClr val="651502"/>
                </a:solidFill>
              </a:rPr>
              <a:t>https://www.wirral.gov.uk/early-years-and-childcare/childrens-centres </a:t>
            </a:r>
          </a:p>
          <a:p>
            <a:pPr marL="342900" indent="-342900" algn="l">
              <a:buFont typeface="Arial" panose="020B0604020202020204" pitchFamily="34" charset="0"/>
              <a:buChar char="•"/>
            </a:pPr>
            <a:endParaRPr lang="en-GB" b="1" dirty="0">
              <a:solidFill>
                <a:srgbClr val="651502"/>
              </a:solidFill>
            </a:endParaRPr>
          </a:p>
          <a:p>
            <a:endParaRPr lang="en-GB" dirty="0">
              <a:solidFill>
                <a:srgbClr val="767676"/>
              </a:solidFill>
            </a:endParaRPr>
          </a:p>
          <a:p>
            <a:endParaRPr lang="en-GB" dirty="0"/>
          </a:p>
          <a:p>
            <a:endParaRPr lang="en-GB" dirty="0"/>
          </a:p>
          <a:p>
            <a:endParaRPr lang="en-GB" dirty="0"/>
          </a:p>
        </p:txBody>
      </p:sp>
      <p:sp>
        <p:nvSpPr>
          <p:cNvPr id="6" name="TextBox 5">
            <a:extLst>
              <a:ext uri="{FF2B5EF4-FFF2-40B4-BE49-F238E27FC236}">
                <a16:creationId xmlns:a16="http://schemas.microsoft.com/office/drawing/2014/main" id="{DDA4AA8C-1132-40A0-8362-000F84FE2A16}"/>
              </a:ext>
            </a:extLst>
          </p:cNvPr>
          <p:cNvSpPr txBox="1"/>
          <p:nvPr/>
        </p:nvSpPr>
        <p:spPr>
          <a:xfrm>
            <a:off x="200417" y="1059648"/>
            <a:ext cx="11393040" cy="646331"/>
          </a:xfrm>
          <a:prstGeom prst="rect">
            <a:avLst/>
          </a:prstGeom>
          <a:noFill/>
        </p:spPr>
        <p:txBody>
          <a:bodyPr wrap="square">
            <a:spAutoFit/>
          </a:bodyPr>
          <a:lstStyle/>
          <a:p>
            <a:pPr algn="l"/>
            <a:r>
              <a:rPr lang="en-GB" b="1" dirty="0">
                <a:solidFill>
                  <a:srgbClr val="651502"/>
                </a:solidFill>
              </a:rPr>
              <a:t>Self-help </a:t>
            </a:r>
            <a:r>
              <a:rPr lang="en-GB" dirty="0">
                <a:solidFill>
                  <a:srgbClr val="651502"/>
                </a:solidFill>
              </a:rPr>
              <a:t>is the easiest, fastest and most empowering way for most families to gain the help they need, when they need it. Early help can be as simple as the provision of information, to local community support. Information is available from:</a:t>
            </a:r>
          </a:p>
        </p:txBody>
      </p:sp>
    </p:spTree>
    <p:extLst>
      <p:ext uri="{BB962C8B-B14F-4D97-AF65-F5344CB8AC3E}">
        <p14:creationId xmlns:p14="http://schemas.microsoft.com/office/powerpoint/2010/main" val="12690686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fade">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fade">
                                      <p:cBhvr>
                                        <p:cTn id="17" dur="5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fade">
                                      <p:cBhvr>
                                        <p:cTn id="22" dur="500"/>
                                        <p:tgtEl>
                                          <p:spTgt spid="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animEffect transition="in" filter="fade">
                                      <p:cBhvr>
                                        <p:cTn id="27" dur="500"/>
                                        <p:tgtEl>
                                          <p:spTgt spid="4">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4">
                                            <p:txEl>
                                              <p:pRg st="5" end="5"/>
                                            </p:txEl>
                                          </p:spTgt>
                                        </p:tgtEl>
                                        <p:attrNameLst>
                                          <p:attrName>style.visibility</p:attrName>
                                        </p:attrNameLst>
                                      </p:cBhvr>
                                      <p:to>
                                        <p:strVal val="visible"/>
                                      </p:to>
                                    </p:set>
                                    <p:animEffect transition="in" filter="fade">
                                      <p:cBhvr>
                                        <p:cTn id="32" dur="500"/>
                                        <p:tgtEl>
                                          <p:spTgt spid="4">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4">
                                            <p:txEl>
                                              <p:pRg st="6" end="6"/>
                                            </p:txEl>
                                          </p:spTgt>
                                        </p:tgtEl>
                                        <p:attrNameLst>
                                          <p:attrName>style.visibility</p:attrName>
                                        </p:attrNameLst>
                                      </p:cBhvr>
                                      <p:to>
                                        <p:strVal val="visible"/>
                                      </p:to>
                                    </p:set>
                                    <p:animEffect transition="in" filter="fade">
                                      <p:cBhvr>
                                        <p:cTn id="37" dur="500"/>
                                        <p:tgtEl>
                                          <p:spTgt spid="4">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4">
                                            <p:txEl>
                                              <p:pRg st="7" end="7"/>
                                            </p:txEl>
                                          </p:spTgt>
                                        </p:tgtEl>
                                        <p:attrNameLst>
                                          <p:attrName>style.visibility</p:attrName>
                                        </p:attrNameLst>
                                      </p:cBhvr>
                                      <p:to>
                                        <p:strVal val="visible"/>
                                      </p:to>
                                    </p:set>
                                    <p:animEffect transition="in" filter="fade">
                                      <p:cBhvr>
                                        <p:cTn id="42" dur="500"/>
                                        <p:tgtEl>
                                          <p:spTgt spid="4">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385A7C13-7E2C-47CF-BDFE-B3DF860DFC67}"/>
              </a:ext>
            </a:extLst>
          </p:cNvPr>
          <p:cNvSpPr txBox="1"/>
          <p:nvPr/>
        </p:nvSpPr>
        <p:spPr>
          <a:xfrm>
            <a:off x="399479" y="228651"/>
            <a:ext cx="11393041" cy="769441"/>
          </a:xfrm>
          <a:prstGeom prst="rect">
            <a:avLst/>
          </a:prstGeom>
          <a:noFill/>
        </p:spPr>
        <p:txBody>
          <a:bodyPr wrap="square" rtlCol="0">
            <a:spAutoFit/>
          </a:bodyPr>
          <a:lstStyle/>
          <a:p>
            <a:r>
              <a:rPr lang="en-GB" sz="4400" b="1" dirty="0">
                <a:solidFill>
                  <a:srgbClr val="651502"/>
                </a:solidFill>
                <a:latin typeface="Eras Bold ITC" panose="020B0907030504020204" pitchFamily="34" charset="0"/>
              </a:rPr>
              <a:t>When a family needs a bit more help</a:t>
            </a:r>
            <a:endParaRPr lang="en-GB" sz="2800" b="1" dirty="0">
              <a:solidFill>
                <a:srgbClr val="FFBC89"/>
              </a:solidFill>
              <a:latin typeface="Gill Sans MT" panose="020B0502020104020203" pitchFamily="34" charset="0"/>
            </a:endParaRPr>
          </a:p>
        </p:txBody>
      </p:sp>
      <p:sp>
        <p:nvSpPr>
          <p:cNvPr id="3" name="TextBox 2">
            <a:extLst>
              <a:ext uri="{FF2B5EF4-FFF2-40B4-BE49-F238E27FC236}">
                <a16:creationId xmlns:a16="http://schemas.microsoft.com/office/drawing/2014/main" id="{C021B95C-8026-4A70-8265-E52A65F74793}"/>
              </a:ext>
            </a:extLst>
          </p:cNvPr>
          <p:cNvSpPr txBox="1"/>
          <p:nvPr/>
        </p:nvSpPr>
        <p:spPr>
          <a:xfrm>
            <a:off x="3413051" y="6145619"/>
            <a:ext cx="4827182" cy="400110"/>
          </a:xfrm>
          <a:prstGeom prst="rect">
            <a:avLst/>
          </a:prstGeom>
          <a:noFill/>
        </p:spPr>
        <p:txBody>
          <a:bodyPr wrap="square" rtlCol="0">
            <a:spAutoFit/>
          </a:bodyPr>
          <a:lstStyle/>
          <a:p>
            <a:pPr algn="ctr"/>
            <a:r>
              <a:rPr lang="en-GB" sz="2000" b="1" dirty="0">
                <a:solidFill>
                  <a:srgbClr val="651502"/>
                </a:solidFill>
                <a:latin typeface="Ink Free" panose="03080402000500000000" pitchFamily="66" charset="0"/>
              </a:rPr>
              <a:t>Jane Egan, Partnerships Manager, LA</a:t>
            </a:r>
          </a:p>
        </p:txBody>
      </p:sp>
      <p:sp>
        <p:nvSpPr>
          <p:cNvPr id="4" name="Content Placeholder 2">
            <a:extLst>
              <a:ext uri="{FF2B5EF4-FFF2-40B4-BE49-F238E27FC236}">
                <a16:creationId xmlns:a16="http://schemas.microsoft.com/office/drawing/2014/main" id="{639D85E1-0A8B-42B7-9059-BA3165427B9F}"/>
              </a:ext>
            </a:extLst>
          </p:cNvPr>
          <p:cNvSpPr txBox="1">
            <a:spLocks/>
          </p:cNvSpPr>
          <p:nvPr/>
        </p:nvSpPr>
        <p:spPr>
          <a:xfrm>
            <a:off x="399479" y="947317"/>
            <a:ext cx="11393041" cy="5198302"/>
          </a:xfrm>
          <a:prstGeom prst="rect">
            <a:avLst/>
          </a:prstGeom>
        </p:spPr>
        <p:txBody>
          <a:bodyPr vert="horz" lIns="91440" tIns="45720" rIns="91440" bIns="45720" rtlCol="0">
            <a:normAutofit fontScale="77500" lnSpcReduction="2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2900" indent="-342900" algn="l">
              <a:buFont typeface="Arial" panose="020B0604020202020204" pitchFamily="34" charset="0"/>
              <a:buChar char="•"/>
            </a:pPr>
            <a:r>
              <a:rPr lang="en-GB" dirty="0">
                <a:solidFill>
                  <a:srgbClr val="651502"/>
                </a:solidFill>
              </a:rPr>
              <a:t>If a family finds it difficult to know what type of support might help them best, talking to them about their worries and strengths can help decide of the types of support needed. If you need to talk through which services may be best suite you or the family can:</a:t>
            </a:r>
          </a:p>
          <a:p>
            <a:pPr marL="342900" indent="-342900" algn="l">
              <a:buFont typeface="Arial" panose="020B0604020202020204" pitchFamily="34" charset="0"/>
              <a:buChar char="•"/>
            </a:pPr>
            <a:r>
              <a:rPr lang="en-GB" b="1" dirty="0">
                <a:solidFill>
                  <a:srgbClr val="651502"/>
                </a:solidFill>
              </a:rPr>
              <a:t>Use the self-help information</a:t>
            </a:r>
            <a:r>
              <a:rPr lang="en-GB" dirty="0">
                <a:solidFill>
                  <a:srgbClr val="651502"/>
                </a:solidFill>
              </a:rPr>
              <a:t> (on previous slide) to contact services directly and help your family or young person to access and engage with that support service. </a:t>
            </a:r>
          </a:p>
          <a:p>
            <a:pPr marL="342900" indent="-342900" algn="l">
              <a:buFont typeface="Arial" panose="020B0604020202020204" pitchFamily="34" charset="0"/>
              <a:buChar char="•"/>
            </a:pPr>
            <a:r>
              <a:rPr lang="en-GB" dirty="0">
                <a:solidFill>
                  <a:srgbClr val="651502"/>
                </a:solidFill>
              </a:rPr>
              <a:t>Call the Early Help Team if you can’t find what you need or you feel the family needs help to plan what will help them, and you are unable to be the key professional to help develop the family plan. </a:t>
            </a:r>
            <a:r>
              <a:rPr lang="en-GB" b="1" dirty="0">
                <a:solidFill>
                  <a:srgbClr val="651502"/>
                </a:solidFill>
              </a:rPr>
              <a:t>0151 608 6510 </a:t>
            </a:r>
            <a:r>
              <a:rPr lang="en-GB" dirty="0">
                <a:solidFill>
                  <a:srgbClr val="651502"/>
                </a:solidFill>
              </a:rPr>
              <a:t>or </a:t>
            </a:r>
            <a:r>
              <a:rPr lang="en-GB" b="1" dirty="0">
                <a:solidFill>
                  <a:srgbClr val="651502"/>
                </a:solidFill>
              </a:rPr>
              <a:t>earlyhelpteam@wirral.gov.uk </a:t>
            </a:r>
          </a:p>
          <a:p>
            <a:pPr marL="342900" indent="-342900" algn="l">
              <a:buFont typeface="Arial" panose="020B0604020202020204" pitchFamily="34" charset="0"/>
              <a:buChar char="•"/>
            </a:pPr>
            <a:r>
              <a:rPr lang="en-GB" dirty="0">
                <a:solidFill>
                  <a:srgbClr val="651502"/>
                </a:solidFill>
              </a:rPr>
              <a:t>Young Person’s Helpline </a:t>
            </a:r>
            <a:r>
              <a:rPr lang="en-GB" b="1" dirty="0">
                <a:solidFill>
                  <a:srgbClr val="651502"/>
                </a:solidFill>
              </a:rPr>
              <a:t>0808 196 4147 </a:t>
            </a:r>
            <a:r>
              <a:rPr lang="en-GB" dirty="0">
                <a:solidFill>
                  <a:srgbClr val="651502"/>
                </a:solidFill>
              </a:rPr>
              <a:t>for help, advice and support on a range of issues that may affect young people.</a:t>
            </a:r>
          </a:p>
          <a:p>
            <a:pPr marL="342900" indent="-342900" algn="l">
              <a:buFont typeface="Arial" panose="020B0604020202020204" pitchFamily="34" charset="0"/>
              <a:buChar char="•"/>
            </a:pPr>
            <a:r>
              <a:rPr lang="en-GB" dirty="0">
                <a:solidFill>
                  <a:srgbClr val="651502"/>
                </a:solidFill>
              </a:rPr>
              <a:t>All schools have a named Locality Attendance Officer (LAO) who is able to offer advice to schools and parents / carers around school attendance issues. The LAOs will be offering to work in partnership with schools to directly support the planned return of all pupils in September. </a:t>
            </a:r>
          </a:p>
          <a:p>
            <a:pPr marL="342900" indent="-342900" algn="l">
              <a:buFont typeface="Arial" panose="020B0604020202020204" pitchFamily="34" charset="0"/>
              <a:buChar char="•"/>
            </a:pPr>
            <a:r>
              <a:rPr lang="en-GB" dirty="0">
                <a:solidFill>
                  <a:srgbClr val="651502"/>
                </a:solidFill>
              </a:rPr>
              <a:t>Parents / carers can also contact a Locality Attendance Officer direct via the Wirral Helpline (</a:t>
            </a:r>
            <a:r>
              <a:rPr lang="en-GB" b="1" dirty="0">
                <a:solidFill>
                  <a:srgbClr val="651502"/>
                </a:solidFill>
              </a:rPr>
              <a:t>0151 606 5050</a:t>
            </a:r>
            <a:r>
              <a:rPr lang="en-GB" dirty="0">
                <a:solidFill>
                  <a:srgbClr val="651502"/>
                </a:solidFill>
              </a:rPr>
              <a:t>) and by selecting the ‘schools’ option.  </a:t>
            </a:r>
          </a:p>
          <a:p>
            <a:pPr marL="342900" indent="-342900" algn="l">
              <a:buFont typeface="Arial" panose="020B0604020202020204" pitchFamily="34" charset="0"/>
              <a:buChar char="•"/>
            </a:pPr>
            <a:r>
              <a:rPr lang="en-GB" dirty="0">
                <a:solidFill>
                  <a:srgbClr val="651502"/>
                </a:solidFill>
              </a:rPr>
              <a:t>Call the Integrated Front Door and ask to speak to the Early Help Triage worker for advice about a family plan you are supporting as the Key (Lead) professional if you feel that you need help to review any problems you/the family are encountering with   plan. </a:t>
            </a:r>
            <a:r>
              <a:rPr lang="en-GB" b="1" dirty="0">
                <a:solidFill>
                  <a:srgbClr val="651502"/>
                </a:solidFill>
              </a:rPr>
              <a:t>0151 608 2008</a:t>
            </a:r>
          </a:p>
          <a:p>
            <a:pPr marL="342900" indent="-342900" algn="l">
              <a:buFont typeface="Arial" panose="020B0604020202020204" pitchFamily="34" charset="0"/>
              <a:buChar char="•"/>
            </a:pPr>
            <a:r>
              <a:rPr lang="en-GB" dirty="0">
                <a:solidFill>
                  <a:srgbClr val="651502"/>
                </a:solidFill>
              </a:rPr>
              <a:t>During the COVID19 response period you could discuss a child or family for whom you have concerns with your </a:t>
            </a:r>
            <a:r>
              <a:rPr lang="en-GB" dirty="0">
                <a:solidFill>
                  <a:srgbClr val="CEA499"/>
                </a:solidFill>
              </a:rPr>
              <a:t>s  </a:t>
            </a:r>
            <a:r>
              <a:rPr lang="en-GB" dirty="0">
                <a:solidFill>
                  <a:srgbClr val="651502"/>
                </a:solidFill>
              </a:rPr>
              <a:t>          school Social Care School Link (speak to Early Help Team for named school link details </a:t>
            </a:r>
            <a:r>
              <a:rPr lang="en-GB" b="1" dirty="0">
                <a:solidFill>
                  <a:srgbClr val="651502"/>
                </a:solidFill>
              </a:rPr>
              <a:t>0151 608 6510</a:t>
            </a:r>
            <a:r>
              <a:rPr lang="en-GB" dirty="0">
                <a:solidFill>
                  <a:srgbClr val="651502"/>
                </a:solidFill>
              </a:rPr>
              <a:t>).</a:t>
            </a:r>
          </a:p>
        </p:txBody>
      </p:sp>
    </p:spTree>
    <p:extLst>
      <p:ext uri="{BB962C8B-B14F-4D97-AF65-F5344CB8AC3E}">
        <p14:creationId xmlns:p14="http://schemas.microsoft.com/office/powerpoint/2010/main" val="42310678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fade">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fade">
                                      <p:cBhvr>
                                        <p:cTn id="17" dur="5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fade">
                                      <p:cBhvr>
                                        <p:cTn id="22" dur="500"/>
                                        <p:tgtEl>
                                          <p:spTgt spid="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animEffect transition="in" filter="fade">
                                      <p:cBhvr>
                                        <p:cTn id="27" dur="500"/>
                                        <p:tgtEl>
                                          <p:spTgt spid="4">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4">
                                            <p:txEl>
                                              <p:pRg st="5" end="5"/>
                                            </p:txEl>
                                          </p:spTgt>
                                        </p:tgtEl>
                                        <p:attrNameLst>
                                          <p:attrName>style.visibility</p:attrName>
                                        </p:attrNameLst>
                                      </p:cBhvr>
                                      <p:to>
                                        <p:strVal val="visible"/>
                                      </p:to>
                                    </p:set>
                                    <p:animEffect transition="in" filter="fade">
                                      <p:cBhvr>
                                        <p:cTn id="32" dur="500"/>
                                        <p:tgtEl>
                                          <p:spTgt spid="4">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4">
                                            <p:txEl>
                                              <p:pRg st="6" end="6"/>
                                            </p:txEl>
                                          </p:spTgt>
                                        </p:tgtEl>
                                        <p:attrNameLst>
                                          <p:attrName>style.visibility</p:attrName>
                                        </p:attrNameLst>
                                      </p:cBhvr>
                                      <p:to>
                                        <p:strVal val="visible"/>
                                      </p:to>
                                    </p:set>
                                    <p:animEffect transition="in" filter="fade">
                                      <p:cBhvr>
                                        <p:cTn id="37" dur="500"/>
                                        <p:tgtEl>
                                          <p:spTgt spid="4">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4">
                                            <p:txEl>
                                              <p:pRg st="7" end="7"/>
                                            </p:txEl>
                                          </p:spTgt>
                                        </p:tgtEl>
                                        <p:attrNameLst>
                                          <p:attrName>style.visibility</p:attrName>
                                        </p:attrNameLst>
                                      </p:cBhvr>
                                      <p:to>
                                        <p:strVal val="visible"/>
                                      </p:to>
                                    </p:set>
                                    <p:animEffect transition="in" filter="fade">
                                      <p:cBhvr>
                                        <p:cTn id="42" dur="500"/>
                                        <p:tgtEl>
                                          <p:spTgt spid="4">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007D0AA1-27D6-4FA6-81FA-39616D567654}"/>
              </a:ext>
            </a:extLst>
          </p:cNvPr>
          <p:cNvSpPr/>
          <p:nvPr/>
        </p:nvSpPr>
        <p:spPr>
          <a:xfrm>
            <a:off x="174171" y="174056"/>
            <a:ext cx="11898559" cy="6547378"/>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Freeform 6">
            <a:extLst>
              <a:ext uri="{FF2B5EF4-FFF2-40B4-BE49-F238E27FC236}">
                <a16:creationId xmlns:a16="http://schemas.microsoft.com/office/drawing/2014/main" id="{394D0FF5-0AD8-405B-B751-02E28A2B4EB9}"/>
              </a:ext>
            </a:extLst>
          </p:cNvPr>
          <p:cNvSpPr>
            <a:spLocks noChangeAspect="1"/>
          </p:cNvSpPr>
          <p:nvPr/>
        </p:nvSpPr>
        <p:spPr bwMode="auto">
          <a:xfrm rot="5400000">
            <a:off x="4185304" y="-1111091"/>
            <a:ext cx="3821392" cy="11843658"/>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solidFill>
            <a:schemeClr val="bg1"/>
          </a:solidFill>
          <a:ln>
            <a:solidFill>
              <a:schemeClr val="bg1"/>
            </a:solidFill>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a:extLst>
              <a:ext uri="{FF2B5EF4-FFF2-40B4-BE49-F238E27FC236}">
                <a16:creationId xmlns:a16="http://schemas.microsoft.com/office/drawing/2014/main" id="{5656EF86-FA0E-4887-AE00-03495978F7E8}"/>
              </a:ext>
            </a:extLst>
          </p:cNvPr>
          <p:cNvSpPr>
            <a:spLocks noGrp="1"/>
          </p:cNvSpPr>
          <p:nvPr>
            <p:ph type="ctrTitle"/>
          </p:nvPr>
        </p:nvSpPr>
        <p:spPr>
          <a:xfrm>
            <a:off x="703124" y="447188"/>
            <a:ext cx="11133971" cy="1559412"/>
          </a:xfrm>
        </p:spPr>
        <p:txBody>
          <a:bodyPr vert="horz" lIns="91440" tIns="45720" rIns="91440" bIns="45720" rtlCol="0" anchor="b">
            <a:normAutofit/>
          </a:bodyPr>
          <a:lstStyle/>
          <a:p>
            <a:r>
              <a:rPr lang="en-US" sz="4800" b="1" dirty="0">
                <a:solidFill>
                  <a:schemeClr val="bg1"/>
                </a:solidFill>
                <a:latin typeface="Century Gothic" panose="020B0502020202020204" pitchFamily="34" charset="0"/>
              </a:rPr>
              <a:t>Health Services In Schools (HSIS)</a:t>
            </a:r>
          </a:p>
        </p:txBody>
      </p:sp>
      <p:sp>
        <p:nvSpPr>
          <p:cNvPr id="13" name="TextBox 12">
            <a:extLst>
              <a:ext uri="{FF2B5EF4-FFF2-40B4-BE49-F238E27FC236}">
                <a16:creationId xmlns:a16="http://schemas.microsoft.com/office/drawing/2014/main" id="{E84BF484-2AB0-409A-BC4A-AC13214E2B13}"/>
              </a:ext>
            </a:extLst>
          </p:cNvPr>
          <p:cNvSpPr txBox="1"/>
          <p:nvPr/>
        </p:nvSpPr>
        <p:spPr>
          <a:xfrm>
            <a:off x="2805829" y="4069430"/>
            <a:ext cx="6776581" cy="1754326"/>
          </a:xfrm>
          <a:prstGeom prst="rect">
            <a:avLst/>
          </a:prstGeom>
          <a:noFill/>
        </p:spPr>
        <p:txBody>
          <a:bodyPr wrap="square" rtlCol="0">
            <a:spAutoFit/>
          </a:bodyPr>
          <a:lstStyle/>
          <a:p>
            <a:pPr algn="ctr"/>
            <a:r>
              <a:rPr lang="en-GB" sz="5400" b="1" dirty="0">
                <a:solidFill>
                  <a:srgbClr val="9ECD33"/>
                </a:solidFill>
                <a:latin typeface="Century Gothic" panose="020B0502020202020204" pitchFamily="34" charset="0"/>
              </a:rPr>
              <a:t>Michelle Langan, HSIS Team leader</a:t>
            </a:r>
          </a:p>
        </p:txBody>
      </p:sp>
    </p:spTree>
    <p:extLst>
      <p:ext uri="{BB962C8B-B14F-4D97-AF65-F5344CB8AC3E}">
        <p14:creationId xmlns:p14="http://schemas.microsoft.com/office/powerpoint/2010/main" val="303013448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007D0AA1-27D6-4FA6-81FA-39616D567654}"/>
              </a:ext>
            </a:extLst>
          </p:cNvPr>
          <p:cNvSpPr/>
          <p:nvPr/>
        </p:nvSpPr>
        <p:spPr>
          <a:xfrm>
            <a:off x="174171" y="174056"/>
            <a:ext cx="6012873" cy="6547378"/>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Freeform 6">
            <a:extLst>
              <a:ext uri="{FF2B5EF4-FFF2-40B4-BE49-F238E27FC236}">
                <a16:creationId xmlns:a16="http://schemas.microsoft.com/office/drawing/2014/main" id="{394D0FF5-0AD8-405B-B751-02E28A2B4EB9}"/>
              </a:ext>
            </a:extLst>
          </p:cNvPr>
          <p:cNvSpPr>
            <a:spLocks noChangeAspect="1"/>
          </p:cNvSpPr>
          <p:nvPr/>
        </p:nvSpPr>
        <p:spPr bwMode="auto">
          <a:xfrm>
            <a:off x="5795967" y="174056"/>
            <a:ext cx="6221862" cy="6547378"/>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solidFill>
            <a:schemeClr val="bg1"/>
          </a:solidFill>
          <a:ln>
            <a:solidFill>
              <a:schemeClr val="bg1"/>
            </a:solidFill>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pic>
        <p:nvPicPr>
          <p:cNvPr id="4" name="Picture 3">
            <a:extLst>
              <a:ext uri="{FF2B5EF4-FFF2-40B4-BE49-F238E27FC236}">
                <a16:creationId xmlns:a16="http://schemas.microsoft.com/office/drawing/2014/main" id="{A1821EEF-FE08-4799-A09C-0F7824B7A46C}"/>
              </a:ext>
            </a:extLst>
          </p:cNvPr>
          <p:cNvPicPr>
            <a:picLocks noChangeAspect="1"/>
          </p:cNvPicPr>
          <p:nvPr/>
        </p:nvPicPr>
        <p:blipFill>
          <a:blip r:embed="rId3"/>
          <a:stretch>
            <a:fillRect/>
          </a:stretch>
        </p:blipFill>
        <p:spPr>
          <a:xfrm>
            <a:off x="7128927" y="1699845"/>
            <a:ext cx="3828620" cy="3834716"/>
          </a:xfrm>
          <a:prstGeom prst="rect">
            <a:avLst/>
          </a:prstGeom>
          <a:ln w="12700" cap="rnd">
            <a:solidFill>
              <a:srgbClr val="9ECD33"/>
            </a:solidFill>
            <a:prstDash val="solid"/>
            <a:miter lim="800000"/>
          </a:ln>
          <a:effectLst>
            <a:outerShdw blurRad="50800" dist="38100" dir="2700000" algn="tl" rotWithShape="0">
              <a:srgbClr val="000000">
                <a:alpha val="43000"/>
              </a:srgbClr>
            </a:outerShdw>
          </a:effectLst>
        </p:spPr>
      </p:pic>
      <p:sp>
        <p:nvSpPr>
          <p:cNvPr id="2" name="Title 1">
            <a:extLst>
              <a:ext uri="{FF2B5EF4-FFF2-40B4-BE49-F238E27FC236}">
                <a16:creationId xmlns:a16="http://schemas.microsoft.com/office/drawing/2014/main" id="{5656EF86-FA0E-4887-AE00-03495978F7E8}"/>
              </a:ext>
            </a:extLst>
          </p:cNvPr>
          <p:cNvSpPr>
            <a:spLocks noGrp="1"/>
          </p:cNvSpPr>
          <p:nvPr>
            <p:ph type="ctrTitle"/>
          </p:nvPr>
        </p:nvSpPr>
        <p:spPr>
          <a:xfrm>
            <a:off x="703125" y="447188"/>
            <a:ext cx="5039035" cy="1559412"/>
          </a:xfrm>
        </p:spPr>
        <p:txBody>
          <a:bodyPr vert="horz" lIns="91440" tIns="45720" rIns="91440" bIns="45720" rtlCol="0" anchor="b">
            <a:normAutofit/>
          </a:bodyPr>
          <a:lstStyle/>
          <a:p>
            <a:r>
              <a:rPr lang="en-US" sz="4000" b="1" dirty="0">
                <a:solidFill>
                  <a:schemeClr val="bg1"/>
                </a:solidFill>
                <a:latin typeface="Century Gothic" panose="020B0502020202020204" pitchFamily="34" charset="0"/>
              </a:rPr>
              <a:t>Health Services In Schools (HSIS)</a:t>
            </a:r>
          </a:p>
        </p:txBody>
      </p:sp>
      <p:sp>
        <p:nvSpPr>
          <p:cNvPr id="3" name="Subtitle 2">
            <a:extLst>
              <a:ext uri="{FF2B5EF4-FFF2-40B4-BE49-F238E27FC236}">
                <a16:creationId xmlns:a16="http://schemas.microsoft.com/office/drawing/2014/main" id="{055CB8D9-FDFA-4940-80E0-ED52C7975102}"/>
              </a:ext>
            </a:extLst>
          </p:cNvPr>
          <p:cNvSpPr>
            <a:spLocks noGrp="1"/>
          </p:cNvSpPr>
          <p:nvPr>
            <p:ph type="subTitle" idx="1"/>
          </p:nvPr>
        </p:nvSpPr>
        <p:spPr>
          <a:xfrm>
            <a:off x="818712" y="2413000"/>
            <a:ext cx="5249933" cy="3632200"/>
          </a:xfrm>
        </p:spPr>
        <p:txBody>
          <a:bodyPr vert="horz" lIns="91440" tIns="45720" rIns="91440" bIns="45720" rtlCol="0" anchor="ctr">
            <a:normAutofit/>
          </a:bodyPr>
          <a:lstStyle/>
          <a:p>
            <a:pPr algn="l">
              <a:buClr>
                <a:srgbClr val="9ECD33"/>
              </a:buClr>
              <a:buFont typeface="Wingdings 2" charset="2"/>
              <a:buChar char=""/>
            </a:pPr>
            <a:r>
              <a:rPr lang="en-US" dirty="0">
                <a:solidFill>
                  <a:schemeClr val="bg1"/>
                </a:solidFill>
                <a:latin typeface="Century Gothic" panose="020B0502020202020204" pitchFamily="34" charset="0"/>
              </a:rPr>
              <a:t>  Who are we</a:t>
            </a:r>
          </a:p>
          <a:p>
            <a:pPr algn="l">
              <a:buClr>
                <a:srgbClr val="9ECD33"/>
              </a:buClr>
              <a:buFont typeface="Wingdings 2" charset="2"/>
              <a:buChar char=""/>
            </a:pPr>
            <a:r>
              <a:rPr lang="en-US" dirty="0">
                <a:solidFill>
                  <a:schemeClr val="bg1"/>
                </a:solidFill>
                <a:latin typeface="Century Gothic" panose="020B0502020202020204" pitchFamily="34" charset="0"/>
              </a:rPr>
              <a:t>  What do we offer</a:t>
            </a:r>
          </a:p>
          <a:p>
            <a:pPr algn="l">
              <a:buClr>
                <a:srgbClr val="9ECD33"/>
              </a:buClr>
              <a:buFont typeface="Wingdings 2" charset="2"/>
              <a:buChar char=""/>
            </a:pPr>
            <a:r>
              <a:rPr lang="en-US" dirty="0">
                <a:solidFill>
                  <a:schemeClr val="bg1"/>
                </a:solidFill>
                <a:latin typeface="Century Gothic" panose="020B0502020202020204" pitchFamily="34" charset="0"/>
              </a:rPr>
              <a:t>  How can you access us now.....</a:t>
            </a:r>
          </a:p>
          <a:p>
            <a:pPr algn="l">
              <a:buClr>
                <a:srgbClr val="9ECD33"/>
              </a:buClr>
              <a:buFont typeface="Wingdings 2" charset="2"/>
              <a:buChar char=""/>
            </a:pPr>
            <a:r>
              <a:rPr lang="en-US" dirty="0">
                <a:solidFill>
                  <a:schemeClr val="bg1"/>
                </a:solidFill>
                <a:latin typeface="Century Gothic" panose="020B0502020202020204" pitchFamily="34" charset="0"/>
              </a:rPr>
              <a:t>  Assembly</a:t>
            </a:r>
          </a:p>
        </p:txBody>
      </p:sp>
      <p:sp>
        <p:nvSpPr>
          <p:cNvPr id="13" name="TextBox 12">
            <a:extLst>
              <a:ext uri="{FF2B5EF4-FFF2-40B4-BE49-F238E27FC236}">
                <a16:creationId xmlns:a16="http://schemas.microsoft.com/office/drawing/2014/main" id="{E84BF484-2AB0-409A-BC4A-AC13214E2B13}"/>
              </a:ext>
            </a:extLst>
          </p:cNvPr>
          <p:cNvSpPr txBox="1"/>
          <p:nvPr/>
        </p:nvSpPr>
        <p:spPr>
          <a:xfrm>
            <a:off x="6820131" y="6283834"/>
            <a:ext cx="4827182" cy="400110"/>
          </a:xfrm>
          <a:prstGeom prst="rect">
            <a:avLst/>
          </a:prstGeom>
          <a:noFill/>
        </p:spPr>
        <p:txBody>
          <a:bodyPr wrap="square" rtlCol="0">
            <a:spAutoFit/>
          </a:bodyPr>
          <a:lstStyle/>
          <a:p>
            <a:pPr algn="ctr"/>
            <a:r>
              <a:rPr lang="en-GB" sz="2000" b="1" dirty="0">
                <a:solidFill>
                  <a:srgbClr val="9ECD33"/>
                </a:solidFill>
                <a:latin typeface="Ink Free" panose="03080402000500000000" pitchFamily="66" charset="0"/>
              </a:rPr>
              <a:t>Michelle Langan, HSIS Team leader</a:t>
            </a:r>
          </a:p>
        </p:txBody>
      </p:sp>
    </p:spTree>
    <p:extLst>
      <p:ext uri="{BB962C8B-B14F-4D97-AF65-F5344CB8AC3E}">
        <p14:creationId xmlns:p14="http://schemas.microsoft.com/office/powerpoint/2010/main" val="162952781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352431E-CE69-48B7-A31D-4CAFC38888B9}"/>
              </a:ext>
            </a:extLst>
          </p:cNvPr>
          <p:cNvSpPr>
            <a:spLocks noGrp="1"/>
          </p:cNvSpPr>
          <p:nvPr>
            <p:ph type="title"/>
          </p:nvPr>
        </p:nvSpPr>
        <p:spPr>
          <a:xfrm>
            <a:off x="850985" y="1238502"/>
            <a:ext cx="2238665" cy="2645912"/>
          </a:xfrm>
        </p:spPr>
        <p:txBody>
          <a:bodyPr vert="horz" lIns="91440" tIns="45720" rIns="91440" bIns="45720" rtlCol="0" anchor="b">
            <a:normAutofit/>
          </a:bodyPr>
          <a:lstStyle/>
          <a:p>
            <a:r>
              <a:rPr lang="en-US" sz="4000" b="1" dirty="0">
                <a:solidFill>
                  <a:schemeClr val="bg1"/>
                </a:solidFill>
                <a:latin typeface="Century Gothic" panose="020B0502020202020204" pitchFamily="34" charset="0"/>
              </a:rPr>
              <a:t>Who are we? </a:t>
            </a:r>
          </a:p>
        </p:txBody>
      </p:sp>
      <p:sp>
        <p:nvSpPr>
          <p:cNvPr id="5" name="Content Placeholder 4">
            <a:extLst>
              <a:ext uri="{FF2B5EF4-FFF2-40B4-BE49-F238E27FC236}">
                <a16:creationId xmlns:a16="http://schemas.microsoft.com/office/drawing/2014/main" id="{2BAD687C-5733-4768-9FFE-EBC5879A9F5F}"/>
              </a:ext>
            </a:extLst>
          </p:cNvPr>
          <p:cNvSpPr>
            <a:spLocks noGrp="1"/>
          </p:cNvSpPr>
          <p:nvPr>
            <p:ph type="body" idx="1"/>
          </p:nvPr>
        </p:nvSpPr>
        <p:spPr>
          <a:xfrm>
            <a:off x="853189" y="4443680"/>
            <a:ext cx="5891636" cy="2070710"/>
          </a:xfrm>
        </p:spPr>
        <p:txBody>
          <a:bodyPr vert="horz" lIns="91440" tIns="45720" rIns="91440" bIns="45720" rtlCol="0" anchor="t">
            <a:normAutofit/>
          </a:bodyPr>
          <a:lstStyle/>
          <a:p>
            <a:pPr marL="285750" indent="-285750">
              <a:buClr>
                <a:srgbClr val="9ECD33"/>
              </a:buClr>
              <a:buFont typeface="Courier New" panose="02070309020205020404" pitchFamily="49" charset="0"/>
              <a:buChar char="o"/>
            </a:pPr>
            <a:r>
              <a:rPr lang="en-US" sz="1800" dirty="0">
                <a:solidFill>
                  <a:schemeClr val="bg1"/>
                </a:solidFill>
                <a:latin typeface="Century Gothic" panose="020B0502020202020204" pitchFamily="34" charset="0"/>
              </a:rPr>
              <a:t>Team of Professionally qualified Youth Workers </a:t>
            </a:r>
          </a:p>
          <a:p>
            <a:pPr marL="285750" indent="-285750">
              <a:buClr>
                <a:srgbClr val="9ECD33"/>
              </a:buClr>
              <a:buFont typeface="Courier New" panose="02070309020205020404" pitchFamily="49" charset="0"/>
              <a:buChar char="o"/>
            </a:pPr>
            <a:r>
              <a:rPr lang="en-US" sz="1800" dirty="0">
                <a:solidFill>
                  <a:schemeClr val="bg1"/>
                </a:solidFill>
                <a:latin typeface="Century Gothic" panose="020B0502020202020204" pitchFamily="34" charset="0"/>
              </a:rPr>
              <a:t>Working in partnership with all Wirral Secondary Schools, Alternative Provision, Wirral Six Form &amp; Wirral Met College </a:t>
            </a:r>
          </a:p>
          <a:p>
            <a:pPr marL="285750" indent="-285750">
              <a:buClr>
                <a:srgbClr val="9ECD33"/>
              </a:buClr>
              <a:buFont typeface="Courier New" panose="02070309020205020404" pitchFamily="49" charset="0"/>
              <a:buChar char="o"/>
            </a:pPr>
            <a:r>
              <a:rPr lang="en-US" dirty="0">
                <a:solidFill>
                  <a:schemeClr val="bg1"/>
                </a:solidFill>
                <a:latin typeface="Century Gothic" panose="020B0502020202020204" pitchFamily="34" charset="0"/>
              </a:rPr>
              <a:t>Our usual business – providing a 'protected </a:t>
            </a:r>
            <a:r>
              <a:rPr lang="en-US" sz="1800" dirty="0">
                <a:solidFill>
                  <a:schemeClr val="bg1"/>
                </a:solidFill>
                <a:latin typeface="Century Gothic" panose="020B0502020202020204" pitchFamily="34" charset="0"/>
              </a:rPr>
              <a:t>weekly </a:t>
            </a:r>
            <a:r>
              <a:rPr lang="en-US" dirty="0">
                <a:solidFill>
                  <a:schemeClr val="bg1"/>
                </a:solidFill>
                <a:latin typeface="Century Gothic" panose="020B0502020202020204" pitchFamily="34" charset="0"/>
              </a:rPr>
              <a:t>drop in' service </a:t>
            </a:r>
            <a:endParaRPr lang="en-US" sz="1800" dirty="0">
              <a:solidFill>
                <a:schemeClr val="bg1"/>
              </a:solidFill>
              <a:latin typeface="Century Gothic" panose="020B0502020202020204" pitchFamily="34" charset="0"/>
            </a:endParaRPr>
          </a:p>
          <a:p>
            <a:pPr marL="285750" indent="-285750">
              <a:buFont typeface="Courier New" panose="02070309020205020404" pitchFamily="49" charset="0"/>
              <a:buChar char="o"/>
            </a:pPr>
            <a:endParaRPr lang="en-US" sz="1800" dirty="0"/>
          </a:p>
          <a:p>
            <a:pPr marL="285750" indent="-285750">
              <a:buFont typeface="Courier New" panose="02070309020205020404" pitchFamily="49" charset="0"/>
              <a:buChar char="o"/>
            </a:pPr>
            <a:endParaRPr lang="en-US" sz="1800" dirty="0"/>
          </a:p>
        </p:txBody>
      </p:sp>
      <p:sp>
        <p:nvSpPr>
          <p:cNvPr id="10" name="Text Placeholder 9">
            <a:extLst>
              <a:ext uri="{FF2B5EF4-FFF2-40B4-BE49-F238E27FC236}">
                <a16:creationId xmlns:a16="http://schemas.microsoft.com/office/drawing/2014/main" id="{37E90D6D-6A46-48CF-B83A-30F0EBFFC784}"/>
              </a:ext>
            </a:extLst>
          </p:cNvPr>
          <p:cNvSpPr>
            <a:spLocks noGrp="1"/>
          </p:cNvSpPr>
          <p:nvPr>
            <p:ph type="body" sz="quarter" idx="16"/>
          </p:nvPr>
        </p:nvSpPr>
        <p:spPr/>
        <p:txBody>
          <a:bodyPr/>
          <a:lstStyle/>
          <a:p>
            <a:endParaRPr lang="en-GB" dirty="0"/>
          </a:p>
        </p:txBody>
      </p:sp>
      <p:pic>
        <p:nvPicPr>
          <p:cNvPr id="7" name="Content Placeholder 6" descr="Group success">
            <a:extLst>
              <a:ext uri="{FF2B5EF4-FFF2-40B4-BE49-F238E27FC236}">
                <a16:creationId xmlns:a16="http://schemas.microsoft.com/office/drawing/2014/main" id="{25C7CF95-CA4F-4866-83E4-CA4F87618EC6}"/>
              </a:ext>
            </a:extLst>
          </p:cNvPr>
          <p:cNvPicPr>
            <a:picLocks noGrp="1" noChangeAspect="1"/>
          </p:cNvPicPr>
          <p:nvPr>
            <p:ph type="pic" sz="quarter" idx="4294967295"/>
          </p:nvPr>
        </p:nvPicPr>
        <p:blipFill>
          <a:blip r:embed="rId3">
            <a:extLst>
              <a:ext uri="{96DAC541-7B7A-43D3-8B79-37D633B846F1}">
                <asvg:svgBlip xmlns:asvg="http://schemas.microsoft.com/office/drawing/2016/SVG/main" r:embed="rId4"/>
              </a:ext>
            </a:extLst>
          </a:blip>
          <a:stretch/>
        </p:blipFill>
        <p:spPr>
          <a:xfrm>
            <a:off x="7699118" y="1081456"/>
            <a:ext cx="3561048" cy="4030097"/>
          </a:xfrm>
          <a:prstGeom prst="roundRect">
            <a:avLst>
              <a:gd name="adj" fmla="val 3876"/>
            </a:avLst>
          </a:prstGeom>
          <a:ln>
            <a:solidFill>
              <a:schemeClr val="accent1"/>
            </a:solidFill>
          </a:ln>
          <a:effectLst/>
        </p:spPr>
      </p:pic>
      <p:sp>
        <p:nvSpPr>
          <p:cNvPr id="8" name="TextBox 7">
            <a:extLst>
              <a:ext uri="{FF2B5EF4-FFF2-40B4-BE49-F238E27FC236}">
                <a16:creationId xmlns:a16="http://schemas.microsoft.com/office/drawing/2014/main" id="{0550D84B-8630-42D1-A5CA-3AFB91EFFF81}"/>
              </a:ext>
            </a:extLst>
          </p:cNvPr>
          <p:cNvSpPr txBox="1"/>
          <p:nvPr/>
        </p:nvSpPr>
        <p:spPr>
          <a:xfrm>
            <a:off x="6820131" y="6283834"/>
            <a:ext cx="4827182" cy="400110"/>
          </a:xfrm>
          <a:prstGeom prst="rect">
            <a:avLst/>
          </a:prstGeom>
          <a:noFill/>
        </p:spPr>
        <p:txBody>
          <a:bodyPr wrap="square" rtlCol="0">
            <a:spAutoFit/>
          </a:bodyPr>
          <a:lstStyle/>
          <a:p>
            <a:pPr algn="ctr"/>
            <a:r>
              <a:rPr lang="en-GB" sz="2000" b="1" dirty="0">
                <a:solidFill>
                  <a:srgbClr val="9ECD33"/>
                </a:solidFill>
                <a:latin typeface="Ink Free" panose="03080402000500000000" pitchFamily="66" charset="0"/>
              </a:rPr>
              <a:t>Michelle Langan, HSIS Team leader</a:t>
            </a:r>
          </a:p>
        </p:txBody>
      </p:sp>
    </p:spTree>
    <p:extLst>
      <p:ext uri="{BB962C8B-B14F-4D97-AF65-F5344CB8AC3E}">
        <p14:creationId xmlns:p14="http://schemas.microsoft.com/office/powerpoint/2010/main" val="209302220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3" name="Text Placeholder 3">
            <a:extLst>
              <a:ext uri="{FF2B5EF4-FFF2-40B4-BE49-F238E27FC236}">
                <a16:creationId xmlns:a16="http://schemas.microsoft.com/office/drawing/2014/main" id="{F3188DBB-9744-4322-B966-AC348548FE42}"/>
              </a:ext>
            </a:extLst>
          </p:cNvPr>
          <p:cNvGraphicFramePr/>
          <p:nvPr>
            <p:extLst>
              <p:ext uri="{D42A27DB-BD31-4B8C-83A1-F6EECF244321}">
                <p14:modId xmlns:p14="http://schemas.microsoft.com/office/powerpoint/2010/main" val="2312935109"/>
              </p:ext>
            </p:extLst>
          </p:nvPr>
        </p:nvGraphicFramePr>
        <p:xfrm>
          <a:off x="819150" y="2548647"/>
          <a:ext cx="10553700" cy="331081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Freeform 6">
            <a:extLst>
              <a:ext uri="{FF2B5EF4-FFF2-40B4-BE49-F238E27FC236}">
                <a16:creationId xmlns:a16="http://schemas.microsoft.com/office/drawing/2014/main" id="{06BF505D-1B82-4128-88E2-AF82FBB5818B}"/>
              </a:ext>
            </a:extLst>
          </p:cNvPr>
          <p:cNvSpPr>
            <a:spLocks noChangeAspect="1"/>
          </p:cNvSpPr>
          <p:nvPr/>
        </p:nvSpPr>
        <p:spPr bwMode="auto">
          <a:xfrm>
            <a:off x="0" y="0"/>
            <a:ext cx="12192000" cy="2125683"/>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solidFill>
            <a:srgbClr val="9ECD33"/>
          </a:solidFill>
          <a:ln>
            <a:solidFill>
              <a:schemeClr val="accent1"/>
            </a:solidFill>
          </a:ln>
        </p:spPr>
        <p:style>
          <a:lnRef idx="1">
            <a:schemeClr val="accent1"/>
          </a:lnRef>
          <a:fillRef idx="3">
            <a:schemeClr val="accent1"/>
          </a:fillRef>
          <a:effectRef idx="2">
            <a:schemeClr val="accent1"/>
          </a:effectRef>
          <a:fontRef idx="minor">
            <a:schemeClr val="lt1"/>
          </a:fontRef>
        </p:style>
      </p:sp>
      <p:sp>
        <p:nvSpPr>
          <p:cNvPr id="2" name="Title 1">
            <a:extLst>
              <a:ext uri="{FF2B5EF4-FFF2-40B4-BE49-F238E27FC236}">
                <a16:creationId xmlns:a16="http://schemas.microsoft.com/office/drawing/2014/main" id="{9F165D80-3B13-497A-BBE3-2F3C47D4F303}"/>
              </a:ext>
            </a:extLst>
          </p:cNvPr>
          <p:cNvSpPr>
            <a:spLocks noGrp="1"/>
          </p:cNvSpPr>
          <p:nvPr>
            <p:ph type="title"/>
          </p:nvPr>
        </p:nvSpPr>
        <p:spPr>
          <a:xfrm>
            <a:off x="810000" y="447188"/>
            <a:ext cx="10571998" cy="970450"/>
          </a:xfrm>
        </p:spPr>
        <p:txBody>
          <a:bodyPr vert="horz" lIns="91440" tIns="45720" rIns="91440" bIns="45720" rtlCol="0" anchor="b">
            <a:normAutofit/>
          </a:bodyPr>
          <a:lstStyle/>
          <a:p>
            <a:r>
              <a:rPr lang="en-US" sz="4000" b="1" dirty="0">
                <a:solidFill>
                  <a:schemeClr val="bg1"/>
                </a:solidFill>
                <a:latin typeface="Century Gothic" panose="020B0502020202020204" pitchFamily="34" charset="0"/>
              </a:rPr>
              <a:t>What do we offer ?</a:t>
            </a:r>
          </a:p>
        </p:txBody>
      </p:sp>
      <p:sp>
        <p:nvSpPr>
          <p:cNvPr id="6" name="TextBox 5">
            <a:extLst>
              <a:ext uri="{FF2B5EF4-FFF2-40B4-BE49-F238E27FC236}">
                <a16:creationId xmlns:a16="http://schemas.microsoft.com/office/drawing/2014/main" id="{4B22004A-BC20-46E9-9182-9F32E2887614}"/>
              </a:ext>
            </a:extLst>
          </p:cNvPr>
          <p:cNvSpPr txBox="1"/>
          <p:nvPr/>
        </p:nvSpPr>
        <p:spPr>
          <a:xfrm>
            <a:off x="6820131" y="6283834"/>
            <a:ext cx="4827182" cy="400110"/>
          </a:xfrm>
          <a:prstGeom prst="rect">
            <a:avLst/>
          </a:prstGeom>
          <a:noFill/>
        </p:spPr>
        <p:txBody>
          <a:bodyPr wrap="square" rtlCol="0">
            <a:spAutoFit/>
          </a:bodyPr>
          <a:lstStyle/>
          <a:p>
            <a:pPr algn="ctr"/>
            <a:r>
              <a:rPr lang="en-GB" sz="2000" b="1" dirty="0">
                <a:solidFill>
                  <a:srgbClr val="9ECD33"/>
                </a:solidFill>
                <a:latin typeface="Ink Free" panose="03080402000500000000" pitchFamily="66" charset="0"/>
              </a:rPr>
              <a:t>Michelle Langan, HSIS Team leader</a:t>
            </a:r>
          </a:p>
        </p:txBody>
      </p:sp>
    </p:spTree>
    <p:extLst>
      <p:ext uri="{BB962C8B-B14F-4D97-AF65-F5344CB8AC3E}">
        <p14:creationId xmlns:p14="http://schemas.microsoft.com/office/powerpoint/2010/main" val="14450775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385A7C13-7E2C-47CF-BDFE-B3DF860DFC67}"/>
              </a:ext>
            </a:extLst>
          </p:cNvPr>
          <p:cNvSpPr txBox="1"/>
          <p:nvPr/>
        </p:nvSpPr>
        <p:spPr>
          <a:xfrm>
            <a:off x="399479" y="228651"/>
            <a:ext cx="11393041" cy="923330"/>
          </a:xfrm>
          <a:prstGeom prst="rect">
            <a:avLst/>
          </a:prstGeom>
          <a:noFill/>
        </p:spPr>
        <p:txBody>
          <a:bodyPr wrap="square" rtlCol="0">
            <a:spAutoFit/>
          </a:bodyPr>
          <a:lstStyle/>
          <a:p>
            <a:r>
              <a:rPr lang="en-GB" sz="5400" b="1" dirty="0">
                <a:solidFill>
                  <a:srgbClr val="651502"/>
                </a:solidFill>
                <a:latin typeface="Eras Bold ITC" panose="020B0907030504020204" pitchFamily="34" charset="0"/>
              </a:rPr>
              <a:t>Introduction</a:t>
            </a:r>
            <a:endParaRPr lang="en-GB" sz="3600" b="1" dirty="0">
              <a:solidFill>
                <a:srgbClr val="FFBC89"/>
              </a:solidFill>
              <a:latin typeface="Gill Sans MT" panose="020B0502020104020203" pitchFamily="34" charset="0"/>
            </a:endParaRPr>
          </a:p>
        </p:txBody>
      </p:sp>
      <p:sp>
        <p:nvSpPr>
          <p:cNvPr id="2" name="TextBox 1">
            <a:extLst>
              <a:ext uri="{FF2B5EF4-FFF2-40B4-BE49-F238E27FC236}">
                <a16:creationId xmlns:a16="http://schemas.microsoft.com/office/drawing/2014/main" id="{490C2BD7-C5D0-42E5-8D88-928531FBC7BA}"/>
              </a:ext>
            </a:extLst>
          </p:cNvPr>
          <p:cNvSpPr txBox="1"/>
          <p:nvPr/>
        </p:nvSpPr>
        <p:spPr>
          <a:xfrm>
            <a:off x="3413051" y="6145619"/>
            <a:ext cx="4827182" cy="400110"/>
          </a:xfrm>
          <a:prstGeom prst="rect">
            <a:avLst/>
          </a:prstGeom>
          <a:noFill/>
        </p:spPr>
        <p:txBody>
          <a:bodyPr wrap="square" rtlCol="0">
            <a:spAutoFit/>
          </a:bodyPr>
          <a:lstStyle/>
          <a:p>
            <a:pPr algn="ctr"/>
            <a:r>
              <a:rPr lang="en-GB" sz="2000" b="1" dirty="0">
                <a:solidFill>
                  <a:srgbClr val="651502"/>
                </a:solidFill>
                <a:latin typeface="Ink Free" panose="03080402000500000000" pitchFamily="66" charset="0"/>
              </a:rPr>
              <a:t>David Robbins WSCP Manager</a:t>
            </a:r>
          </a:p>
        </p:txBody>
      </p:sp>
      <p:sp>
        <p:nvSpPr>
          <p:cNvPr id="4" name="TextBox 3">
            <a:extLst>
              <a:ext uri="{FF2B5EF4-FFF2-40B4-BE49-F238E27FC236}">
                <a16:creationId xmlns:a16="http://schemas.microsoft.com/office/drawing/2014/main" id="{04213D4A-CBA5-483B-BFA9-55D7109B4BFE}"/>
              </a:ext>
            </a:extLst>
          </p:cNvPr>
          <p:cNvSpPr txBox="1"/>
          <p:nvPr/>
        </p:nvSpPr>
        <p:spPr>
          <a:xfrm>
            <a:off x="1495647" y="1373147"/>
            <a:ext cx="9200706" cy="4431983"/>
          </a:xfrm>
          <a:prstGeom prst="rect">
            <a:avLst/>
          </a:prstGeom>
          <a:noFill/>
        </p:spPr>
        <p:txBody>
          <a:bodyPr wrap="square" rtlCol="0">
            <a:spAutoFit/>
          </a:bodyPr>
          <a:lstStyle/>
          <a:p>
            <a:pPr marL="285750" indent="-285750">
              <a:buFont typeface="Arial" panose="020B0604020202020204" pitchFamily="34" charset="0"/>
              <a:buChar char="•"/>
            </a:pPr>
            <a:r>
              <a:rPr lang="en-GB" sz="3000" dirty="0">
                <a:solidFill>
                  <a:srgbClr val="651502"/>
                </a:solidFill>
                <a:latin typeface="Gill Sans MT" panose="020B0502020104020203" pitchFamily="34" charset="0"/>
              </a:rPr>
              <a:t>WSCP and LA have received a number of queries and anxieties from schools ahead of pupils returning</a:t>
            </a:r>
          </a:p>
          <a:p>
            <a:endParaRPr lang="en-GB" dirty="0">
              <a:solidFill>
                <a:srgbClr val="651502"/>
              </a:solidFill>
              <a:latin typeface="Gill Sans MT" panose="020B0502020104020203" pitchFamily="34" charset="0"/>
            </a:endParaRPr>
          </a:p>
          <a:p>
            <a:pPr marL="285750" indent="-285750">
              <a:buFont typeface="Arial" panose="020B0604020202020204" pitchFamily="34" charset="0"/>
              <a:buChar char="•"/>
            </a:pPr>
            <a:r>
              <a:rPr lang="en-GB" sz="3000" dirty="0">
                <a:solidFill>
                  <a:srgbClr val="651502"/>
                </a:solidFill>
                <a:latin typeface="Gill Sans MT" panose="020B0502020104020203" pitchFamily="34" charset="0"/>
              </a:rPr>
              <a:t>Common queries related to children’s mental health, affect of lockdown, impact of DA, impact of bereavement, unseen safeguarding concerns etc.</a:t>
            </a:r>
          </a:p>
          <a:p>
            <a:endParaRPr lang="en-GB" dirty="0">
              <a:solidFill>
                <a:srgbClr val="651502"/>
              </a:solidFill>
              <a:latin typeface="Gill Sans MT" panose="020B0502020104020203" pitchFamily="34" charset="0"/>
            </a:endParaRPr>
          </a:p>
          <a:p>
            <a:pPr marL="285750" indent="-285750">
              <a:buFont typeface="Arial" panose="020B0604020202020204" pitchFamily="34" charset="0"/>
              <a:buChar char="•"/>
            </a:pPr>
            <a:r>
              <a:rPr lang="en-GB" sz="3000" dirty="0">
                <a:solidFill>
                  <a:srgbClr val="651502"/>
                </a:solidFill>
                <a:latin typeface="Gill Sans MT" panose="020B0502020104020203" pitchFamily="34" charset="0"/>
              </a:rPr>
              <a:t>Purpose of webinar to highlight areas of support (but by no means exhaustive)</a:t>
            </a:r>
          </a:p>
          <a:p>
            <a:pPr marL="285750" indent="-285750">
              <a:buFont typeface="Arial" panose="020B0604020202020204" pitchFamily="34" charset="0"/>
              <a:buChar char="•"/>
            </a:pPr>
            <a:endParaRPr lang="en-GB" sz="3600" dirty="0">
              <a:solidFill>
                <a:srgbClr val="651502"/>
              </a:solidFill>
              <a:latin typeface="Gill Sans MT" panose="020B0502020104020203" pitchFamily="34" charset="0"/>
            </a:endParaRPr>
          </a:p>
        </p:txBody>
      </p:sp>
      <p:sp>
        <p:nvSpPr>
          <p:cNvPr id="6" name="TextBox 5">
            <a:extLst>
              <a:ext uri="{FF2B5EF4-FFF2-40B4-BE49-F238E27FC236}">
                <a16:creationId xmlns:a16="http://schemas.microsoft.com/office/drawing/2014/main" id="{9340042B-5135-4240-9C9D-1590F11DE5A6}"/>
              </a:ext>
            </a:extLst>
          </p:cNvPr>
          <p:cNvSpPr txBox="1"/>
          <p:nvPr/>
        </p:nvSpPr>
        <p:spPr>
          <a:xfrm>
            <a:off x="2309596" y="5373982"/>
            <a:ext cx="9377187" cy="523220"/>
          </a:xfrm>
          <a:prstGeom prst="rect">
            <a:avLst/>
          </a:prstGeom>
          <a:noFill/>
        </p:spPr>
        <p:txBody>
          <a:bodyPr wrap="square">
            <a:spAutoFit/>
          </a:bodyPr>
          <a:lstStyle/>
          <a:p>
            <a:r>
              <a:rPr lang="en-GB" sz="2800" b="1" dirty="0">
                <a:solidFill>
                  <a:srgbClr val="651502"/>
                </a:solidFill>
                <a:latin typeface="Gill Sans MT" panose="020B0502020104020203" pitchFamily="34" charset="0"/>
                <a:hlinkClick r:id="rId2">
                  <a:extLst>
                    <a:ext uri="{A12FA001-AC4F-418D-AE19-62706E023703}">
                      <ahyp:hlinkClr xmlns:ahyp="http://schemas.microsoft.com/office/drawing/2018/hyperlinkcolor" val="tx"/>
                    </a:ext>
                  </a:extLst>
                </a:hlinkClick>
              </a:rPr>
              <a:t>https://www.wirralsafeguarding.co.uk/schools-webinar/</a:t>
            </a:r>
            <a:r>
              <a:rPr lang="en-GB" sz="2800" b="1" dirty="0">
                <a:solidFill>
                  <a:srgbClr val="651502"/>
                </a:solidFill>
                <a:latin typeface="Gill Sans MT" panose="020B0502020104020203" pitchFamily="34" charset="0"/>
              </a:rPr>
              <a:t> </a:t>
            </a:r>
          </a:p>
        </p:txBody>
      </p:sp>
    </p:spTree>
    <p:extLst>
      <p:ext uri="{BB962C8B-B14F-4D97-AF65-F5344CB8AC3E}">
        <p14:creationId xmlns:p14="http://schemas.microsoft.com/office/powerpoint/2010/main" val="27376244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xEl>
                                              <p:pRg st="2" end="2"/>
                                            </p:txEl>
                                          </p:spTgt>
                                        </p:tgtEl>
                                        <p:attrNameLst>
                                          <p:attrName>style.visibility</p:attrName>
                                        </p:attrNameLst>
                                      </p:cBhvr>
                                      <p:to>
                                        <p:strVal val="visible"/>
                                      </p:to>
                                    </p:set>
                                    <p:animEffect transition="in" filter="fade">
                                      <p:cBhvr>
                                        <p:cTn id="12" dur="500"/>
                                        <p:tgtEl>
                                          <p:spTgt spid="4">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xEl>
                                              <p:pRg st="4" end="4"/>
                                            </p:txEl>
                                          </p:spTgt>
                                        </p:tgtEl>
                                        <p:attrNameLst>
                                          <p:attrName>style.visibility</p:attrName>
                                        </p:attrNameLst>
                                      </p:cBhvr>
                                      <p:to>
                                        <p:strVal val="visible"/>
                                      </p:to>
                                    </p:set>
                                    <p:animEffect transition="in" filter="fade">
                                      <p:cBhvr>
                                        <p:cTn id="17" dur="500"/>
                                        <p:tgtEl>
                                          <p:spTgt spid="4">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6"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3" name="Text Placeholder 3">
            <a:extLst>
              <a:ext uri="{FF2B5EF4-FFF2-40B4-BE49-F238E27FC236}">
                <a16:creationId xmlns:a16="http://schemas.microsoft.com/office/drawing/2014/main" id="{F3188DBB-9744-4322-B966-AC348548FE42}"/>
              </a:ext>
            </a:extLst>
          </p:cNvPr>
          <p:cNvGraphicFramePr/>
          <p:nvPr>
            <p:extLst>
              <p:ext uri="{D42A27DB-BD31-4B8C-83A1-F6EECF244321}">
                <p14:modId xmlns:p14="http://schemas.microsoft.com/office/powerpoint/2010/main" val="1620819554"/>
              </p:ext>
            </p:extLst>
          </p:nvPr>
        </p:nvGraphicFramePr>
        <p:xfrm>
          <a:off x="819150" y="2548647"/>
          <a:ext cx="10553700" cy="331081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Freeform 6">
            <a:extLst>
              <a:ext uri="{FF2B5EF4-FFF2-40B4-BE49-F238E27FC236}">
                <a16:creationId xmlns:a16="http://schemas.microsoft.com/office/drawing/2014/main" id="{C1D8327D-9CB0-4DB1-82BD-3B94754B3D2B}"/>
              </a:ext>
            </a:extLst>
          </p:cNvPr>
          <p:cNvSpPr>
            <a:spLocks noChangeAspect="1"/>
          </p:cNvSpPr>
          <p:nvPr/>
        </p:nvSpPr>
        <p:spPr bwMode="auto">
          <a:xfrm>
            <a:off x="0" y="0"/>
            <a:ext cx="12192000" cy="2125683"/>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solidFill>
            <a:srgbClr val="9ECD33"/>
          </a:solidFill>
          <a:ln>
            <a:solidFill>
              <a:schemeClr val="accent1"/>
            </a:solidFill>
          </a:ln>
        </p:spPr>
        <p:style>
          <a:lnRef idx="1">
            <a:schemeClr val="accent1"/>
          </a:lnRef>
          <a:fillRef idx="3">
            <a:schemeClr val="accent1"/>
          </a:fillRef>
          <a:effectRef idx="2">
            <a:schemeClr val="accent1"/>
          </a:effectRef>
          <a:fontRef idx="minor">
            <a:schemeClr val="lt1"/>
          </a:fontRef>
        </p:style>
      </p:sp>
      <p:sp>
        <p:nvSpPr>
          <p:cNvPr id="2" name="Title 1">
            <a:extLst>
              <a:ext uri="{FF2B5EF4-FFF2-40B4-BE49-F238E27FC236}">
                <a16:creationId xmlns:a16="http://schemas.microsoft.com/office/drawing/2014/main" id="{9F165D80-3B13-497A-BBE3-2F3C47D4F303}"/>
              </a:ext>
            </a:extLst>
          </p:cNvPr>
          <p:cNvSpPr>
            <a:spLocks noGrp="1"/>
          </p:cNvSpPr>
          <p:nvPr>
            <p:ph type="title"/>
          </p:nvPr>
        </p:nvSpPr>
        <p:spPr>
          <a:xfrm>
            <a:off x="810000" y="447188"/>
            <a:ext cx="10571998" cy="970450"/>
          </a:xfrm>
        </p:spPr>
        <p:txBody>
          <a:bodyPr vert="horz" lIns="91440" tIns="45720" rIns="91440" bIns="45720" rtlCol="0" anchor="b">
            <a:normAutofit/>
          </a:bodyPr>
          <a:lstStyle/>
          <a:p>
            <a:r>
              <a:rPr lang="en-US" sz="4000" b="1" dirty="0">
                <a:solidFill>
                  <a:schemeClr val="bg1"/>
                </a:solidFill>
                <a:latin typeface="Century Gothic" panose="020B0502020202020204" pitchFamily="34" charset="0"/>
              </a:rPr>
              <a:t>How to access us now…….</a:t>
            </a:r>
          </a:p>
        </p:txBody>
      </p:sp>
      <p:sp>
        <p:nvSpPr>
          <p:cNvPr id="6" name="TextBox 5">
            <a:extLst>
              <a:ext uri="{FF2B5EF4-FFF2-40B4-BE49-F238E27FC236}">
                <a16:creationId xmlns:a16="http://schemas.microsoft.com/office/drawing/2014/main" id="{9E90132F-29DF-40EC-9232-B057785511C6}"/>
              </a:ext>
            </a:extLst>
          </p:cNvPr>
          <p:cNvSpPr txBox="1"/>
          <p:nvPr/>
        </p:nvSpPr>
        <p:spPr>
          <a:xfrm>
            <a:off x="6820131" y="6283834"/>
            <a:ext cx="4827182" cy="400110"/>
          </a:xfrm>
          <a:prstGeom prst="rect">
            <a:avLst/>
          </a:prstGeom>
          <a:noFill/>
        </p:spPr>
        <p:txBody>
          <a:bodyPr wrap="square" rtlCol="0">
            <a:spAutoFit/>
          </a:bodyPr>
          <a:lstStyle/>
          <a:p>
            <a:pPr algn="ctr"/>
            <a:r>
              <a:rPr lang="en-GB" sz="2000" b="1" dirty="0">
                <a:solidFill>
                  <a:srgbClr val="9ECD33"/>
                </a:solidFill>
                <a:latin typeface="Ink Free" panose="03080402000500000000" pitchFamily="66" charset="0"/>
              </a:rPr>
              <a:t>Michelle Langan, HSIS Team leader</a:t>
            </a:r>
          </a:p>
        </p:txBody>
      </p:sp>
    </p:spTree>
    <p:extLst>
      <p:ext uri="{BB962C8B-B14F-4D97-AF65-F5344CB8AC3E}">
        <p14:creationId xmlns:p14="http://schemas.microsoft.com/office/powerpoint/2010/main" val="349561113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CAA7560A-965F-4A03-AF39-A175EAFB3FF1}"/>
              </a:ext>
            </a:extLst>
          </p:cNvPr>
          <p:cNvSpPr/>
          <p:nvPr/>
        </p:nvSpPr>
        <p:spPr>
          <a:xfrm>
            <a:off x="112734" y="151248"/>
            <a:ext cx="7149272" cy="6555504"/>
          </a:xfrm>
          <a:prstGeom prst="rect">
            <a:avLst/>
          </a:prstGeom>
          <a:solidFill>
            <a:srgbClr val="17D7D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90693FF4-A2E5-44C5-867F-8FA6720EED1C}"/>
              </a:ext>
            </a:extLst>
          </p:cNvPr>
          <p:cNvSpPr>
            <a:spLocks noGrp="1"/>
          </p:cNvSpPr>
          <p:nvPr>
            <p:ph type="ctrTitle"/>
          </p:nvPr>
        </p:nvSpPr>
        <p:spPr>
          <a:xfrm>
            <a:off x="-103237" y="381000"/>
            <a:ext cx="6752720" cy="1880418"/>
          </a:xfrm>
        </p:spPr>
        <p:txBody>
          <a:bodyPr anchor="t">
            <a:normAutofit/>
          </a:bodyPr>
          <a:lstStyle/>
          <a:p>
            <a:pPr algn="r"/>
            <a:r>
              <a:rPr lang="en-GB" sz="6000" b="1" dirty="0">
                <a:solidFill>
                  <a:schemeClr val="bg1"/>
                </a:solidFill>
                <a:latin typeface="Century Gothic" panose="020B0502020202020204" pitchFamily="34" charset="0"/>
              </a:rPr>
              <a:t>Health Services </a:t>
            </a:r>
            <a:br>
              <a:rPr lang="en-GB" sz="6000" b="1" dirty="0">
                <a:solidFill>
                  <a:schemeClr val="bg1"/>
                </a:solidFill>
                <a:latin typeface="Century Gothic" panose="020B0502020202020204" pitchFamily="34" charset="0"/>
              </a:rPr>
            </a:br>
            <a:r>
              <a:rPr lang="en-GB" sz="6000" b="1" dirty="0">
                <a:solidFill>
                  <a:schemeClr val="bg1"/>
                </a:solidFill>
                <a:latin typeface="Century Gothic" panose="020B0502020202020204" pitchFamily="34" charset="0"/>
              </a:rPr>
              <a:t>in Schools</a:t>
            </a:r>
          </a:p>
        </p:txBody>
      </p:sp>
      <p:sp>
        <p:nvSpPr>
          <p:cNvPr id="8" name="TextBox 7">
            <a:extLst>
              <a:ext uri="{FF2B5EF4-FFF2-40B4-BE49-F238E27FC236}">
                <a16:creationId xmlns:a16="http://schemas.microsoft.com/office/drawing/2014/main" id="{75069997-0F0E-4AA2-805A-E21B69AAFC87}"/>
              </a:ext>
            </a:extLst>
          </p:cNvPr>
          <p:cNvSpPr txBox="1"/>
          <p:nvPr/>
        </p:nvSpPr>
        <p:spPr>
          <a:xfrm>
            <a:off x="221502" y="2528838"/>
            <a:ext cx="6427982" cy="2862322"/>
          </a:xfrm>
          <a:prstGeom prst="rect">
            <a:avLst/>
          </a:prstGeom>
          <a:noFill/>
        </p:spPr>
        <p:txBody>
          <a:bodyPr wrap="square" rtlCol="0">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white"/>
                </a:solidFill>
                <a:effectLst/>
                <a:uLnTx/>
                <a:uFillTx/>
                <a:latin typeface="Century Gothic" panose="020B0502020202020204"/>
                <a:ea typeface="+mn-ea"/>
                <a:cs typeface="+mn-cs"/>
              </a:rPr>
              <a:t>Confidential Service</a:t>
            </a:r>
          </a:p>
          <a:p>
            <a:pPr marL="0" marR="0" lvl="0" indent="0" algn="r" defTabSz="457200" rtl="0" eaLnBrk="1" fontAlgn="auto" latinLnBrk="0" hangingPunct="1">
              <a:lnSpc>
                <a:spcPct val="100000"/>
              </a:lnSpc>
              <a:spcBef>
                <a:spcPts val="0"/>
              </a:spcBef>
              <a:spcAft>
                <a:spcPts val="0"/>
              </a:spcAft>
              <a:buClrTx/>
              <a:buSzTx/>
              <a:buFontTx/>
              <a:buNone/>
              <a:tabLst/>
              <a:defRPr/>
            </a:pPr>
            <a:endParaRPr kumimoji="0" lang="en-GB" sz="1800" b="1" i="0" u="none" strike="noStrike" kern="1200" cap="none" spc="0" normalizeH="0" baseline="0" noProof="0" dirty="0">
              <a:ln>
                <a:noFill/>
              </a:ln>
              <a:solidFill>
                <a:prstClr val="white"/>
              </a:solidFill>
              <a:effectLst/>
              <a:uLnTx/>
              <a:uFillTx/>
              <a:latin typeface="Century Gothic" panose="020B0502020202020204"/>
              <a:ea typeface="+mn-ea"/>
              <a:cs typeface="+mn-cs"/>
            </a:endParaRPr>
          </a:p>
          <a:p>
            <a:pPr marL="0" marR="0" lvl="0" indent="0" algn="r" defTabSz="4572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white"/>
                </a:solidFill>
                <a:effectLst/>
                <a:uLnTx/>
                <a:uFillTx/>
                <a:latin typeface="Century Gothic" panose="020B0502020202020204"/>
                <a:ea typeface="+mn-ea"/>
                <a:cs typeface="+mn-cs"/>
              </a:rPr>
              <a:t>My name is Paddy</a:t>
            </a:r>
          </a:p>
          <a:p>
            <a:pPr marL="0" marR="0" lvl="0" indent="0" algn="r" defTabSz="4572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white"/>
                </a:solidFill>
                <a:effectLst/>
                <a:uLnTx/>
                <a:uFillTx/>
                <a:latin typeface="Century Gothic" panose="020B0502020202020204"/>
                <a:ea typeface="+mn-ea"/>
                <a:cs typeface="+mn-cs"/>
              </a:rPr>
              <a:t>I am your HSIS Youth Worker in school</a:t>
            </a:r>
          </a:p>
          <a:p>
            <a:pPr marL="0" marR="0" lvl="0" indent="0" algn="r" defTabSz="457200" rtl="0" eaLnBrk="1" fontAlgn="auto" latinLnBrk="0" hangingPunct="1">
              <a:lnSpc>
                <a:spcPct val="100000"/>
              </a:lnSpc>
              <a:spcBef>
                <a:spcPts val="0"/>
              </a:spcBef>
              <a:spcAft>
                <a:spcPts val="0"/>
              </a:spcAft>
              <a:buClrTx/>
              <a:buSzTx/>
              <a:buFontTx/>
              <a:buNone/>
              <a:tabLst/>
              <a:defRPr/>
            </a:pPr>
            <a:endParaRPr kumimoji="0" lang="en-GB" sz="1800" b="1" i="0" u="none" strike="noStrike" kern="1200" cap="none" spc="0" normalizeH="0" baseline="0" noProof="0" dirty="0">
              <a:ln>
                <a:noFill/>
              </a:ln>
              <a:solidFill>
                <a:prstClr val="white"/>
              </a:solidFill>
              <a:effectLst/>
              <a:uLnTx/>
              <a:uFillTx/>
              <a:latin typeface="Century Gothic" panose="020B0502020202020204"/>
              <a:ea typeface="+mn-ea"/>
              <a:cs typeface="+mn-cs"/>
            </a:endParaRPr>
          </a:p>
          <a:p>
            <a:pPr marL="0" marR="0" lvl="0" indent="0" algn="r" defTabSz="4572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white"/>
                </a:solidFill>
                <a:effectLst/>
                <a:uLnTx/>
                <a:uFillTx/>
                <a:latin typeface="Century Gothic" panose="020B0502020202020204"/>
                <a:ea typeface="+mn-ea"/>
                <a:cs typeface="+mn-cs"/>
              </a:rPr>
              <a:t>I am still available and you can contact me via email: </a:t>
            </a:r>
            <a:r>
              <a:rPr kumimoji="0" lang="en-GB" sz="1800" b="1" i="0" u="none" strike="noStrike" kern="1200" cap="none" spc="0" normalizeH="0" baseline="0" noProof="0" dirty="0">
                <a:ln>
                  <a:noFill/>
                </a:ln>
                <a:solidFill>
                  <a:prstClr val="white"/>
                </a:solidFill>
                <a:effectLst/>
                <a:uLnTx/>
                <a:uFillTx/>
                <a:latin typeface="Century Gothic" panose="020B0502020202020204"/>
                <a:ea typeface="+mn-ea"/>
                <a:cs typeface="+mn-cs"/>
                <a:hlinkClick r:id="rId5">
                  <a:extLst>
                    <a:ext uri="{A12FA001-AC4F-418D-AE19-62706E023703}">
                      <ahyp:hlinkClr xmlns:ahyp="http://schemas.microsoft.com/office/drawing/2018/hyperlinkcolor" val="tx"/>
                    </a:ext>
                  </a:extLst>
                </a:hlinkClick>
              </a:rPr>
              <a:t>patricrogers@wirral.gov.uk</a:t>
            </a:r>
            <a:endParaRPr kumimoji="0" lang="en-GB" sz="1800" b="1" i="0" u="none" strike="noStrike" kern="1200" cap="none" spc="0" normalizeH="0" baseline="0" noProof="0" dirty="0">
              <a:ln>
                <a:noFill/>
              </a:ln>
              <a:solidFill>
                <a:prstClr val="white"/>
              </a:solidFill>
              <a:effectLst/>
              <a:uLnTx/>
              <a:uFillTx/>
              <a:latin typeface="Century Gothic" panose="020B0502020202020204"/>
              <a:ea typeface="+mn-ea"/>
              <a:cs typeface="+mn-cs"/>
            </a:endParaRPr>
          </a:p>
          <a:p>
            <a:pPr marL="0" marR="0" lvl="0" indent="0" algn="r" defTabSz="4572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white"/>
                </a:solidFill>
                <a:effectLst/>
                <a:uLnTx/>
                <a:uFillTx/>
                <a:latin typeface="Century Gothic" panose="020B0502020202020204"/>
                <a:ea typeface="+mn-ea"/>
                <a:cs typeface="+mn-cs"/>
              </a:rPr>
              <a:t>Or you can call me on 0151 666 3779</a:t>
            </a:r>
          </a:p>
          <a:p>
            <a:pPr marL="0" marR="0" lvl="0" indent="0" algn="r" defTabSz="457200" rtl="0" eaLnBrk="1" fontAlgn="auto" latinLnBrk="0" hangingPunct="1">
              <a:lnSpc>
                <a:spcPct val="100000"/>
              </a:lnSpc>
              <a:spcBef>
                <a:spcPts val="0"/>
              </a:spcBef>
              <a:spcAft>
                <a:spcPts val="0"/>
              </a:spcAft>
              <a:buClrTx/>
              <a:buSzTx/>
              <a:buFontTx/>
              <a:buNone/>
              <a:tabLst/>
              <a:defRPr/>
            </a:pPr>
            <a:endParaRPr kumimoji="0" lang="en-GB" sz="1800" b="1" i="0" u="none" strike="noStrike" kern="1200" cap="none" spc="0" normalizeH="0" baseline="0" noProof="0" dirty="0">
              <a:ln>
                <a:noFill/>
              </a:ln>
              <a:solidFill>
                <a:prstClr val="white"/>
              </a:solidFill>
              <a:effectLst/>
              <a:uLnTx/>
              <a:uFillTx/>
              <a:latin typeface="Century Gothic" panose="020B0502020202020204"/>
              <a:ea typeface="+mn-ea"/>
              <a:cs typeface="+mn-cs"/>
            </a:endParaRPr>
          </a:p>
          <a:p>
            <a:pPr marL="0" marR="0" lvl="0" indent="0" algn="r" defTabSz="4572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white"/>
                </a:solidFill>
                <a:effectLst/>
                <a:uLnTx/>
                <a:uFillTx/>
                <a:latin typeface="Century Gothic" panose="020B0502020202020204"/>
                <a:ea typeface="+mn-ea"/>
                <a:cs typeface="+mn-cs"/>
              </a:rPr>
              <a:t>You can also ask your Head of Year how to contact me</a:t>
            </a:r>
          </a:p>
        </p:txBody>
      </p:sp>
      <p:grpSp>
        <p:nvGrpSpPr>
          <p:cNvPr id="5" name="Group 4">
            <a:extLst>
              <a:ext uri="{FF2B5EF4-FFF2-40B4-BE49-F238E27FC236}">
                <a16:creationId xmlns:a16="http://schemas.microsoft.com/office/drawing/2014/main" id="{5D88D5B3-934B-455D-99B1-5422591E9959}"/>
              </a:ext>
            </a:extLst>
          </p:cNvPr>
          <p:cNvGrpSpPr/>
          <p:nvPr/>
        </p:nvGrpSpPr>
        <p:grpSpPr>
          <a:xfrm>
            <a:off x="7411806" y="5938"/>
            <a:ext cx="4444969" cy="6380181"/>
            <a:chOff x="7827580" y="631917"/>
            <a:chExt cx="3748397" cy="5730000"/>
          </a:xfrm>
        </p:grpSpPr>
        <p:pic>
          <p:nvPicPr>
            <p:cNvPr id="3" name="IMG_6465">
              <a:hlinkClick r:id="" action="ppaction://media"/>
              <a:extLst>
                <a:ext uri="{FF2B5EF4-FFF2-40B4-BE49-F238E27FC236}">
                  <a16:creationId xmlns:a16="http://schemas.microsoft.com/office/drawing/2014/main" id="{4FBF6F15-FEDF-491B-9DC2-C59DB0BB60B6}"/>
                </a:ext>
              </a:extLst>
            </p:cNvPr>
            <p:cNvPicPr>
              <a:picLocks noChangeAspect="1"/>
            </p:cNvPicPr>
            <p:nvPr>
              <a:videoFile r:link="rId2"/>
              <p:extLst>
                <p:ext uri="{DAA4B4D4-6D71-4841-9C94-3DE7FCFB9230}">
                  <p14:media xmlns:p14="http://schemas.microsoft.com/office/powerpoint/2010/main" r:embed="rId1"/>
                </p:ext>
              </p:extLst>
            </p:nvPr>
          </p:nvPicPr>
          <p:blipFill>
            <a:blip r:embed="rId6"/>
            <a:stretch>
              <a:fillRect/>
            </a:stretch>
          </p:blipFill>
          <p:spPr>
            <a:xfrm>
              <a:off x="8125958" y="631917"/>
              <a:ext cx="3151642" cy="5594165"/>
            </a:xfrm>
            <a:prstGeom prst="rect">
              <a:avLst/>
            </a:prstGeom>
          </p:spPr>
        </p:pic>
        <p:sp>
          <p:nvSpPr>
            <p:cNvPr id="4" name="Rectangle 3">
              <a:extLst>
                <a:ext uri="{FF2B5EF4-FFF2-40B4-BE49-F238E27FC236}">
                  <a16:creationId xmlns:a16="http://schemas.microsoft.com/office/drawing/2014/main" id="{7BC5EB39-889A-44FE-B5F8-AE19600BC29B}"/>
                </a:ext>
              </a:extLst>
            </p:cNvPr>
            <p:cNvSpPr/>
            <p:nvPr/>
          </p:nvSpPr>
          <p:spPr>
            <a:xfrm>
              <a:off x="7827580" y="5603654"/>
              <a:ext cx="3748397" cy="75826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entury Gothic" panose="020B0502020202020204"/>
                <a:ea typeface="+mn-ea"/>
                <a:cs typeface="+mn-cs"/>
              </a:endParaRPr>
            </a:p>
          </p:txBody>
        </p:sp>
      </p:grpSp>
      <p:sp>
        <p:nvSpPr>
          <p:cNvPr id="14" name="Freeform 6">
            <a:extLst>
              <a:ext uri="{FF2B5EF4-FFF2-40B4-BE49-F238E27FC236}">
                <a16:creationId xmlns:a16="http://schemas.microsoft.com/office/drawing/2014/main" id="{8D9CA0A7-7C36-4013-8FB8-87C202D3D7F6}"/>
              </a:ext>
            </a:extLst>
          </p:cNvPr>
          <p:cNvSpPr>
            <a:spLocks noChangeAspect="1"/>
          </p:cNvSpPr>
          <p:nvPr/>
        </p:nvSpPr>
        <p:spPr bwMode="auto">
          <a:xfrm>
            <a:off x="6687287" y="151248"/>
            <a:ext cx="5283211" cy="6555504"/>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solidFill>
            <a:schemeClr val="bg1"/>
          </a:solidFill>
          <a:ln>
            <a:solidFill>
              <a:schemeClr val="bg1"/>
            </a:solidFill>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grpSp>
        <p:nvGrpSpPr>
          <p:cNvPr id="9" name="Group 8">
            <a:extLst>
              <a:ext uri="{FF2B5EF4-FFF2-40B4-BE49-F238E27FC236}">
                <a16:creationId xmlns:a16="http://schemas.microsoft.com/office/drawing/2014/main" id="{7E8E7E4F-C3C5-4044-9A80-96983B8AA43B}"/>
              </a:ext>
            </a:extLst>
          </p:cNvPr>
          <p:cNvGrpSpPr/>
          <p:nvPr/>
        </p:nvGrpSpPr>
        <p:grpSpPr>
          <a:xfrm>
            <a:off x="7262006" y="623129"/>
            <a:ext cx="4508131" cy="6083623"/>
            <a:chOff x="7827580" y="631917"/>
            <a:chExt cx="3748397" cy="5730000"/>
          </a:xfrm>
        </p:grpSpPr>
        <p:pic>
          <p:nvPicPr>
            <p:cNvPr id="11" name="IMG_6465">
              <a:hlinkClick r:id="" action="ppaction://media"/>
              <a:extLst>
                <a:ext uri="{FF2B5EF4-FFF2-40B4-BE49-F238E27FC236}">
                  <a16:creationId xmlns:a16="http://schemas.microsoft.com/office/drawing/2014/main" id="{50DF64A3-6147-4644-977A-7B1338FB3140}"/>
                </a:ext>
              </a:extLst>
            </p:cNvPr>
            <p:cNvPicPr>
              <a:picLocks noChangeAspect="1"/>
            </p:cNvPicPr>
            <p:nvPr>
              <a:videoFile r:link="rId2"/>
              <p:extLst>
                <p:ext uri="{DAA4B4D4-6D71-4841-9C94-3DE7FCFB9230}">
                  <p14:media xmlns:p14="http://schemas.microsoft.com/office/powerpoint/2010/main" r:embed="rId1"/>
                </p:ext>
              </p:extLst>
            </p:nvPr>
          </p:nvPicPr>
          <p:blipFill>
            <a:blip r:embed="rId6"/>
            <a:stretch>
              <a:fillRect/>
            </a:stretch>
          </p:blipFill>
          <p:spPr>
            <a:xfrm>
              <a:off x="8243399" y="631917"/>
              <a:ext cx="3151642" cy="5594165"/>
            </a:xfrm>
            <a:prstGeom prst="rect">
              <a:avLst/>
            </a:prstGeom>
          </p:spPr>
        </p:pic>
        <p:sp>
          <p:nvSpPr>
            <p:cNvPr id="13" name="Rectangle 12">
              <a:extLst>
                <a:ext uri="{FF2B5EF4-FFF2-40B4-BE49-F238E27FC236}">
                  <a16:creationId xmlns:a16="http://schemas.microsoft.com/office/drawing/2014/main" id="{7BB442EE-F446-43CE-9C44-4689315601F5}"/>
                </a:ext>
              </a:extLst>
            </p:cNvPr>
            <p:cNvSpPr/>
            <p:nvPr/>
          </p:nvSpPr>
          <p:spPr>
            <a:xfrm>
              <a:off x="7827580" y="5603654"/>
              <a:ext cx="3748397" cy="75826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entury Gothic" panose="020B0502020202020204"/>
                <a:ea typeface="+mn-ea"/>
                <a:cs typeface="+mn-cs"/>
              </a:endParaRPr>
            </a:p>
          </p:txBody>
        </p:sp>
      </p:grpSp>
      <p:sp>
        <p:nvSpPr>
          <p:cNvPr id="15" name="TextBox 14">
            <a:extLst>
              <a:ext uri="{FF2B5EF4-FFF2-40B4-BE49-F238E27FC236}">
                <a16:creationId xmlns:a16="http://schemas.microsoft.com/office/drawing/2014/main" id="{BEA1A768-2F7F-4D12-A652-0E65661E4B99}"/>
              </a:ext>
            </a:extLst>
          </p:cNvPr>
          <p:cNvSpPr txBox="1"/>
          <p:nvPr/>
        </p:nvSpPr>
        <p:spPr>
          <a:xfrm>
            <a:off x="112734" y="6230381"/>
            <a:ext cx="4827182" cy="400110"/>
          </a:xfrm>
          <a:prstGeom prst="rect">
            <a:avLst/>
          </a:prstGeom>
          <a:noFill/>
        </p:spPr>
        <p:txBody>
          <a:bodyPr wrap="square" rtlCol="0">
            <a:spAutoFit/>
          </a:bodyPr>
          <a:lstStyle/>
          <a:p>
            <a:pPr algn="ctr"/>
            <a:r>
              <a:rPr lang="en-GB" sz="2000" b="1" dirty="0">
                <a:solidFill>
                  <a:schemeClr val="bg1"/>
                </a:solidFill>
                <a:latin typeface="Ink Free" panose="03080402000500000000" pitchFamily="66" charset="0"/>
              </a:rPr>
              <a:t>Michelle Langan, HSIS Team leader</a:t>
            </a:r>
          </a:p>
        </p:txBody>
      </p:sp>
    </p:spTree>
    <p:extLst>
      <p:ext uri="{BB962C8B-B14F-4D97-AF65-F5344CB8AC3E}">
        <p14:creationId xmlns:p14="http://schemas.microsoft.com/office/powerpoint/2010/main" val="3292828761"/>
      </p:ext>
    </p:extLst>
  </p:cSld>
  <p:clrMapOvr>
    <a:masterClrMapping/>
  </p:clrMapOvr>
  <p:timing>
    <p:tnLst>
      <p:par>
        <p:cTn id="1" dur="indefinite" restart="never" nodeType="tmRoot">
          <p:childTnLst>
            <p:video>
              <p:cMediaNode vol="80000">
                <p:cTn id="2" fill="hold" display="0">
                  <p:stCondLst>
                    <p:cond delay="indefinite"/>
                  </p:stCondLst>
                </p:cTn>
                <p:tgtEl>
                  <p:spTgt spid="3"/>
                </p:tgtEl>
              </p:cMediaNode>
            </p:video>
            <p:video>
              <p:cMediaNode vol="80000">
                <p:cTn id="3" fill="hold" display="0">
                  <p:stCondLst>
                    <p:cond delay="indefinite"/>
                  </p:stCondLst>
                </p:cTn>
                <p:tgtEl>
                  <p:spTgt spid="11"/>
                </p:tgtEl>
              </p:cMediaNode>
            </p:video>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872860CB-988F-4C9E-9F6F-5CC35F63D476}"/>
              </a:ext>
            </a:extLst>
          </p:cNvPr>
          <p:cNvSpPr/>
          <p:nvPr/>
        </p:nvSpPr>
        <p:spPr>
          <a:xfrm>
            <a:off x="137786" y="187890"/>
            <a:ext cx="6626269" cy="652606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5656EF86-FA0E-4887-AE00-03495978F7E8}"/>
              </a:ext>
            </a:extLst>
          </p:cNvPr>
          <p:cNvSpPr>
            <a:spLocks noGrp="1"/>
          </p:cNvSpPr>
          <p:nvPr>
            <p:ph type="ctrTitle"/>
          </p:nvPr>
        </p:nvSpPr>
        <p:spPr>
          <a:xfrm>
            <a:off x="810000" y="447188"/>
            <a:ext cx="5039035" cy="1559412"/>
          </a:xfrm>
        </p:spPr>
        <p:txBody>
          <a:bodyPr vert="horz" lIns="91440" tIns="45720" rIns="91440" bIns="45720" rtlCol="0" anchor="b">
            <a:normAutofit/>
          </a:bodyPr>
          <a:lstStyle/>
          <a:p>
            <a:r>
              <a:rPr lang="en-US" sz="4000" b="1" dirty="0">
                <a:solidFill>
                  <a:schemeClr val="bg1"/>
                </a:solidFill>
                <a:latin typeface="Century Gothic" panose="020B0502020202020204" pitchFamily="34" charset="0"/>
              </a:rPr>
              <a:t>HSIS – Resources </a:t>
            </a:r>
          </a:p>
        </p:txBody>
      </p:sp>
      <p:sp>
        <p:nvSpPr>
          <p:cNvPr id="3" name="Subtitle 2">
            <a:extLst>
              <a:ext uri="{FF2B5EF4-FFF2-40B4-BE49-F238E27FC236}">
                <a16:creationId xmlns:a16="http://schemas.microsoft.com/office/drawing/2014/main" id="{055CB8D9-FDFA-4940-80E0-ED52C7975102}"/>
              </a:ext>
            </a:extLst>
          </p:cNvPr>
          <p:cNvSpPr>
            <a:spLocks noGrp="1"/>
          </p:cNvSpPr>
          <p:nvPr>
            <p:ph type="subTitle" idx="1"/>
          </p:nvPr>
        </p:nvSpPr>
        <p:spPr>
          <a:xfrm>
            <a:off x="818712" y="2413000"/>
            <a:ext cx="5016259" cy="3632200"/>
          </a:xfrm>
        </p:spPr>
        <p:txBody>
          <a:bodyPr vert="horz" lIns="91440" tIns="45720" rIns="91440" bIns="45720" rtlCol="0" anchor="ctr">
            <a:normAutofit/>
          </a:bodyPr>
          <a:lstStyle/>
          <a:p>
            <a:pPr algn="l">
              <a:buClr>
                <a:srgbClr val="9ECD33"/>
              </a:buClr>
              <a:buFont typeface="Wingdings 2" charset="2"/>
              <a:buChar char=""/>
            </a:pPr>
            <a:r>
              <a:rPr lang="en-US" dirty="0">
                <a:solidFill>
                  <a:schemeClr val="bg1"/>
                </a:solidFill>
                <a:latin typeface="Century Gothic" panose="020B0502020202020204" pitchFamily="34" charset="0"/>
              </a:rPr>
              <a:t> HSIS Leaflets</a:t>
            </a:r>
          </a:p>
          <a:p>
            <a:pPr algn="l">
              <a:buClr>
                <a:srgbClr val="9ECD33"/>
              </a:buClr>
              <a:buFont typeface="Wingdings 2" charset="2"/>
              <a:buChar char=""/>
            </a:pPr>
            <a:r>
              <a:rPr lang="en-US" dirty="0">
                <a:solidFill>
                  <a:schemeClr val="bg1"/>
                </a:solidFill>
                <a:latin typeface="Century Gothic" panose="020B0502020202020204" pitchFamily="34" charset="0"/>
              </a:rPr>
              <a:t> HSIS referral</a:t>
            </a:r>
          </a:p>
          <a:p>
            <a:pPr algn="l">
              <a:buClr>
                <a:srgbClr val="9ECD33"/>
              </a:buClr>
              <a:buFont typeface="Wingdings 2" charset="2"/>
              <a:buChar char=""/>
            </a:pPr>
            <a:r>
              <a:rPr lang="en-US" dirty="0">
                <a:solidFill>
                  <a:schemeClr val="bg1"/>
                </a:solidFill>
                <a:latin typeface="Century Gothic" panose="020B0502020202020204" pitchFamily="34" charset="0"/>
              </a:rPr>
              <a:t> HSIS staff contact details </a:t>
            </a:r>
          </a:p>
          <a:p>
            <a:pPr algn="l">
              <a:buClr>
                <a:srgbClr val="9ECD33"/>
              </a:buClr>
              <a:buFont typeface="Wingdings 2" charset="2"/>
              <a:buChar char=""/>
            </a:pPr>
            <a:r>
              <a:rPr lang="en-US" dirty="0">
                <a:solidFill>
                  <a:schemeClr val="bg1"/>
                </a:solidFill>
                <a:latin typeface="Century Gothic" panose="020B0502020202020204" pitchFamily="34" charset="0"/>
              </a:rPr>
              <a:t> HSIS School Timetable  </a:t>
            </a:r>
          </a:p>
          <a:p>
            <a:pPr algn="l">
              <a:buClr>
                <a:srgbClr val="9ECD33"/>
              </a:buClr>
              <a:buFont typeface="Wingdings 2" charset="2"/>
              <a:buChar char=""/>
            </a:pPr>
            <a:r>
              <a:rPr lang="en-US" dirty="0">
                <a:solidFill>
                  <a:schemeClr val="bg1"/>
                </a:solidFill>
                <a:latin typeface="Century Gothic" panose="020B0502020202020204" pitchFamily="34" charset="0"/>
              </a:rPr>
              <a:t> Assembly presentation</a:t>
            </a:r>
          </a:p>
          <a:p>
            <a:pPr algn="l">
              <a:buClr>
                <a:srgbClr val="9ECD33"/>
              </a:buClr>
              <a:buFont typeface="Wingdings 2" charset="2"/>
              <a:buChar char=""/>
            </a:pPr>
            <a:r>
              <a:rPr lang="en-US" dirty="0">
                <a:solidFill>
                  <a:schemeClr val="bg1"/>
                </a:solidFill>
                <a:latin typeface="Century Gothic" panose="020B0502020202020204" pitchFamily="34" charset="0"/>
              </a:rPr>
              <a:t> HSIS Youth Worker to contact school in September  </a:t>
            </a:r>
          </a:p>
        </p:txBody>
      </p:sp>
      <p:sp>
        <p:nvSpPr>
          <p:cNvPr id="10" name="Freeform 6">
            <a:extLst>
              <a:ext uri="{FF2B5EF4-FFF2-40B4-BE49-F238E27FC236}">
                <a16:creationId xmlns:a16="http://schemas.microsoft.com/office/drawing/2014/main" id="{ED2A516F-1C27-461D-B69B-8DE8A52B3E01}"/>
              </a:ext>
            </a:extLst>
          </p:cNvPr>
          <p:cNvSpPr>
            <a:spLocks noChangeAspect="1"/>
          </p:cNvSpPr>
          <p:nvPr/>
        </p:nvSpPr>
        <p:spPr bwMode="auto">
          <a:xfrm>
            <a:off x="6342967" y="187890"/>
            <a:ext cx="5711247" cy="6518862"/>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solidFill>
            <a:schemeClr val="bg1"/>
          </a:solidFill>
          <a:ln>
            <a:solidFill>
              <a:schemeClr val="bg1"/>
            </a:solidFill>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pic>
        <p:nvPicPr>
          <p:cNvPr id="14" name="Graphic 13" descr="Marketing">
            <a:extLst>
              <a:ext uri="{FF2B5EF4-FFF2-40B4-BE49-F238E27FC236}">
                <a16:creationId xmlns:a16="http://schemas.microsoft.com/office/drawing/2014/main" id="{8C635513-D4B5-4358-896B-40D563DB55C1}"/>
              </a:ext>
            </a:extLst>
          </p:cNvPr>
          <p:cNvPicPr>
            <a:picLocks noChangeAspect="1"/>
          </p:cNvPicPr>
          <p:nvPr/>
        </p:nvPicPr>
        <p:blipFill>
          <a:blip r:embed="rId3">
            <a:extLst>
              <a:ext uri="{96DAC541-7B7A-43D3-8B79-37D633B846F1}">
                <asvg:svgBlip xmlns:asvg="http://schemas.microsoft.com/office/drawing/2016/SVG/main" r:embed="rId4"/>
              </a:ext>
            </a:extLst>
          </a:blip>
          <a:stretch/>
        </p:blipFill>
        <p:spPr>
          <a:xfrm>
            <a:off x="7410517" y="1507610"/>
            <a:ext cx="3832042" cy="3832042"/>
          </a:xfrm>
          <a:prstGeom prst="rect">
            <a:avLst/>
          </a:prstGeom>
        </p:spPr>
      </p:pic>
      <p:sp>
        <p:nvSpPr>
          <p:cNvPr id="11" name="TextBox 10">
            <a:extLst>
              <a:ext uri="{FF2B5EF4-FFF2-40B4-BE49-F238E27FC236}">
                <a16:creationId xmlns:a16="http://schemas.microsoft.com/office/drawing/2014/main" id="{959CE06E-5A32-40C5-97A2-0F4B38F082D1}"/>
              </a:ext>
            </a:extLst>
          </p:cNvPr>
          <p:cNvSpPr txBox="1"/>
          <p:nvPr/>
        </p:nvSpPr>
        <p:spPr>
          <a:xfrm>
            <a:off x="6820131" y="6283834"/>
            <a:ext cx="4827182" cy="400110"/>
          </a:xfrm>
          <a:prstGeom prst="rect">
            <a:avLst/>
          </a:prstGeom>
          <a:noFill/>
        </p:spPr>
        <p:txBody>
          <a:bodyPr wrap="square" rtlCol="0">
            <a:spAutoFit/>
          </a:bodyPr>
          <a:lstStyle/>
          <a:p>
            <a:pPr algn="ctr"/>
            <a:r>
              <a:rPr lang="en-GB" sz="2000" b="1" dirty="0">
                <a:solidFill>
                  <a:srgbClr val="9ECD33"/>
                </a:solidFill>
                <a:latin typeface="Ink Free" panose="03080402000500000000" pitchFamily="66" charset="0"/>
              </a:rPr>
              <a:t>Michelle Langan, HSIS Team leader</a:t>
            </a:r>
          </a:p>
        </p:txBody>
      </p:sp>
    </p:spTree>
    <p:extLst>
      <p:ext uri="{BB962C8B-B14F-4D97-AF65-F5344CB8AC3E}">
        <p14:creationId xmlns:p14="http://schemas.microsoft.com/office/powerpoint/2010/main" val="417645822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385A7C13-7E2C-47CF-BDFE-B3DF860DFC67}"/>
              </a:ext>
            </a:extLst>
          </p:cNvPr>
          <p:cNvSpPr txBox="1"/>
          <p:nvPr/>
        </p:nvSpPr>
        <p:spPr>
          <a:xfrm>
            <a:off x="399479" y="228651"/>
            <a:ext cx="11393041" cy="1477328"/>
          </a:xfrm>
          <a:prstGeom prst="rect">
            <a:avLst/>
          </a:prstGeom>
          <a:noFill/>
        </p:spPr>
        <p:txBody>
          <a:bodyPr wrap="square" rtlCol="0">
            <a:spAutoFit/>
          </a:bodyPr>
          <a:lstStyle/>
          <a:p>
            <a:pPr algn="ctr"/>
            <a:r>
              <a:rPr lang="en-GB" sz="5400" b="1" dirty="0">
                <a:solidFill>
                  <a:srgbClr val="651502"/>
                </a:solidFill>
                <a:latin typeface="Eras Bold ITC" panose="020B0907030504020204" pitchFamily="34" charset="0"/>
              </a:rPr>
              <a:t>Health and Safety</a:t>
            </a:r>
            <a:endParaRPr lang="en-GB" sz="6000" b="1" dirty="0">
              <a:solidFill>
                <a:srgbClr val="651502"/>
              </a:solidFill>
              <a:latin typeface="Eras Bold ITC" panose="020B0907030504020204" pitchFamily="34" charset="0"/>
            </a:endParaRPr>
          </a:p>
          <a:p>
            <a:pPr algn="ctr"/>
            <a:endParaRPr lang="en-GB" sz="3600" b="1" dirty="0">
              <a:solidFill>
                <a:srgbClr val="FFBC89"/>
              </a:solidFill>
              <a:latin typeface="Gill Sans MT" panose="020B0502020104020203" pitchFamily="34" charset="0"/>
            </a:endParaRPr>
          </a:p>
        </p:txBody>
      </p:sp>
      <p:pic>
        <p:nvPicPr>
          <p:cNvPr id="3" name="Picture 2" descr="A picture containing wheel, puzzle&#10;&#10;Description automatically generated">
            <a:extLst>
              <a:ext uri="{FF2B5EF4-FFF2-40B4-BE49-F238E27FC236}">
                <a16:creationId xmlns:a16="http://schemas.microsoft.com/office/drawing/2014/main" id="{BB367A1E-3480-464C-847B-5A3E6713ED6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19403" y="1239522"/>
            <a:ext cx="9353193" cy="4236082"/>
          </a:xfrm>
          <a:prstGeom prst="rect">
            <a:avLst/>
          </a:prstGeom>
        </p:spPr>
      </p:pic>
      <p:sp>
        <p:nvSpPr>
          <p:cNvPr id="4" name="TextBox 3">
            <a:extLst>
              <a:ext uri="{FF2B5EF4-FFF2-40B4-BE49-F238E27FC236}">
                <a16:creationId xmlns:a16="http://schemas.microsoft.com/office/drawing/2014/main" id="{9F386912-3C6E-4ED5-96E9-E29E0A3FB32E}"/>
              </a:ext>
            </a:extLst>
          </p:cNvPr>
          <p:cNvSpPr txBox="1"/>
          <p:nvPr/>
        </p:nvSpPr>
        <p:spPr>
          <a:xfrm>
            <a:off x="3438273" y="5431170"/>
            <a:ext cx="5315454" cy="1323439"/>
          </a:xfrm>
          <a:prstGeom prst="rect">
            <a:avLst/>
          </a:prstGeom>
          <a:noFill/>
        </p:spPr>
        <p:txBody>
          <a:bodyPr wrap="square" rtlCol="0">
            <a:spAutoFit/>
          </a:bodyPr>
          <a:lstStyle/>
          <a:p>
            <a:pPr algn="ctr"/>
            <a:r>
              <a:rPr lang="en-GB" sz="4000" b="1" dirty="0">
                <a:solidFill>
                  <a:srgbClr val="651502"/>
                </a:solidFill>
                <a:latin typeface="Ink Free" panose="03080402000500000000" pitchFamily="66" charset="0"/>
              </a:rPr>
              <a:t>Lorraine Adamson and Andy McMillan, H+S</a:t>
            </a:r>
          </a:p>
        </p:txBody>
      </p:sp>
    </p:spTree>
    <p:extLst>
      <p:ext uri="{BB962C8B-B14F-4D97-AF65-F5344CB8AC3E}">
        <p14:creationId xmlns:p14="http://schemas.microsoft.com/office/powerpoint/2010/main" val="134745809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385A7C13-7E2C-47CF-BDFE-B3DF860DFC67}"/>
              </a:ext>
            </a:extLst>
          </p:cNvPr>
          <p:cNvSpPr txBox="1"/>
          <p:nvPr/>
        </p:nvSpPr>
        <p:spPr>
          <a:xfrm>
            <a:off x="399479" y="228651"/>
            <a:ext cx="11393041" cy="1754326"/>
          </a:xfrm>
          <a:prstGeom prst="rect">
            <a:avLst/>
          </a:prstGeom>
          <a:noFill/>
        </p:spPr>
        <p:txBody>
          <a:bodyPr wrap="square" rtlCol="0">
            <a:spAutoFit/>
          </a:bodyPr>
          <a:lstStyle/>
          <a:p>
            <a:r>
              <a:rPr lang="en-GB" sz="5400" b="1" dirty="0">
                <a:solidFill>
                  <a:srgbClr val="651502"/>
                </a:solidFill>
                <a:latin typeface="Eras Bold ITC" panose="020B0907030504020204" pitchFamily="34" charset="0"/>
              </a:rPr>
              <a:t>Health and Safety: what have we been up to? </a:t>
            </a:r>
            <a:endParaRPr lang="en-GB" sz="3600" b="1" dirty="0">
              <a:solidFill>
                <a:srgbClr val="FFBC89"/>
              </a:solidFill>
              <a:latin typeface="Gill Sans MT" panose="020B0502020104020203" pitchFamily="34" charset="0"/>
            </a:endParaRPr>
          </a:p>
        </p:txBody>
      </p:sp>
      <p:sp>
        <p:nvSpPr>
          <p:cNvPr id="3" name="Content Placeholder 2">
            <a:extLst>
              <a:ext uri="{FF2B5EF4-FFF2-40B4-BE49-F238E27FC236}">
                <a16:creationId xmlns:a16="http://schemas.microsoft.com/office/drawing/2014/main" id="{4A3867B7-B0FD-4157-B37D-A04093BD9829}"/>
              </a:ext>
            </a:extLst>
          </p:cNvPr>
          <p:cNvSpPr txBox="1">
            <a:spLocks/>
          </p:cNvSpPr>
          <p:nvPr/>
        </p:nvSpPr>
        <p:spPr>
          <a:xfrm>
            <a:off x="399479" y="1982977"/>
            <a:ext cx="11393041" cy="3685949"/>
          </a:xfrm>
          <a:prstGeom prst="rect">
            <a:avLst/>
          </a:prstGeom>
        </p:spPr>
        <p:txBody>
          <a:bodyPr vert="horz" lIns="91440" tIns="45720" rIns="91440" bIns="45720" rtlCol="0">
            <a:normAutofit fontScale="85000" lnSpcReduction="2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2900" indent="-342900" algn="l">
              <a:buBlip>
                <a:blip r:embed="rId2">
                  <a:extLst>
                    <a:ext uri="{96DAC541-7B7A-43D3-8B79-37D633B846F1}">
                      <asvg:svgBlip xmlns:asvg="http://schemas.microsoft.com/office/drawing/2016/SVG/main" r:embed="rId3"/>
                    </a:ext>
                  </a:extLst>
                </a:blip>
              </a:buBlip>
            </a:pPr>
            <a:r>
              <a:rPr lang="en-GB" dirty="0">
                <a:solidFill>
                  <a:srgbClr val="651502"/>
                </a:solidFill>
                <a:latin typeface="Gill Sans MT" panose="020B0502020104020203" pitchFamily="34" charset="0"/>
              </a:rPr>
              <a:t>Comprehensive Health and Safety Advice to schools from the outset of </a:t>
            </a:r>
            <a:r>
              <a:rPr lang="en-GB" dirty="0" err="1">
                <a:solidFill>
                  <a:srgbClr val="651502"/>
                </a:solidFill>
                <a:latin typeface="Gill Sans MT" panose="020B0502020104020203" pitchFamily="34" charset="0"/>
              </a:rPr>
              <a:t>Covid</a:t>
            </a:r>
            <a:r>
              <a:rPr lang="en-GB" dirty="0">
                <a:solidFill>
                  <a:srgbClr val="651502"/>
                </a:solidFill>
                <a:latin typeface="Gill Sans MT" panose="020B0502020104020203" pitchFamily="34" charset="0"/>
              </a:rPr>
              <a:t> -19. Advice support and guidance on </a:t>
            </a:r>
            <a:r>
              <a:rPr lang="en-GB" dirty="0" err="1">
                <a:solidFill>
                  <a:srgbClr val="651502"/>
                </a:solidFill>
                <a:latin typeface="Gill Sans MT" panose="020B0502020104020203" pitchFamily="34" charset="0"/>
              </a:rPr>
              <a:t>Covid</a:t>
            </a:r>
            <a:r>
              <a:rPr lang="en-GB" dirty="0">
                <a:solidFill>
                  <a:srgbClr val="651502"/>
                </a:solidFill>
                <a:latin typeface="Gill Sans MT" panose="020B0502020104020203" pitchFamily="34" charset="0"/>
              </a:rPr>
              <a:t> -19 related issues to schools including updates as new guidance has been  released. </a:t>
            </a:r>
          </a:p>
          <a:p>
            <a:pPr marL="342900" indent="-342900" algn="l">
              <a:buBlip>
                <a:blip r:embed="rId2">
                  <a:extLst>
                    <a:ext uri="{96DAC541-7B7A-43D3-8B79-37D633B846F1}">
                      <asvg:svgBlip xmlns:asvg="http://schemas.microsoft.com/office/drawing/2016/SVG/main" r:embed="rId3"/>
                    </a:ext>
                  </a:extLst>
                </a:blip>
              </a:buBlip>
            </a:pPr>
            <a:r>
              <a:rPr lang="en-GB" dirty="0">
                <a:solidFill>
                  <a:srgbClr val="651502"/>
                </a:solidFill>
                <a:latin typeface="Gill Sans MT" panose="020B0502020104020203" pitchFamily="34" charset="0"/>
              </a:rPr>
              <a:t>Now part of work force cell with Children’s Services, HR and Public Health to ensure support and advice is consistent and relevant. This means information to schools will be consistent across the 3 departments. </a:t>
            </a:r>
          </a:p>
          <a:p>
            <a:pPr marL="342900" indent="-342900" algn="l">
              <a:buBlip>
                <a:blip r:embed="rId2">
                  <a:extLst>
                    <a:ext uri="{96DAC541-7B7A-43D3-8B79-37D633B846F1}">
                      <asvg:svgBlip xmlns:asvg="http://schemas.microsoft.com/office/drawing/2016/SVG/main" r:embed="rId3"/>
                    </a:ext>
                  </a:extLst>
                </a:blip>
              </a:buBlip>
            </a:pPr>
            <a:r>
              <a:rPr lang="en-GB" dirty="0">
                <a:solidFill>
                  <a:srgbClr val="651502"/>
                </a:solidFill>
                <a:latin typeface="Gill Sans MT" panose="020B0502020104020203" pitchFamily="34" charset="0"/>
              </a:rPr>
              <a:t>Provision of a comprehensive risk assessment for </a:t>
            </a:r>
            <a:r>
              <a:rPr lang="en-GB" dirty="0" err="1">
                <a:solidFill>
                  <a:srgbClr val="651502"/>
                </a:solidFill>
                <a:latin typeface="Gill Sans MT" panose="020B0502020104020203" pitchFamily="34" charset="0"/>
              </a:rPr>
              <a:t>covid</a:t>
            </a:r>
            <a:r>
              <a:rPr lang="en-GB" dirty="0">
                <a:solidFill>
                  <a:srgbClr val="651502"/>
                </a:solidFill>
                <a:latin typeface="Gill Sans MT" panose="020B0502020104020203" pitchFamily="34" charset="0"/>
              </a:rPr>
              <a:t> -19 including a large range of controls to  support the varied schools across the borough. </a:t>
            </a:r>
          </a:p>
          <a:p>
            <a:pPr marL="342900" indent="-342900" algn="l">
              <a:buBlip>
                <a:blip r:embed="rId2">
                  <a:extLst>
                    <a:ext uri="{96DAC541-7B7A-43D3-8B79-37D633B846F1}">
                      <asvg:svgBlip xmlns:asvg="http://schemas.microsoft.com/office/drawing/2016/SVG/main" r:embed="rId3"/>
                    </a:ext>
                  </a:extLst>
                </a:blip>
              </a:buBlip>
            </a:pPr>
            <a:r>
              <a:rPr lang="en-GB" dirty="0">
                <a:solidFill>
                  <a:srgbClr val="651502"/>
                </a:solidFill>
                <a:latin typeface="Gill Sans MT" panose="020B0502020104020203" pitchFamily="34" charset="0"/>
              </a:rPr>
              <a:t>Regular amendment updates to schools to ensure any newly identified hazards are shared to support schools with Risk assessment. </a:t>
            </a:r>
          </a:p>
          <a:p>
            <a:pPr marL="342900" indent="-342900" algn="l">
              <a:buBlip>
                <a:blip r:embed="rId2">
                  <a:extLst>
                    <a:ext uri="{96DAC541-7B7A-43D3-8B79-37D633B846F1}">
                      <asvg:svgBlip xmlns:asvg="http://schemas.microsoft.com/office/drawing/2016/SVG/main" r:embed="rId3"/>
                    </a:ext>
                  </a:extLst>
                </a:blip>
              </a:buBlip>
            </a:pPr>
            <a:r>
              <a:rPr lang="en-GB" dirty="0">
                <a:solidFill>
                  <a:srgbClr val="651502"/>
                </a:solidFill>
                <a:latin typeface="Gill Sans MT" panose="020B0502020104020203" pitchFamily="34" charset="0"/>
              </a:rPr>
              <a:t>Working with Transport, highways and facilities to plan for September and ensuring Health and Safety is at the heart of those plans. </a:t>
            </a:r>
          </a:p>
          <a:p>
            <a:pPr marL="342900" indent="-342900" algn="l">
              <a:buBlip>
                <a:blip r:embed="rId2">
                  <a:extLst>
                    <a:ext uri="{96DAC541-7B7A-43D3-8B79-37D633B846F1}">
                      <asvg:svgBlip xmlns:asvg="http://schemas.microsoft.com/office/drawing/2016/SVG/main" r:embed="rId3"/>
                    </a:ext>
                  </a:extLst>
                </a:blip>
              </a:buBlip>
            </a:pPr>
            <a:r>
              <a:rPr lang="en-GB" dirty="0">
                <a:solidFill>
                  <a:srgbClr val="651502"/>
                </a:solidFill>
                <a:latin typeface="Gill Sans MT" panose="020B0502020104020203" pitchFamily="34" charset="0"/>
              </a:rPr>
              <a:t>Reviewed and offered support where necessary on Schools Covid-19 Risk Assessments. </a:t>
            </a:r>
          </a:p>
          <a:p>
            <a:pPr marL="342900" indent="-342900" algn="l">
              <a:buBlip>
                <a:blip r:embed="rId2">
                  <a:extLst>
                    <a:ext uri="{96DAC541-7B7A-43D3-8B79-37D633B846F1}">
                      <asvg:svgBlip xmlns:asvg="http://schemas.microsoft.com/office/drawing/2016/SVG/main" r:embed="rId3"/>
                    </a:ext>
                  </a:extLst>
                </a:blip>
              </a:buBlip>
            </a:pPr>
            <a:r>
              <a:rPr lang="en-GB" dirty="0">
                <a:solidFill>
                  <a:srgbClr val="651502"/>
                </a:solidFill>
                <a:latin typeface="Gill Sans MT" panose="020B0502020104020203" pitchFamily="34" charset="0"/>
              </a:rPr>
              <a:t>Provided FAQ to schools throughout the covid-19 crisis to updated on safety questions and try to pre-empt any safety challenges schools may face. </a:t>
            </a:r>
          </a:p>
          <a:p>
            <a:endParaRPr lang="en-GB" dirty="0"/>
          </a:p>
          <a:p>
            <a:endParaRPr lang="en-GB" dirty="0"/>
          </a:p>
        </p:txBody>
      </p:sp>
      <p:sp>
        <p:nvSpPr>
          <p:cNvPr id="4" name="TextBox 3">
            <a:extLst>
              <a:ext uri="{FF2B5EF4-FFF2-40B4-BE49-F238E27FC236}">
                <a16:creationId xmlns:a16="http://schemas.microsoft.com/office/drawing/2014/main" id="{110BF3FB-7FFF-4E62-8C21-29B67E925370}"/>
              </a:ext>
            </a:extLst>
          </p:cNvPr>
          <p:cNvSpPr txBox="1"/>
          <p:nvPr/>
        </p:nvSpPr>
        <p:spPr>
          <a:xfrm>
            <a:off x="3413051" y="6145619"/>
            <a:ext cx="4827182" cy="400110"/>
          </a:xfrm>
          <a:prstGeom prst="rect">
            <a:avLst/>
          </a:prstGeom>
          <a:noFill/>
        </p:spPr>
        <p:txBody>
          <a:bodyPr wrap="square" rtlCol="0">
            <a:spAutoFit/>
          </a:bodyPr>
          <a:lstStyle/>
          <a:p>
            <a:pPr algn="ctr"/>
            <a:r>
              <a:rPr lang="en-GB" sz="2000" b="1" dirty="0">
                <a:solidFill>
                  <a:srgbClr val="651502"/>
                </a:solidFill>
                <a:latin typeface="Ink Free" panose="03080402000500000000" pitchFamily="66" charset="0"/>
              </a:rPr>
              <a:t>Lorraine Adamson, H+S</a:t>
            </a:r>
          </a:p>
        </p:txBody>
      </p:sp>
    </p:spTree>
    <p:extLst>
      <p:ext uri="{BB962C8B-B14F-4D97-AF65-F5344CB8AC3E}">
        <p14:creationId xmlns:p14="http://schemas.microsoft.com/office/powerpoint/2010/main" val="34662708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385A7C13-7E2C-47CF-BDFE-B3DF860DFC67}"/>
              </a:ext>
            </a:extLst>
          </p:cNvPr>
          <p:cNvSpPr txBox="1"/>
          <p:nvPr/>
        </p:nvSpPr>
        <p:spPr>
          <a:xfrm>
            <a:off x="180753" y="228651"/>
            <a:ext cx="11855303" cy="1477328"/>
          </a:xfrm>
          <a:prstGeom prst="rect">
            <a:avLst/>
          </a:prstGeom>
          <a:noFill/>
        </p:spPr>
        <p:txBody>
          <a:bodyPr wrap="square" rtlCol="0">
            <a:spAutoFit/>
          </a:bodyPr>
          <a:lstStyle/>
          <a:p>
            <a:r>
              <a:rPr lang="en-GB" sz="5400" b="1" dirty="0">
                <a:solidFill>
                  <a:srgbClr val="651502"/>
                </a:solidFill>
                <a:latin typeface="Eras Bold ITC" panose="020B0907030504020204" pitchFamily="34" charset="0"/>
              </a:rPr>
              <a:t>Health and Safety: Going forward</a:t>
            </a:r>
            <a:endParaRPr lang="en-GB" sz="6000" b="1" dirty="0">
              <a:solidFill>
                <a:srgbClr val="651502"/>
              </a:solidFill>
              <a:latin typeface="Eras Bold ITC" panose="020B0907030504020204" pitchFamily="34" charset="0"/>
            </a:endParaRPr>
          </a:p>
          <a:p>
            <a:pPr algn="ctr"/>
            <a:endParaRPr lang="en-GB" sz="3600" b="1" dirty="0">
              <a:solidFill>
                <a:srgbClr val="FFBC89"/>
              </a:solidFill>
              <a:latin typeface="Gill Sans MT" panose="020B0502020104020203" pitchFamily="34" charset="0"/>
            </a:endParaRPr>
          </a:p>
        </p:txBody>
      </p:sp>
      <p:sp>
        <p:nvSpPr>
          <p:cNvPr id="4" name="Content Placeholder 2">
            <a:extLst>
              <a:ext uri="{FF2B5EF4-FFF2-40B4-BE49-F238E27FC236}">
                <a16:creationId xmlns:a16="http://schemas.microsoft.com/office/drawing/2014/main" id="{680F02FA-48DB-49B7-A873-20D9E66684DC}"/>
              </a:ext>
            </a:extLst>
          </p:cNvPr>
          <p:cNvSpPr txBox="1">
            <a:spLocks/>
          </p:cNvSpPr>
          <p:nvPr/>
        </p:nvSpPr>
        <p:spPr>
          <a:xfrm>
            <a:off x="304349" y="1412652"/>
            <a:ext cx="11604116" cy="4265133"/>
          </a:xfrm>
          <a:prstGeom prst="rect">
            <a:avLst/>
          </a:prstGeom>
        </p:spPr>
        <p:txBody>
          <a:bodyPr vert="horz" lIns="91440" tIns="45720" rIns="91440" bIns="45720" rtlCol="0">
            <a:normAutofit fontScale="92500"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2900" indent="-342900" algn="l">
              <a:buBlip>
                <a:blip r:embed="rId2">
                  <a:extLst>
                    <a:ext uri="{96DAC541-7B7A-43D3-8B79-37D633B846F1}">
                      <asvg:svgBlip xmlns:asvg="http://schemas.microsoft.com/office/drawing/2016/SVG/main" r:embed="rId3"/>
                    </a:ext>
                  </a:extLst>
                </a:blip>
              </a:buBlip>
            </a:pPr>
            <a:r>
              <a:rPr lang="en-GB" sz="2600" dirty="0">
                <a:solidFill>
                  <a:srgbClr val="651502"/>
                </a:solidFill>
                <a:latin typeface="Gill Sans MT" panose="020B0502020104020203" pitchFamily="34" charset="0"/>
              </a:rPr>
              <a:t>Currently working on webinar training packages that can be accessed on line. The first one being cleaning and caretaker training to be delivered during the summer holidays but accessible throughout the year. </a:t>
            </a:r>
          </a:p>
          <a:p>
            <a:pPr marL="342900" indent="-342900" algn="l">
              <a:buBlip>
                <a:blip r:embed="rId2">
                  <a:extLst>
                    <a:ext uri="{96DAC541-7B7A-43D3-8B79-37D633B846F1}">
                      <asvg:svgBlip xmlns:asvg="http://schemas.microsoft.com/office/drawing/2016/SVG/main" r:embed="rId3"/>
                    </a:ext>
                  </a:extLst>
                </a:blip>
              </a:buBlip>
            </a:pPr>
            <a:r>
              <a:rPr lang="en-GB" sz="2600" dirty="0">
                <a:solidFill>
                  <a:srgbClr val="651502"/>
                </a:solidFill>
                <a:latin typeface="Gill Sans MT" panose="020B0502020104020203" pitchFamily="34" charset="0"/>
              </a:rPr>
              <a:t>Live session on key subjects to support schools such as Risk assessment and working at height. </a:t>
            </a:r>
          </a:p>
          <a:p>
            <a:pPr marL="342900" indent="-342900" algn="l">
              <a:buBlip>
                <a:blip r:embed="rId2">
                  <a:extLst>
                    <a:ext uri="{96DAC541-7B7A-43D3-8B79-37D633B846F1}">
                      <asvg:svgBlip xmlns:asvg="http://schemas.microsoft.com/office/drawing/2016/SVG/main" r:embed="rId3"/>
                    </a:ext>
                  </a:extLst>
                </a:blip>
              </a:buBlip>
            </a:pPr>
            <a:r>
              <a:rPr lang="en-GB" sz="2600" dirty="0">
                <a:solidFill>
                  <a:srgbClr val="651502"/>
                </a:solidFill>
                <a:latin typeface="Gill Sans MT" panose="020B0502020104020203" pitchFamily="34" charset="0"/>
              </a:rPr>
              <a:t>Regular termly updates on topics such a weather controls.</a:t>
            </a:r>
          </a:p>
          <a:p>
            <a:pPr marL="342900" indent="-342900" algn="l">
              <a:buBlip>
                <a:blip r:embed="rId2">
                  <a:extLst>
                    <a:ext uri="{96DAC541-7B7A-43D3-8B79-37D633B846F1}">
                      <asvg:svgBlip xmlns:asvg="http://schemas.microsoft.com/office/drawing/2016/SVG/main" r:embed="rId3"/>
                    </a:ext>
                  </a:extLst>
                </a:blip>
              </a:buBlip>
            </a:pPr>
            <a:r>
              <a:rPr lang="en-GB" sz="2600" dirty="0">
                <a:solidFill>
                  <a:srgbClr val="651502"/>
                </a:solidFill>
                <a:latin typeface="Gill Sans MT" panose="020B0502020104020203" pitchFamily="34" charset="0"/>
              </a:rPr>
              <a:t>Training booklets to go along side the webinars so schools can be confident training has been understood. </a:t>
            </a:r>
          </a:p>
          <a:p>
            <a:pPr marL="342900" indent="-342900" algn="l">
              <a:buBlip>
                <a:blip r:embed="rId2">
                  <a:extLst>
                    <a:ext uri="{96DAC541-7B7A-43D3-8B79-37D633B846F1}">
                      <asvg:svgBlip xmlns:asvg="http://schemas.microsoft.com/office/drawing/2016/SVG/main" r:embed="rId3"/>
                    </a:ext>
                  </a:extLst>
                </a:blip>
              </a:buBlip>
            </a:pPr>
            <a:r>
              <a:rPr lang="en-GB" sz="2600" dirty="0">
                <a:solidFill>
                  <a:srgbClr val="651502"/>
                </a:solidFill>
                <a:latin typeface="Gill Sans MT" panose="020B0502020104020203" pitchFamily="34" charset="0"/>
              </a:rPr>
              <a:t>Refresh on Fire risk assessment to help schools keep on top of action plans. </a:t>
            </a:r>
          </a:p>
          <a:p>
            <a:pPr marL="342900" indent="-342900" algn="l">
              <a:buBlip>
                <a:blip r:embed="rId2">
                  <a:extLst>
                    <a:ext uri="{96DAC541-7B7A-43D3-8B79-37D633B846F1}">
                      <asvg:svgBlip xmlns:asvg="http://schemas.microsoft.com/office/drawing/2016/SVG/main" r:embed="rId3"/>
                    </a:ext>
                  </a:extLst>
                </a:blip>
              </a:buBlip>
            </a:pPr>
            <a:r>
              <a:rPr lang="en-GB" sz="2600" dirty="0">
                <a:solidFill>
                  <a:srgbClr val="651502"/>
                </a:solidFill>
                <a:latin typeface="Gill Sans MT" panose="020B0502020104020203" pitchFamily="34" charset="0"/>
              </a:rPr>
              <a:t>Interrelated HR SLA offering arrange of discounts up to £300 for schools and allows Schools, Health and Safety and HR Consultancy to work more closely to provide advice on shared issues such as reasonable adjustments and stress risk assessments</a:t>
            </a:r>
            <a:r>
              <a:rPr lang="en-GB" sz="2600" dirty="0">
                <a:latin typeface="Gill Sans MT" panose="020B0502020104020203" pitchFamily="34" charset="0"/>
              </a:rPr>
              <a:t>. </a:t>
            </a:r>
          </a:p>
          <a:p>
            <a:endParaRPr lang="en-GB" dirty="0"/>
          </a:p>
        </p:txBody>
      </p:sp>
      <p:sp>
        <p:nvSpPr>
          <p:cNvPr id="6" name="TextBox 5">
            <a:extLst>
              <a:ext uri="{FF2B5EF4-FFF2-40B4-BE49-F238E27FC236}">
                <a16:creationId xmlns:a16="http://schemas.microsoft.com/office/drawing/2014/main" id="{9444956B-5F03-4A10-87DA-4F7F391A95A2}"/>
              </a:ext>
            </a:extLst>
          </p:cNvPr>
          <p:cNvSpPr txBox="1"/>
          <p:nvPr/>
        </p:nvSpPr>
        <p:spPr>
          <a:xfrm>
            <a:off x="3413051" y="6145619"/>
            <a:ext cx="4827182" cy="400110"/>
          </a:xfrm>
          <a:prstGeom prst="rect">
            <a:avLst/>
          </a:prstGeom>
          <a:noFill/>
        </p:spPr>
        <p:txBody>
          <a:bodyPr wrap="square" rtlCol="0">
            <a:spAutoFit/>
          </a:bodyPr>
          <a:lstStyle/>
          <a:p>
            <a:pPr algn="ctr"/>
            <a:r>
              <a:rPr lang="en-GB" sz="2000" b="1" dirty="0">
                <a:solidFill>
                  <a:srgbClr val="651502"/>
                </a:solidFill>
                <a:latin typeface="Ink Free" panose="03080402000500000000" pitchFamily="66" charset="0"/>
              </a:rPr>
              <a:t>Lorraine Adamson, H+S</a:t>
            </a:r>
          </a:p>
        </p:txBody>
      </p:sp>
    </p:spTree>
    <p:extLst>
      <p:ext uri="{BB962C8B-B14F-4D97-AF65-F5344CB8AC3E}">
        <p14:creationId xmlns:p14="http://schemas.microsoft.com/office/powerpoint/2010/main" val="31375281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fade">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fade">
                                      <p:cBhvr>
                                        <p:cTn id="17" dur="5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fade">
                                      <p:cBhvr>
                                        <p:cTn id="22" dur="500"/>
                                        <p:tgtEl>
                                          <p:spTgt spid="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animEffect transition="in" filter="fade">
                                      <p:cBhvr>
                                        <p:cTn id="27" dur="500"/>
                                        <p:tgtEl>
                                          <p:spTgt spid="4">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4">
                                            <p:txEl>
                                              <p:pRg st="5" end="5"/>
                                            </p:txEl>
                                          </p:spTgt>
                                        </p:tgtEl>
                                        <p:attrNameLst>
                                          <p:attrName>style.visibility</p:attrName>
                                        </p:attrNameLst>
                                      </p:cBhvr>
                                      <p:to>
                                        <p:strVal val="visible"/>
                                      </p:to>
                                    </p:set>
                                    <p:animEffect transition="in" filter="fade">
                                      <p:cBhvr>
                                        <p:cTn id="32" dur="5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385A7C13-7E2C-47CF-BDFE-B3DF860DFC67}"/>
              </a:ext>
            </a:extLst>
          </p:cNvPr>
          <p:cNvSpPr txBox="1"/>
          <p:nvPr/>
        </p:nvSpPr>
        <p:spPr>
          <a:xfrm>
            <a:off x="399479" y="228651"/>
            <a:ext cx="11393041" cy="1477328"/>
          </a:xfrm>
          <a:prstGeom prst="rect">
            <a:avLst/>
          </a:prstGeom>
          <a:noFill/>
        </p:spPr>
        <p:txBody>
          <a:bodyPr wrap="square" rtlCol="0">
            <a:spAutoFit/>
          </a:bodyPr>
          <a:lstStyle/>
          <a:p>
            <a:r>
              <a:rPr lang="en-GB" sz="5400" b="1" dirty="0">
                <a:solidFill>
                  <a:srgbClr val="651502"/>
                </a:solidFill>
                <a:latin typeface="Eras Bold ITC" panose="020B0907030504020204" pitchFamily="34" charset="0"/>
              </a:rPr>
              <a:t>Occupational Health and EAP</a:t>
            </a:r>
            <a:endParaRPr lang="en-GB" sz="6000" b="1" dirty="0">
              <a:solidFill>
                <a:srgbClr val="651502"/>
              </a:solidFill>
              <a:latin typeface="Eras Bold ITC" panose="020B0907030504020204" pitchFamily="34" charset="0"/>
            </a:endParaRPr>
          </a:p>
          <a:p>
            <a:pPr algn="ctr"/>
            <a:endParaRPr lang="en-GB" sz="3600" b="1" dirty="0">
              <a:solidFill>
                <a:srgbClr val="FFBC89"/>
              </a:solidFill>
              <a:latin typeface="Gill Sans MT" panose="020B0502020104020203" pitchFamily="34" charset="0"/>
            </a:endParaRPr>
          </a:p>
        </p:txBody>
      </p:sp>
      <p:sp>
        <p:nvSpPr>
          <p:cNvPr id="4" name="TextBox 3">
            <a:extLst>
              <a:ext uri="{FF2B5EF4-FFF2-40B4-BE49-F238E27FC236}">
                <a16:creationId xmlns:a16="http://schemas.microsoft.com/office/drawing/2014/main" id="{3D78B9EC-1A28-4DEF-A7A5-4CA83C666020}"/>
              </a:ext>
            </a:extLst>
          </p:cNvPr>
          <p:cNvSpPr txBox="1"/>
          <p:nvPr/>
        </p:nvSpPr>
        <p:spPr>
          <a:xfrm>
            <a:off x="637952" y="1428427"/>
            <a:ext cx="10281684" cy="2431435"/>
          </a:xfrm>
          <a:prstGeom prst="rect">
            <a:avLst/>
          </a:prstGeom>
          <a:noFill/>
        </p:spPr>
        <p:txBody>
          <a:bodyPr wrap="square">
            <a:spAutoFit/>
          </a:bodyPr>
          <a:lstStyle/>
          <a:p>
            <a:pPr marL="0" indent="0">
              <a:buNone/>
            </a:pPr>
            <a:r>
              <a:rPr lang="en-GB" sz="3200" b="1" u="sng" dirty="0">
                <a:solidFill>
                  <a:srgbClr val="651502"/>
                </a:solidFill>
                <a:latin typeface="Gill Sans MT" panose="020B0502020104020203" pitchFamily="34" charset="0"/>
              </a:rPr>
              <a:t>Wirral Council Occupational Health Service</a:t>
            </a:r>
          </a:p>
          <a:p>
            <a:pPr marL="0" indent="0">
              <a:buNone/>
            </a:pPr>
            <a:r>
              <a:rPr lang="en-GB" sz="2400" dirty="0">
                <a:solidFill>
                  <a:srgbClr val="651502"/>
                </a:solidFill>
                <a:latin typeface="Gill Sans MT" panose="020B0502020104020203" pitchFamily="34" charset="0"/>
              </a:rPr>
              <a:t>The Occupational Health Service has continued to operate throughout the pandemic, but there are some changes to how the service has been operating;</a:t>
            </a:r>
          </a:p>
          <a:p>
            <a:pPr lvl="1"/>
            <a:r>
              <a:rPr lang="en-GB" sz="2400" dirty="0">
                <a:solidFill>
                  <a:srgbClr val="651502"/>
                </a:solidFill>
                <a:latin typeface="Gill Sans MT" panose="020B0502020104020203" pitchFamily="34" charset="0"/>
              </a:rPr>
              <a:t>Service delivery</a:t>
            </a:r>
          </a:p>
          <a:p>
            <a:pPr lvl="1"/>
            <a:r>
              <a:rPr lang="en-GB" sz="2400" dirty="0">
                <a:solidFill>
                  <a:srgbClr val="651502"/>
                </a:solidFill>
                <a:latin typeface="Gill Sans MT" panose="020B0502020104020203" pitchFamily="34" charset="0"/>
              </a:rPr>
              <a:t>Mental Health</a:t>
            </a:r>
          </a:p>
          <a:p>
            <a:pPr lvl="1"/>
            <a:r>
              <a:rPr lang="en-GB" sz="2400" dirty="0">
                <a:solidFill>
                  <a:srgbClr val="651502"/>
                </a:solidFill>
                <a:latin typeface="Gill Sans MT" panose="020B0502020104020203" pitchFamily="34" charset="0"/>
              </a:rPr>
              <a:t>Physiotherapy</a:t>
            </a:r>
          </a:p>
        </p:txBody>
      </p:sp>
      <p:sp>
        <p:nvSpPr>
          <p:cNvPr id="6" name="TextBox 5">
            <a:extLst>
              <a:ext uri="{FF2B5EF4-FFF2-40B4-BE49-F238E27FC236}">
                <a16:creationId xmlns:a16="http://schemas.microsoft.com/office/drawing/2014/main" id="{7167B95A-42E6-45A3-BBE2-8E50735BF448}"/>
              </a:ext>
            </a:extLst>
          </p:cNvPr>
          <p:cNvSpPr txBox="1"/>
          <p:nvPr/>
        </p:nvSpPr>
        <p:spPr>
          <a:xfrm>
            <a:off x="694660" y="4187522"/>
            <a:ext cx="10281684" cy="1323439"/>
          </a:xfrm>
          <a:prstGeom prst="rect">
            <a:avLst/>
          </a:prstGeom>
          <a:noFill/>
        </p:spPr>
        <p:txBody>
          <a:bodyPr wrap="square">
            <a:spAutoFit/>
          </a:bodyPr>
          <a:lstStyle/>
          <a:p>
            <a:pPr marL="0" indent="0">
              <a:buNone/>
            </a:pPr>
            <a:r>
              <a:rPr lang="en-GB" sz="3200" b="1" u="sng" dirty="0">
                <a:solidFill>
                  <a:srgbClr val="651502"/>
                </a:solidFill>
              </a:rPr>
              <a:t>EAP (Employee Assistance Programme)</a:t>
            </a:r>
          </a:p>
          <a:p>
            <a:pPr lvl="1"/>
            <a:r>
              <a:rPr lang="en-GB" sz="2400" dirty="0">
                <a:solidFill>
                  <a:srgbClr val="651502"/>
                </a:solidFill>
              </a:rPr>
              <a:t>EAP Service and Features for staff</a:t>
            </a:r>
          </a:p>
          <a:p>
            <a:pPr lvl="1"/>
            <a:r>
              <a:rPr lang="en-GB" sz="2400" dirty="0">
                <a:solidFill>
                  <a:srgbClr val="651502"/>
                </a:solidFill>
              </a:rPr>
              <a:t>Management Support </a:t>
            </a:r>
            <a:endParaRPr lang="en-GB" sz="3200" dirty="0">
              <a:solidFill>
                <a:srgbClr val="651502"/>
              </a:solidFill>
            </a:endParaRPr>
          </a:p>
        </p:txBody>
      </p:sp>
      <p:sp>
        <p:nvSpPr>
          <p:cNvPr id="7" name="TextBox 6">
            <a:extLst>
              <a:ext uri="{FF2B5EF4-FFF2-40B4-BE49-F238E27FC236}">
                <a16:creationId xmlns:a16="http://schemas.microsoft.com/office/drawing/2014/main" id="{CBCC1725-FA13-4AE8-90A7-C2C471A37F1A}"/>
              </a:ext>
            </a:extLst>
          </p:cNvPr>
          <p:cNvSpPr txBox="1"/>
          <p:nvPr/>
        </p:nvSpPr>
        <p:spPr>
          <a:xfrm>
            <a:off x="3413051" y="6145619"/>
            <a:ext cx="4827182" cy="400110"/>
          </a:xfrm>
          <a:prstGeom prst="rect">
            <a:avLst/>
          </a:prstGeom>
          <a:noFill/>
        </p:spPr>
        <p:txBody>
          <a:bodyPr wrap="square" rtlCol="0">
            <a:spAutoFit/>
          </a:bodyPr>
          <a:lstStyle/>
          <a:p>
            <a:pPr algn="ctr"/>
            <a:r>
              <a:rPr lang="en-GB" sz="2000" b="1" dirty="0">
                <a:solidFill>
                  <a:srgbClr val="651502"/>
                </a:solidFill>
                <a:latin typeface="Ink Free" panose="03080402000500000000" pitchFamily="66" charset="0"/>
              </a:rPr>
              <a:t>Andy McMillan, H+S</a:t>
            </a:r>
          </a:p>
        </p:txBody>
      </p:sp>
    </p:spTree>
    <p:extLst>
      <p:ext uri="{BB962C8B-B14F-4D97-AF65-F5344CB8AC3E}">
        <p14:creationId xmlns:p14="http://schemas.microsoft.com/office/powerpoint/2010/main" val="17400010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A8FD2489-C37E-423F-A3BB-0049BD7CBB45}"/>
              </a:ext>
            </a:extLst>
          </p:cNvPr>
          <p:cNvSpPr txBox="1"/>
          <p:nvPr/>
        </p:nvSpPr>
        <p:spPr>
          <a:xfrm>
            <a:off x="399479" y="779795"/>
            <a:ext cx="11393041" cy="5139869"/>
          </a:xfrm>
          <a:prstGeom prst="rect">
            <a:avLst/>
          </a:prstGeom>
          <a:noFill/>
        </p:spPr>
        <p:txBody>
          <a:bodyPr wrap="square" rtlCol="0">
            <a:spAutoFit/>
          </a:bodyPr>
          <a:lstStyle/>
          <a:p>
            <a:pPr algn="ctr"/>
            <a:r>
              <a:rPr lang="en-GB" sz="5400" b="1" dirty="0">
                <a:solidFill>
                  <a:srgbClr val="651502"/>
                </a:solidFill>
                <a:latin typeface="Eras Bold ITC" panose="020B0907030504020204" pitchFamily="34" charset="0"/>
              </a:rPr>
              <a:t>Wirral Safeguarding Children Partnership</a:t>
            </a:r>
          </a:p>
          <a:p>
            <a:pPr algn="ctr"/>
            <a:endParaRPr lang="en-GB" sz="6000" b="1" dirty="0">
              <a:solidFill>
                <a:srgbClr val="651502"/>
              </a:solidFill>
              <a:latin typeface="Eras Bold ITC" panose="020B0907030504020204" pitchFamily="34" charset="0"/>
            </a:endParaRPr>
          </a:p>
          <a:p>
            <a:pPr algn="ctr"/>
            <a:r>
              <a:rPr lang="en-GB" sz="4800" b="1" dirty="0">
                <a:solidFill>
                  <a:srgbClr val="651502"/>
                </a:solidFill>
                <a:latin typeface="Eras Bold ITC" panose="020B0907030504020204" pitchFamily="34" charset="0"/>
              </a:rPr>
              <a:t>David Robbins</a:t>
            </a:r>
          </a:p>
          <a:p>
            <a:pPr algn="ctr"/>
            <a:endParaRPr lang="en-GB" sz="2800" b="1" dirty="0">
              <a:solidFill>
                <a:srgbClr val="651502"/>
              </a:solidFill>
              <a:latin typeface="Eras Bold ITC" panose="020B0907030504020204" pitchFamily="34" charset="0"/>
            </a:endParaRPr>
          </a:p>
          <a:p>
            <a:pPr algn="ctr"/>
            <a:r>
              <a:rPr lang="en-GB" sz="4800" b="1" dirty="0">
                <a:solidFill>
                  <a:srgbClr val="651502"/>
                </a:solidFill>
                <a:latin typeface="Eras Bold ITC" panose="020B0907030504020204" pitchFamily="34" charset="0"/>
              </a:rPr>
              <a:t>WSCP Manager</a:t>
            </a:r>
            <a:endParaRPr lang="en-GB" sz="5400" b="1" dirty="0">
              <a:solidFill>
                <a:srgbClr val="651502"/>
              </a:solidFill>
              <a:latin typeface="Eras Bold ITC" panose="020B0907030504020204" pitchFamily="34" charset="0"/>
            </a:endParaRPr>
          </a:p>
          <a:p>
            <a:pPr algn="ctr"/>
            <a:endParaRPr lang="en-GB" sz="3600" b="1" dirty="0">
              <a:solidFill>
                <a:srgbClr val="FFBC89"/>
              </a:solidFill>
              <a:latin typeface="Gill Sans MT" panose="020B0502020104020203" pitchFamily="34" charset="0"/>
            </a:endParaRPr>
          </a:p>
        </p:txBody>
      </p:sp>
    </p:spTree>
    <p:extLst>
      <p:ext uri="{BB962C8B-B14F-4D97-AF65-F5344CB8AC3E}">
        <p14:creationId xmlns:p14="http://schemas.microsoft.com/office/powerpoint/2010/main" val="95383025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385A7C13-7E2C-47CF-BDFE-B3DF860DFC67}"/>
              </a:ext>
            </a:extLst>
          </p:cNvPr>
          <p:cNvSpPr txBox="1"/>
          <p:nvPr/>
        </p:nvSpPr>
        <p:spPr>
          <a:xfrm>
            <a:off x="399479" y="228651"/>
            <a:ext cx="11393041" cy="2308324"/>
          </a:xfrm>
          <a:prstGeom prst="rect">
            <a:avLst/>
          </a:prstGeom>
          <a:noFill/>
        </p:spPr>
        <p:txBody>
          <a:bodyPr wrap="square" rtlCol="0">
            <a:spAutoFit/>
          </a:bodyPr>
          <a:lstStyle/>
          <a:p>
            <a:r>
              <a:rPr lang="en-GB" sz="5400" b="1" dirty="0">
                <a:solidFill>
                  <a:srgbClr val="651502"/>
                </a:solidFill>
                <a:latin typeface="Eras Bold ITC" panose="020B0907030504020204" pitchFamily="34" charset="0"/>
              </a:rPr>
              <a:t>End of Presentation</a:t>
            </a:r>
          </a:p>
          <a:p>
            <a:endParaRPr lang="en-GB" sz="5400" b="1" dirty="0">
              <a:solidFill>
                <a:srgbClr val="651502"/>
              </a:solidFill>
              <a:latin typeface="Eras Bold ITC" panose="020B0907030504020204" pitchFamily="34" charset="0"/>
            </a:endParaRPr>
          </a:p>
          <a:p>
            <a:pPr algn="ctr"/>
            <a:endParaRPr lang="en-GB" sz="3600" b="1" dirty="0">
              <a:solidFill>
                <a:srgbClr val="FFBC89"/>
              </a:solidFill>
              <a:latin typeface="Gill Sans MT" panose="020B0502020104020203" pitchFamily="34" charset="0"/>
            </a:endParaRPr>
          </a:p>
        </p:txBody>
      </p:sp>
      <p:sp>
        <p:nvSpPr>
          <p:cNvPr id="4" name="TextBox 3">
            <a:extLst>
              <a:ext uri="{FF2B5EF4-FFF2-40B4-BE49-F238E27FC236}">
                <a16:creationId xmlns:a16="http://schemas.microsoft.com/office/drawing/2014/main" id="{354190D6-B73C-48CD-B8BB-B94614C2BAD4}"/>
              </a:ext>
            </a:extLst>
          </p:cNvPr>
          <p:cNvSpPr txBox="1"/>
          <p:nvPr/>
        </p:nvSpPr>
        <p:spPr>
          <a:xfrm>
            <a:off x="1318436" y="2012702"/>
            <a:ext cx="6719776" cy="2308324"/>
          </a:xfrm>
          <a:prstGeom prst="rect">
            <a:avLst/>
          </a:prstGeom>
          <a:noFill/>
        </p:spPr>
        <p:txBody>
          <a:bodyPr wrap="square">
            <a:spAutoFit/>
          </a:bodyPr>
          <a:lstStyle/>
          <a:p>
            <a:pPr marL="857250" indent="-857250">
              <a:buFont typeface="Arial" panose="020B0604020202020204" pitchFamily="34" charset="0"/>
              <a:buChar char="•"/>
            </a:pPr>
            <a:r>
              <a:rPr lang="en-GB" sz="4800" b="1" dirty="0">
                <a:solidFill>
                  <a:srgbClr val="651502"/>
                </a:solidFill>
                <a:latin typeface="Gill Sans MT" panose="020B0502020104020203" pitchFamily="34" charset="0"/>
              </a:rPr>
              <a:t>Next Steps</a:t>
            </a:r>
          </a:p>
          <a:p>
            <a:endParaRPr lang="en-GB" sz="2000" b="1" dirty="0">
              <a:solidFill>
                <a:srgbClr val="651502"/>
              </a:solidFill>
              <a:latin typeface="Gill Sans MT" panose="020B0502020104020203" pitchFamily="34" charset="0"/>
            </a:endParaRPr>
          </a:p>
          <a:p>
            <a:endParaRPr lang="en-GB" sz="2800" b="1" dirty="0">
              <a:solidFill>
                <a:srgbClr val="651502"/>
              </a:solidFill>
              <a:latin typeface="Gill Sans MT" panose="020B0502020104020203" pitchFamily="34" charset="0"/>
            </a:endParaRPr>
          </a:p>
          <a:p>
            <a:pPr marL="857250" indent="-857250">
              <a:buFont typeface="Arial" panose="020B0604020202020204" pitchFamily="34" charset="0"/>
              <a:buChar char="•"/>
            </a:pPr>
            <a:r>
              <a:rPr lang="en-GB" sz="4800" b="1" dirty="0">
                <a:solidFill>
                  <a:srgbClr val="651502"/>
                </a:solidFill>
                <a:latin typeface="Gill Sans MT" panose="020B0502020104020203" pitchFamily="34" charset="0"/>
              </a:rPr>
              <a:t>Questions</a:t>
            </a:r>
            <a:endParaRPr lang="en-GB" sz="5400" b="1" dirty="0">
              <a:solidFill>
                <a:srgbClr val="651502"/>
              </a:solidFill>
              <a:latin typeface="Gill Sans MT" panose="020B0502020104020203" pitchFamily="34" charset="0"/>
            </a:endParaRPr>
          </a:p>
        </p:txBody>
      </p:sp>
      <p:sp>
        <p:nvSpPr>
          <p:cNvPr id="6" name="TextBox 5">
            <a:extLst>
              <a:ext uri="{FF2B5EF4-FFF2-40B4-BE49-F238E27FC236}">
                <a16:creationId xmlns:a16="http://schemas.microsoft.com/office/drawing/2014/main" id="{18AF8EBC-ECC2-46A3-B752-AF701E374BE6}"/>
              </a:ext>
            </a:extLst>
          </p:cNvPr>
          <p:cNvSpPr txBox="1"/>
          <p:nvPr/>
        </p:nvSpPr>
        <p:spPr>
          <a:xfrm>
            <a:off x="1532982" y="4710102"/>
            <a:ext cx="9377187" cy="523220"/>
          </a:xfrm>
          <a:prstGeom prst="rect">
            <a:avLst/>
          </a:prstGeom>
          <a:noFill/>
        </p:spPr>
        <p:txBody>
          <a:bodyPr wrap="square">
            <a:spAutoFit/>
          </a:bodyPr>
          <a:lstStyle/>
          <a:p>
            <a:r>
              <a:rPr lang="en-GB" sz="2800" b="1" dirty="0">
                <a:solidFill>
                  <a:srgbClr val="651502"/>
                </a:solidFill>
                <a:latin typeface="Gill Sans MT" panose="020B0502020104020203" pitchFamily="34" charset="0"/>
                <a:hlinkClick r:id="rId3">
                  <a:extLst>
                    <a:ext uri="{A12FA001-AC4F-418D-AE19-62706E023703}">
                      <ahyp:hlinkClr xmlns:ahyp="http://schemas.microsoft.com/office/drawing/2018/hyperlinkcolor" val="tx"/>
                    </a:ext>
                  </a:extLst>
                </a:hlinkClick>
              </a:rPr>
              <a:t>https://www.wirralsafeguarding.co.uk/schools-webinar/</a:t>
            </a:r>
            <a:r>
              <a:rPr lang="en-GB" sz="2800" b="1" dirty="0">
                <a:solidFill>
                  <a:srgbClr val="651502"/>
                </a:solidFill>
                <a:latin typeface="Gill Sans MT" panose="020B0502020104020203" pitchFamily="34" charset="0"/>
              </a:rPr>
              <a:t> </a:t>
            </a:r>
          </a:p>
        </p:txBody>
      </p:sp>
      <p:sp>
        <p:nvSpPr>
          <p:cNvPr id="7" name="TextBox 6">
            <a:extLst>
              <a:ext uri="{FF2B5EF4-FFF2-40B4-BE49-F238E27FC236}">
                <a16:creationId xmlns:a16="http://schemas.microsoft.com/office/drawing/2014/main" id="{08CAA179-279A-48A0-B6BA-629265525187}"/>
              </a:ext>
            </a:extLst>
          </p:cNvPr>
          <p:cNvSpPr txBox="1"/>
          <p:nvPr/>
        </p:nvSpPr>
        <p:spPr>
          <a:xfrm>
            <a:off x="3413051" y="6145619"/>
            <a:ext cx="4827182" cy="400110"/>
          </a:xfrm>
          <a:prstGeom prst="rect">
            <a:avLst/>
          </a:prstGeom>
          <a:noFill/>
        </p:spPr>
        <p:txBody>
          <a:bodyPr wrap="square" rtlCol="0">
            <a:spAutoFit/>
          </a:bodyPr>
          <a:lstStyle/>
          <a:p>
            <a:pPr algn="ctr"/>
            <a:r>
              <a:rPr lang="en-GB" sz="2000" b="1" dirty="0">
                <a:solidFill>
                  <a:srgbClr val="651502"/>
                </a:solidFill>
                <a:latin typeface="Ink Free" panose="03080402000500000000" pitchFamily="66" charset="0"/>
              </a:rPr>
              <a:t>David Robbins, WSCP Manager</a:t>
            </a:r>
          </a:p>
        </p:txBody>
      </p:sp>
    </p:spTree>
    <p:extLst>
      <p:ext uri="{BB962C8B-B14F-4D97-AF65-F5344CB8AC3E}">
        <p14:creationId xmlns:p14="http://schemas.microsoft.com/office/powerpoint/2010/main" val="33596784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A8FD2489-C37E-423F-A3BB-0049BD7CBB45}"/>
              </a:ext>
            </a:extLst>
          </p:cNvPr>
          <p:cNvSpPr txBox="1"/>
          <p:nvPr/>
        </p:nvSpPr>
        <p:spPr>
          <a:xfrm>
            <a:off x="399479" y="779795"/>
            <a:ext cx="11393041" cy="5139869"/>
          </a:xfrm>
          <a:prstGeom prst="rect">
            <a:avLst/>
          </a:prstGeom>
          <a:noFill/>
        </p:spPr>
        <p:txBody>
          <a:bodyPr wrap="square" rtlCol="0">
            <a:spAutoFit/>
          </a:bodyPr>
          <a:lstStyle/>
          <a:p>
            <a:pPr algn="ctr"/>
            <a:r>
              <a:rPr lang="en-GB" sz="5400" b="1" dirty="0">
                <a:solidFill>
                  <a:srgbClr val="651502"/>
                </a:solidFill>
                <a:latin typeface="Eras Bold ITC" panose="020B0907030504020204" pitchFamily="34" charset="0"/>
              </a:rPr>
              <a:t>Wirral Safeguarding Children Partnership</a:t>
            </a:r>
          </a:p>
          <a:p>
            <a:pPr algn="ctr"/>
            <a:endParaRPr lang="en-GB" sz="6000" b="1" dirty="0">
              <a:solidFill>
                <a:srgbClr val="651502"/>
              </a:solidFill>
              <a:latin typeface="Eras Bold ITC" panose="020B0907030504020204" pitchFamily="34" charset="0"/>
            </a:endParaRPr>
          </a:p>
          <a:p>
            <a:pPr algn="ctr"/>
            <a:r>
              <a:rPr lang="en-GB" sz="4800" b="1" dirty="0">
                <a:solidFill>
                  <a:srgbClr val="651502"/>
                </a:solidFill>
                <a:latin typeface="Eras Bold ITC" panose="020B0907030504020204" pitchFamily="34" charset="0"/>
              </a:rPr>
              <a:t>David Robbins</a:t>
            </a:r>
          </a:p>
          <a:p>
            <a:pPr algn="ctr"/>
            <a:endParaRPr lang="en-GB" sz="2800" b="1" dirty="0">
              <a:solidFill>
                <a:srgbClr val="651502"/>
              </a:solidFill>
              <a:latin typeface="Eras Bold ITC" panose="020B0907030504020204" pitchFamily="34" charset="0"/>
            </a:endParaRPr>
          </a:p>
          <a:p>
            <a:pPr algn="ctr"/>
            <a:r>
              <a:rPr lang="en-GB" sz="4800" b="1" dirty="0">
                <a:solidFill>
                  <a:srgbClr val="651502"/>
                </a:solidFill>
                <a:latin typeface="Eras Bold ITC" panose="020B0907030504020204" pitchFamily="34" charset="0"/>
              </a:rPr>
              <a:t>WSCP Manager</a:t>
            </a:r>
            <a:endParaRPr lang="en-GB" sz="5400" b="1" dirty="0">
              <a:solidFill>
                <a:srgbClr val="651502"/>
              </a:solidFill>
              <a:latin typeface="Eras Bold ITC" panose="020B0907030504020204" pitchFamily="34" charset="0"/>
            </a:endParaRPr>
          </a:p>
          <a:p>
            <a:pPr algn="ctr"/>
            <a:endParaRPr lang="en-GB" sz="3600" b="1" dirty="0">
              <a:solidFill>
                <a:srgbClr val="FFBC89"/>
              </a:solidFill>
              <a:latin typeface="Gill Sans MT" panose="020B0502020104020203" pitchFamily="34" charset="0"/>
            </a:endParaRPr>
          </a:p>
        </p:txBody>
      </p:sp>
    </p:spTree>
    <p:extLst>
      <p:ext uri="{BB962C8B-B14F-4D97-AF65-F5344CB8AC3E}">
        <p14:creationId xmlns:p14="http://schemas.microsoft.com/office/powerpoint/2010/main" val="32372869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385A7C13-7E2C-47CF-BDFE-B3DF860DFC67}"/>
              </a:ext>
            </a:extLst>
          </p:cNvPr>
          <p:cNvSpPr txBox="1"/>
          <p:nvPr/>
        </p:nvSpPr>
        <p:spPr>
          <a:xfrm>
            <a:off x="399479" y="228651"/>
            <a:ext cx="11393041" cy="1477328"/>
          </a:xfrm>
          <a:prstGeom prst="rect">
            <a:avLst/>
          </a:prstGeom>
          <a:noFill/>
        </p:spPr>
        <p:txBody>
          <a:bodyPr wrap="square" rtlCol="0">
            <a:spAutoFit/>
          </a:bodyPr>
          <a:lstStyle/>
          <a:p>
            <a:r>
              <a:rPr lang="en-GB" sz="5400" b="1" dirty="0">
                <a:solidFill>
                  <a:srgbClr val="651502"/>
                </a:solidFill>
                <a:latin typeface="Eras Bold ITC" panose="020B0907030504020204" pitchFamily="34" charset="0"/>
              </a:rPr>
              <a:t>Support from WSCP</a:t>
            </a:r>
            <a:endParaRPr lang="en-GB" sz="6000" b="1" dirty="0">
              <a:solidFill>
                <a:srgbClr val="651502"/>
              </a:solidFill>
              <a:latin typeface="Eras Bold ITC" panose="020B0907030504020204" pitchFamily="34" charset="0"/>
            </a:endParaRPr>
          </a:p>
          <a:p>
            <a:pPr algn="ctr"/>
            <a:endParaRPr lang="en-GB" sz="3600" b="1" dirty="0">
              <a:solidFill>
                <a:srgbClr val="FFBC89"/>
              </a:solidFill>
              <a:latin typeface="Gill Sans MT" panose="020B0502020104020203" pitchFamily="34" charset="0"/>
            </a:endParaRPr>
          </a:p>
        </p:txBody>
      </p:sp>
      <p:sp>
        <p:nvSpPr>
          <p:cNvPr id="3" name="TextBox 2">
            <a:extLst>
              <a:ext uri="{FF2B5EF4-FFF2-40B4-BE49-F238E27FC236}">
                <a16:creationId xmlns:a16="http://schemas.microsoft.com/office/drawing/2014/main" id="{E588F4E6-EDD5-4E83-A774-57D3CEFD8793}"/>
              </a:ext>
            </a:extLst>
          </p:cNvPr>
          <p:cNvSpPr txBox="1"/>
          <p:nvPr/>
        </p:nvSpPr>
        <p:spPr>
          <a:xfrm>
            <a:off x="3413051" y="6145619"/>
            <a:ext cx="4827182" cy="400110"/>
          </a:xfrm>
          <a:prstGeom prst="rect">
            <a:avLst/>
          </a:prstGeom>
          <a:noFill/>
        </p:spPr>
        <p:txBody>
          <a:bodyPr wrap="square" rtlCol="0">
            <a:spAutoFit/>
          </a:bodyPr>
          <a:lstStyle/>
          <a:p>
            <a:pPr algn="ctr"/>
            <a:r>
              <a:rPr lang="en-GB" sz="2000" b="1" dirty="0">
                <a:solidFill>
                  <a:srgbClr val="651502"/>
                </a:solidFill>
                <a:latin typeface="Ink Free" panose="03080402000500000000" pitchFamily="66" charset="0"/>
              </a:rPr>
              <a:t>David Robbins WSCP Manager</a:t>
            </a:r>
          </a:p>
        </p:txBody>
      </p:sp>
      <p:sp>
        <p:nvSpPr>
          <p:cNvPr id="4" name="TextBox 3">
            <a:extLst>
              <a:ext uri="{FF2B5EF4-FFF2-40B4-BE49-F238E27FC236}">
                <a16:creationId xmlns:a16="http://schemas.microsoft.com/office/drawing/2014/main" id="{1B9DFF96-016C-4F77-ABC8-C87211B49636}"/>
              </a:ext>
            </a:extLst>
          </p:cNvPr>
          <p:cNvSpPr txBox="1"/>
          <p:nvPr/>
        </p:nvSpPr>
        <p:spPr>
          <a:xfrm>
            <a:off x="1623237" y="1263532"/>
            <a:ext cx="9200706" cy="5324535"/>
          </a:xfrm>
          <a:prstGeom prst="rect">
            <a:avLst/>
          </a:prstGeom>
          <a:noFill/>
        </p:spPr>
        <p:txBody>
          <a:bodyPr wrap="square" rtlCol="0">
            <a:spAutoFit/>
          </a:bodyPr>
          <a:lstStyle/>
          <a:p>
            <a:pPr marL="285750" indent="-285750">
              <a:buFont typeface="Arial" panose="020B0604020202020204" pitchFamily="34" charset="0"/>
              <a:buChar char="•"/>
            </a:pPr>
            <a:r>
              <a:rPr lang="en-GB" sz="3000" dirty="0">
                <a:solidFill>
                  <a:srgbClr val="651502"/>
                </a:solidFill>
                <a:latin typeface="Gill Sans MT" panose="020B0502020104020203" pitchFamily="34" charset="0"/>
              </a:rPr>
              <a:t>Website – </a:t>
            </a:r>
            <a:r>
              <a:rPr lang="en-GB" sz="3000" dirty="0">
                <a:solidFill>
                  <a:srgbClr val="651502"/>
                </a:solidFill>
                <a:latin typeface="Gill Sans MT" panose="020B0502020104020203" pitchFamily="34" charset="0"/>
                <a:hlinkClick r:id="rId2"/>
              </a:rPr>
              <a:t>www.wirralsafeguarding.co.uk</a:t>
            </a:r>
            <a:endParaRPr lang="en-GB" sz="3000" dirty="0">
              <a:solidFill>
                <a:srgbClr val="651502"/>
              </a:solidFill>
              <a:latin typeface="Gill Sans MT" panose="020B0502020104020203" pitchFamily="34" charset="0"/>
            </a:endParaRPr>
          </a:p>
          <a:p>
            <a:endParaRPr lang="en-GB" sz="1600" dirty="0">
              <a:solidFill>
                <a:srgbClr val="651502"/>
              </a:solidFill>
              <a:latin typeface="Gill Sans MT" panose="020B0502020104020203" pitchFamily="34" charset="0"/>
            </a:endParaRPr>
          </a:p>
          <a:p>
            <a:pPr marL="285750" indent="-285750">
              <a:buFont typeface="Arial" panose="020B0604020202020204" pitchFamily="34" charset="0"/>
              <a:buChar char="•"/>
            </a:pPr>
            <a:r>
              <a:rPr lang="en-GB" sz="3000" dirty="0">
                <a:solidFill>
                  <a:srgbClr val="651502"/>
                </a:solidFill>
                <a:latin typeface="Gill Sans MT" panose="020B0502020104020203" pitchFamily="34" charset="0"/>
              </a:rPr>
              <a:t>Dedicated schools pages on the website, thematic pages for professionals, page accompanying this webinar </a:t>
            </a:r>
          </a:p>
          <a:p>
            <a:endParaRPr lang="en-GB" sz="1600" dirty="0">
              <a:solidFill>
                <a:srgbClr val="651502"/>
              </a:solidFill>
              <a:latin typeface="Gill Sans MT" panose="020B0502020104020203" pitchFamily="34" charset="0"/>
            </a:endParaRPr>
          </a:p>
          <a:p>
            <a:pPr marL="285750" indent="-285750">
              <a:buFont typeface="Arial" panose="020B0604020202020204" pitchFamily="34" charset="0"/>
              <a:buChar char="•"/>
            </a:pPr>
            <a:r>
              <a:rPr lang="en-GB" sz="3000" dirty="0">
                <a:solidFill>
                  <a:srgbClr val="651502"/>
                </a:solidFill>
                <a:latin typeface="Gill Sans MT" panose="020B0502020104020203" pitchFamily="34" charset="0"/>
              </a:rPr>
              <a:t>Policies, procedures and guidance, including annually updated safeguarding policy</a:t>
            </a:r>
          </a:p>
          <a:p>
            <a:endParaRPr lang="en-GB" sz="1600" dirty="0">
              <a:solidFill>
                <a:srgbClr val="651502"/>
              </a:solidFill>
              <a:latin typeface="Gill Sans MT" panose="020B0502020104020203" pitchFamily="34" charset="0"/>
            </a:endParaRPr>
          </a:p>
          <a:p>
            <a:pPr marL="285750" indent="-285750">
              <a:buFont typeface="Arial" panose="020B0604020202020204" pitchFamily="34" charset="0"/>
              <a:buChar char="•"/>
            </a:pPr>
            <a:r>
              <a:rPr lang="en-GB" sz="3000" dirty="0">
                <a:solidFill>
                  <a:srgbClr val="651502"/>
                </a:solidFill>
                <a:latin typeface="Gill Sans MT" panose="020B0502020104020203" pitchFamily="34" charset="0"/>
              </a:rPr>
              <a:t>Virtual training offer, multi-agency and school specific</a:t>
            </a:r>
          </a:p>
          <a:p>
            <a:endParaRPr lang="en-GB" sz="1600" dirty="0">
              <a:solidFill>
                <a:srgbClr val="651502"/>
              </a:solidFill>
              <a:latin typeface="Gill Sans MT" panose="020B0502020104020203" pitchFamily="34" charset="0"/>
            </a:endParaRPr>
          </a:p>
          <a:p>
            <a:pPr marL="285750" indent="-285750">
              <a:buFont typeface="Arial" panose="020B0604020202020204" pitchFamily="34" charset="0"/>
              <a:buChar char="•"/>
            </a:pPr>
            <a:r>
              <a:rPr lang="en-GB" sz="3000" dirty="0">
                <a:solidFill>
                  <a:srgbClr val="651502"/>
                </a:solidFill>
                <a:latin typeface="Gill Sans MT" panose="020B0502020104020203" pitchFamily="34" charset="0"/>
              </a:rPr>
              <a:t>Safeguarding support offered through Amanda Waterfall, WSCP Education Officer</a:t>
            </a:r>
          </a:p>
          <a:p>
            <a:pPr marL="285750" indent="-285750">
              <a:buFont typeface="Arial" panose="020B0604020202020204" pitchFamily="34" charset="0"/>
              <a:buChar char="•"/>
            </a:pPr>
            <a:endParaRPr lang="en-GB" sz="3600" dirty="0">
              <a:solidFill>
                <a:srgbClr val="651502"/>
              </a:solidFill>
              <a:latin typeface="Gill Sans MT" panose="020B0502020104020203" pitchFamily="34" charset="0"/>
            </a:endParaRPr>
          </a:p>
        </p:txBody>
      </p:sp>
    </p:spTree>
    <p:extLst>
      <p:ext uri="{BB962C8B-B14F-4D97-AF65-F5344CB8AC3E}">
        <p14:creationId xmlns:p14="http://schemas.microsoft.com/office/powerpoint/2010/main" val="7399116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xEl>
                                              <p:pRg st="2" end="2"/>
                                            </p:txEl>
                                          </p:spTgt>
                                        </p:tgtEl>
                                        <p:attrNameLst>
                                          <p:attrName>style.visibility</p:attrName>
                                        </p:attrNameLst>
                                      </p:cBhvr>
                                      <p:to>
                                        <p:strVal val="visible"/>
                                      </p:to>
                                    </p:set>
                                    <p:animEffect transition="in" filter="fade">
                                      <p:cBhvr>
                                        <p:cTn id="12" dur="500"/>
                                        <p:tgtEl>
                                          <p:spTgt spid="4">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xEl>
                                              <p:pRg st="4" end="4"/>
                                            </p:txEl>
                                          </p:spTgt>
                                        </p:tgtEl>
                                        <p:attrNameLst>
                                          <p:attrName>style.visibility</p:attrName>
                                        </p:attrNameLst>
                                      </p:cBhvr>
                                      <p:to>
                                        <p:strVal val="visible"/>
                                      </p:to>
                                    </p:set>
                                    <p:animEffect transition="in" filter="fade">
                                      <p:cBhvr>
                                        <p:cTn id="17" dur="500"/>
                                        <p:tgtEl>
                                          <p:spTgt spid="4">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
                                            <p:txEl>
                                              <p:pRg st="6" end="6"/>
                                            </p:txEl>
                                          </p:spTgt>
                                        </p:tgtEl>
                                        <p:attrNameLst>
                                          <p:attrName>style.visibility</p:attrName>
                                        </p:attrNameLst>
                                      </p:cBhvr>
                                      <p:to>
                                        <p:strVal val="visible"/>
                                      </p:to>
                                    </p:set>
                                    <p:animEffect transition="in" filter="fade">
                                      <p:cBhvr>
                                        <p:cTn id="22" dur="500"/>
                                        <p:tgtEl>
                                          <p:spTgt spid="4">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
                                            <p:txEl>
                                              <p:pRg st="8" end="8"/>
                                            </p:txEl>
                                          </p:spTgt>
                                        </p:tgtEl>
                                        <p:attrNameLst>
                                          <p:attrName>style.visibility</p:attrName>
                                        </p:attrNameLst>
                                      </p:cBhvr>
                                      <p:to>
                                        <p:strVal val="visible"/>
                                      </p:to>
                                    </p:set>
                                    <p:animEffect transition="in" filter="fade">
                                      <p:cBhvr>
                                        <p:cTn id="27" dur="500"/>
                                        <p:tgtEl>
                                          <p:spTgt spid="4">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385A7C13-7E2C-47CF-BDFE-B3DF860DFC67}"/>
              </a:ext>
            </a:extLst>
          </p:cNvPr>
          <p:cNvSpPr txBox="1"/>
          <p:nvPr/>
        </p:nvSpPr>
        <p:spPr>
          <a:xfrm>
            <a:off x="399479" y="228651"/>
            <a:ext cx="11393041" cy="1477328"/>
          </a:xfrm>
          <a:prstGeom prst="rect">
            <a:avLst/>
          </a:prstGeom>
          <a:noFill/>
        </p:spPr>
        <p:txBody>
          <a:bodyPr wrap="square" rtlCol="0">
            <a:spAutoFit/>
          </a:bodyPr>
          <a:lstStyle/>
          <a:p>
            <a:r>
              <a:rPr lang="en-GB" sz="5400" b="1" dirty="0">
                <a:solidFill>
                  <a:srgbClr val="651502"/>
                </a:solidFill>
                <a:latin typeface="Eras Bold ITC" panose="020B0907030504020204" pitchFamily="34" charset="0"/>
              </a:rPr>
              <a:t>Making a Referral</a:t>
            </a:r>
            <a:endParaRPr lang="en-GB" sz="6000" b="1" dirty="0">
              <a:solidFill>
                <a:srgbClr val="651502"/>
              </a:solidFill>
              <a:latin typeface="Eras Bold ITC" panose="020B0907030504020204" pitchFamily="34" charset="0"/>
            </a:endParaRPr>
          </a:p>
          <a:p>
            <a:pPr algn="ctr"/>
            <a:endParaRPr lang="en-GB" sz="3600" b="1" dirty="0">
              <a:solidFill>
                <a:srgbClr val="FFBC89"/>
              </a:solidFill>
              <a:latin typeface="Gill Sans MT" panose="020B0502020104020203" pitchFamily="34" charset="0"/>
            </a:endParaRPr>
          </a:p>
        </p:txBody>
      </p:sp>
      <p:sp>
        <p:nvSpPr>
          <p:cNvPr id="3" name="TextBox 2">
            <a:extLst>
              <a:ext uri="{FF2B5EF4-FFF2-40B4-BE49-F238E27FC236}">
                <a16:creationId xmlns:a16="http://schemas.microsoft.com/office/drawing/2014/main" id="{E588F4E6-EDD5-4E83-A774-57D3CEFD8793}"/>
              </a:ext>
            </a:extLst>
          </p:cNvPr>
          <p:cNvSpPr txBox="1"/>
          <p:nvPr/>
        </p:nvSpPr>
        <p:spPr>
          <a:xfrm>
            <a:off x="3413051" y="6145619"/>
            <a:ext cx="4827182" cy="400110"/>
          </a:xfrm>
          <a:prstGeom prst="rect">
            <a:avLst/>
          </a:prstGeom>
          <a:noFill/>
        </p:spPr>
        <p:txBody>
          <a:bodyPr wrap="square" rtlCol="0">
            <a:spAutoFit/>
          </a:bodyPr>
          <a:lstStyle/>
          <a:p>
            <a:pPr algn="ctr"/>
            <a:r>
              <a:rPr lang="en-GB" sz="2000" b="1" dirty="0">
                <a:solidFill>
                  <a:srgbClr val="651502"/>
                </a:solidFill>
                <a:latin typeface="Ink Free" panose="03080402000500000000" pitchFamily="66" charset="0"/>
              </a:rPr>
              <a:t>David Robbins WSCP Manager</a:t>
            </a:r>
          </a:p>
        </p:txBody>
      </p:sp>
      <p:sp>
        <p:nvSpPr>
          <p:cNvPr id="4" name="TextBox 3">
            <a:extLst>
              <a:ext uri="{FF2B5EF4-FFF2-40B4-BE49-F238E27FC236}">
                <a16:creationId xmlns:a16="http://schemas.microsoft.com/office/drawing/2014/main" id="{D343E459-085E-4BAF-ADDB-AA18BF29AB3D}"/>
              </a:ext>
            </a:extLst>
          </p:cNvPr>
          <p:cNvSpPr txBox="1"/>
          <p:nvPr/>
        </p:nvSpPr>
        <p:spPr>
          <a:xfrm>
            <a:off x="1327758" y="1150798"/>
            <a:ext cx="10464761" cy="5324535"/>
          </a:xfrm>
          <a:prstGeom prst="rect">
            <a:avLst/>
          </a:prstGeom>
          <a:noFill/>
        </p:spPr>
        <p:txBody>
          <a:bodyPr wrap="square" rtlCol="0">
            <a:spAutoFit/>
          </a:bodyPr>
          <a:lstStyle/>
          <a:p>
            <a:pPr marL="285750" indent="-285750">
              <a:buFont typeface="Arial" panose="020B0604020202020204" pitchFamily="34" charset="0"/>
              <a:buChar char="•"/>
            </a:pPr>
            <a:r>
              <a:rPr lang="en-GB" sz="3000" dirty="0">
                <a:solidFill>
                  <a:srgbClr val="651502"/>
                </a:solidFill>
                <a:latin typeface="Gill Sans MT" panose="020B0502020104020203" pitchFamily="34" charset="0"/>
              </a:rPr>
              <a:t>Ensure staff are aware (and DSL has been on WT training) of the thresholds of need</a:t>
            </a:r>
          </a:p>
          <a:p>
            <a:endParaRPr lang="en-GB" sz="1200" dirty="0">
              <a:solidFill>
                <a:srgbClr val="651502"/>
              </a:solidFill>
              <a:latin typeface="Gill Sans MT" panose="020B0502020104020203" pitchFamily="34" charset="0"/>
            </a:endParaRPr>
          </a:p>
          <a:p>
            <a:pPr marL="285750" indent="-285750">
              <a:buFont typeface="Arial" panose="020B0604020202020204" pitchFamily="34" charset="0"/>
              <a:buChar char="•"/>
            </a:pPr>
            <a:r>
              <a:rPr lang="en-GB" sz="3000" dirty="0">
                <a:solidFill>
                  <a:srgbClr val="651502"/>
                </a:solidFill>
                <a:latin typeface="Gill Sans MT" panose="020B0502020104020203" pitchFamily="34" charset="0"/>
              </a:rPr>
              <a:t>WSCP website has link from every page to </a:t>
            </a:r>
            <a:r>
              <a:rPr lang="en-GB" sz="3000" i="1" dirty="0">
                <a:solidFill>
                  <a:srgbClr val="651502"/>
                </a:solidFill>
                <a:latin typeface="Gill Sans MT" panose="020B0502020104020203" pitchFamily="34" charset="0"/>
              </a:rPr>
              <a:t>concerned about a child. </a:t>
            </a:r>
            <a:r>
              <a:rPr lang="en-GB" sz="3000" dirty="0">
                <a:solidFill>
                  <a:srgbClr val="651502"/>
                </a:solidFill>
                <a:latin typeface="Gill Sans MT" panose="020B0502020104020203" pitchFamily="34" charset="0"/>
              </a:rPr>
              <a:t>Includes link to the multi-agency referral form. Page includes referral pathway</a:t>
            </a:r>
          </a:p>
          <a:p>
            <a:endParaRPr lang="en-GB" sz="1200" dirty="0">
              <a:solidFill>
                <a:srgbClr val="651502"/>
              </a:solidFill>
              <a:latin typeface="Gill Sans MT" panose="020B0502020104020203" pitchFamily="34" charset="0"/>
            </a:endParaRPr>
          </a:p>
          <a:p>
            <a:pPr marL="285750" indent="-285750">
              <a:buFont typeface="Arial" panose="020B0604020202020204" pitchFamily="34" charset="0"/>
              <a:buChar char="•"/>
            </a:pPr>
            <a:r>
              <a:rPr lang="en-GB" sz="3000" dirty="0">
                <a:solidFill>
                  <a:srgbClr val="651502"/>
                </a:solidFill>
                <a:latin typeface="Gill Sans MT" panose="020B0502020104020203" pitchFamily="34" charset="0"/>
              </a:rPr>
              <a:t>Please phone the IFD if you have any concerns </a:t>
            </a:r>
            <a:r>
              <a:rPr lang="en-GB" sz="3000" b="1" dirty="0">
                <a:solidFill>
                  <a:srgbClr val="651502"/>
                </a:solidFill>
                <a:latin typeface="Gill Sans MT" panose="020B0502020104020203" pitchFamily="34" charset="0"/>
              </a:rPr>
              <a:t>0151 606 2008 </a:t>
            </a:r>
            <a:r>
              <a:rPr lang="en-GB" sz="3000" dirty="0">
                <a:solidFill>
                  <a:srgbClr val="651502"/>
                </a:solidFill>
                <a:latin typeface="Gill Sans MT" panose="020B0502020104020203" pitchFamily="34" charset="0"/>
              </a:rPr>
              <a:t>or speak to social care link worker</a:t>
            </a:r>
          </a:p>
          <a:p>
            <a:endParaRPr lang="en-GB" sz="1200" dirty="0">
              <a:solidFill>
                <a:srgbClr val="651502"/>
              </a:solidFill>
              <a:latin typeface="Gill Sans MT" panose="020B0502020104020203" pitchFamily="34" charset="0"/>
            </a:endParaRPr>
          </a:p>
          <a:p>
            <a:pPr marL="285750" indent="-285750">
              <a:buFont typeface="Arial" panose="020B0604020202020204" pitchFamily="34" charset="0"/>
              <a:buChar char="•"/>
            </a:pPr>
            <a:r>
              <a:rPr lang="en-GB" sz="3000" dirty="0">
                <a:solidFill>
                  <a:srgbClr val="651502"/>
                </a:solidFill>
                <a:latin typeface="Gill Sans MT" panose="020B0502020104020203" pitchFamily="34" charset="0"/>
              </a:rPr>
              <a:t>For Levels 2/3 contact the Early Help Team </a:t>
            </a:r>
            <a:r>
              <a:rPr lang="en-GB" sz="3000" b="1" dirty="0">
                <a:solidFill>
                  <a:srgbClr val="651502"/>
                </a:solidFill>
                <a:latin typeface="Gill Sans MT" panose="020B0502020104020203" pitchFamily="34" charset="0"/>
              </a:rPr>
              <a:t>0151 608 6510 </a:t>
            </a:r>
            <a:r>
              <a:rPr lang="en-GB" sz="3000" dirty="0">
                <a:solidFill>
                  <a:srgbClr val="651502"/>
                </a:solidFill>
              </a:rPr>
              <a:t>or </a:t>
            </a:r>
            <a:r>
              <a:rPr lang="en-GB" sz="3000" dirty="0">
                <a:solidFill>
                  <a:srgbClr val="651502"/>
                </a:solidFill>
                <a:hlinkClick r:id="rId2">
                  <a:extLst>
                    <a:ext uri="{A12FA001-AC4F-418D-AE19-62706E023703}">
                      <ahyp:hlinkClr xmlns:ahyp="http://schemas.microsoft.com/office/drawing/2018/hyperlinkcolor" val="tx"/>
                    </a:ext>
                  </a:extLst>
                </a:hlinkClick>
              </a:rPr>
              <a:t>earlyhelpteam@wirral.gov.uk</a:t>
            </a:r>
            <a:r>
              <a:rPr lang="en-GB" sz="3000" dirty="0">
                <a:solidFill>
                  <a:srgbClr val="651502"/>
                </a:solidFill>
              </a:rPr>
              <a:t> </a:t>
            </a:r>
            <a:endParaRPr lang="en-GB" sz="3000" dirty="0">
              <a:solidFill>
                <a:srgbClr val="651502"/>
              </a:solidFill>
              <a:latin typeface="Gill Sans MT" panose="020B0502020104020203" pitchFamily="34" charset="0"/>
            </a:endParaRPr>
          </a:p>
          <a:p>
            <a:pPr marL="285750" indent="-285750">
              <a:buFont typeface="Arial" panose="020B0604020202020204" pitchFamily="34" charset="0"/>
              <a:buChar char="•"/>
            </a:pPr>
            <a:endParaRPr lang="en-GB" sz="3000" dirty="0">
              <a:solidFill>
                <a:srgbClr val="651502"/>
              </a:solidFill>
              <a:latin typeface="Gill Sans MT" panose="020B0502020104020203" pitchFamily="34" charset="0"/>
            </a:endParaRPr>
          </a:p>
        </p:txBody>
      </p:sp>
    </p:spTree>
    <p:extLst>
      <p:ext uri="{BB962C8B-B14F-4D97-AF65-F5344CB8AC3E}">
        <p14:creationId xmlns:p14="http://schemas.microsoft.com/office/powerpoint/2010/main" val="1474206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xEl>
                                              <p:pRg st="2" end="2"/>
                                            </p:txEl>
                                          </p:spTgt>
                                        </p:tgtEl>
                                        <p:attrNameLst>
                                          <p:attrName>style.visibility</p:attrName>
                                        </p:attrNameLst>
                                      </p:cBhvr>
                                      <p:to>
                                        <p:strVal val="visible"/>
                                      </p:to>
                                    </p:set>
                                    <p:animEffect transition="in" filter="fade">
                                      <p:cBhvr>
                                        <p:cTn id="12" dur="500"/>
                                        <p:tgtEl>
                                          <p:spTgt spid="4">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xEl>
                                              <p:pRg st="4" end="4"/>
                                            </p:txEl>
                                          </p:spTgt>
                                        </p:tgtEl>
                                        <p:attrNameLst>
                                          <p:attrName>style.visibility</p:attrName>
                                        </p:attrNameLst>
                                      </p:cBhvr>
                                      <p:to>
                                        <p:strVal val="visible"/>
                                      </p:to>
                                    </p:set>
                                    <p:animEffect transition="in" filter="fade">
                                      <p:cBhvr>
                                        <p:cTn id="17" dur="500"/>
                                        <p:tgtEl>
                                          <p:spTgt spid="4">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
                                            <p:txEl>
                                              <p:pRg st="6" end="6"/>
                                            </p:txEl>
                                          </p:spTgt>
                                        </p:tgtEl>
                                        <p:attrNameLst>
                                          <p:attrName>style.visibility</p:attrName>
                                        </p:attrNameLst>
                                      </p:cBhvr>
                                      <p:to>
                                        <p:strVal val="visible"/>
                                      </p:to>
                                    </p:set>
                                    <p:animEffect transition="in" filter="fade">
                                      <p:cBhvr>
                                        <p:cTn id="22" dur="500"/>
                                        <p:tgtEl>
                                          <p:spTgt spid="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A8FD2489-C37E-423F-A3BB-0049BD7CBB45}"/>
              </a:ext>
            </a:extLst>
          </p:cNvPr>
          <p:cNvSpPr txBox="1"/>
          <p:nvPr/>
        </p:nvSpPr>
        <p:spPr>
          <a:xfrm>
            <a:off x="399479" y="779795"/>
            <a:ext cx="11393041" cy="4308872"/>
          </a:xfrm>
          <a:prstGeom prst="rect">
            <a:avLst/>
          </a:prstGeom>
          <a:noFill/>
        </p:spPr>
        <p:txBody>
          <a:bodyPr wrap="square" rtlCol="0">
            <a:spAutoFit/>
          </a:bodyPr>
          <a:lstStyle/>
          <a:p>
            <a:pPr algn="ctr"/>
            <a:r>
              <a:rPr lang="en-GB" sz="5400" b="1" dirty="0">
                <a:solidFill>
                  <a:srgbClr val="651502"/>
                </a:solidFill>
                <a:latin typeface="Eras Bold ITC" panose="020B0907030504020204" pitchFamily="34" charset="0"/>
              </a:rPr>
              <a:t>Designated Safeguarding Lead</a:t>
            </a:r>
          </a:p>
          <a:p>
            <a:pPr algn="ctr"/>
            <a:endParaRPr lang="en-GB" sz="6000" b="1" dirty="0">
              <a:solidFill>
                <a:srgbClr val="651502"/>
              </a:solidFill>
              <a:latin typeface="Eras Bold ITC" panose="020B0907030504020204" pitchFamily="34" charset="0"/>
            </a:endParaRPr>
          </a:p>
          <a:p>
            <a:pPr algn="ctr"/>
            <a:r>
              <a:rPr lang="en-GB" sz="4800" b="1" dirty="0">
                <a:solidFill>
                  <a:srgbClr val="651502"/>
                </a:solidFill>
                <a:latin typeface="Eras Bold ITC" panose="020B0907030504020204" pitchFamily="34" charset="0"/>
              </a:rPr>
              <a:t>Amanda Waterfall</a:t>
            </a:r>
          </a:p>
          <a:p>
            <a:pPr algn="ctr"/>
            <a:endParaRPr lang="en-GB" sz="2800" b="1" dirty="0">
              <a:solidFill>
                <a:srgbClr val="651502"/>
              </a:solidFill>
              <a:latin typeface="Eras Bold ITC" panose="020B0907030504020204" pitchFamily="34" charset="0"/>
            </a:endParaRPr>
          </a:p>
          <a:p>
            <a:pPr algn="ctr"/>
            <a:r>
              <a:rPr lang="en-GB" sz="4800" b="1" dirty="0">
                <a:solidFill>
                  <a:srgbClr val="651502"/>
                </a:solidFill>
                <a:latin typeface="Eras Bold ITC" panose="020B0907030504020204" pitchFamily="34" charset="0"/>
              </a:rPr>
              <a:t>WSCP Education Officer</a:t>
            </a:r>
            <a:endParaRPr lang="en-GB" sz="5400" b="1" dirty="0">
              <a:solidFill>
                <a:srgbClr val="651502"/>
              </a:solidFill>
              <a:latin typeface="Eras Bold ITC" panose="020B0907030504020204" pitchFamily="34" charset="0"/>
            </a:endParaRPr>
          </a:p>
          <a:p>
            <a:pPr algn="ctr"/>
            <a:endParaRPr lang="en-GB" sz="3600" b="1" dirty="0">
              <a:solidFill>
                <a:srgbClr val="FFBC89"/>
              </a:solidFill>
              <a:latin typeface="Gill Sans MT" panose="020B0502020104020203" pitchFamily="34" charset="0"/>
            </a:endParaRPr>
          </a:p>
        </p:txBody>
      </p:sp>
    </p:spTree>
    <p:extLst>
      <p:ext uri="{BB962C8B-B14F-4D97-AF65-F5344CB8AC3E}">
        <p14:creationId xmlns:p14="http://schemas.microsoft.com/office/powerpoint/2010/main" val="19665213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385A7C13-7E2C-47CF-BDFE-B3DF860DFC67}"/>
              </a:ext>
            </a:extLst>
          </p:cNvPr>
          <p:cNvSpPr txBox="1"/>
          <p:nvPr/>
        </p:nvSpPr>
        <p:spPr>
          <a:xfrm>
            <a:off x="399479" y="228651"/>
            <a:ext cx="11393041" cy="1477328"/>
          </a:xfrm>
          <a:prstGeom prst="rect">
            <a:avLst/>
          </a:prstGeom>
          <a:noFill/>
        </p:spPr>
        <p:txBody>
          <a:bodyPr wrap="square" rtlCol="0">
            <a:spAutoFit/>
          </a:bodyPr>
          <a:lstStyle/>
          <a:p>
            <a:r>
              <a:rPr lang="en-GB" sz="5400" b="1" dirty="0">
                <a:solidFill>
                  <a:srgbClr val="651502"/>
                </a:solidFill>
                <a:latin typeface="Eras Bold ITC" panose="020B0907030504020204" pitchFamily="34" charset="0"/>
              </a:rPr>
              <a:t>Designated Safeguarding Lead</a:t>
            </a:r>
            <a:endParaRPr lang="en-GB" sz="6000" b="1" dirty="0">
              <a:solidFill>
                <a:srgbClr val="651502"/>
              </a:solidFill>
              <a:latin typeface="Eras Bold ITC" panose="020B0907030504020204" pitchFamily="34" charset="0"/>
            </a:endParaRPr>
          </a:p>
          <a:p>
            <a:pPr algn="ctr"/>
            <a:endParaRPr lang="en-GB" sz="3600" b="1" dirty="0">
              <a:solidFill>
                <a:srgbClr val="FFBC89"/>
              </a:solidFill>
              <a:latin typeface="Gill Sans MT" panose="020B0502020104020203" pitchFamily="34" charset="0"/>
            </a:endParaRPr>
          </a:p>
        </p:txBody>
      </p:sp>
      <p:sp>
        <p:nvSpPr>
          <p:cNvPr id="4" name="TextBox 3">
            <a:extLst>
              <a:ext uri="{FF2B5EF4-FFF2-40B4-BE49-F238E27FC236}">
                <a16:creationId xmlns:a16="http://schemas.microsoft.com/office/drawing/2014/main" id="{C1066F12-8AD1-4194-BEE8-EE89B38B554A}"/>
              </a:ext>
            </a:extLst>
          </p:cNvPr>
          <p:cNvSpPr txBox="1"/>
          <p:nvPr/>
        </p:nvSpPr>
        <p:spPr>
          <a:xfrm>
            <a:off x="2860158" y="6145618"/>
            <a:ext cx="5582093" cy="404037"/>
          </a:xfrm>
          <a:prstGeom prst="rect">
            <a:avLst/>
          </a:prstGeom>
          <a:noFill/>
        </p:spPr>
        <p:txBody>
          <a:bodyPr wrap="square" rtlCol="0">
            <a:spAutoFit/>
          </a:bodyPr>
          <a:lstStyle/>
          <a:p>
            <a:pPr algn="ctr"/>
            <a:r>
              <a:rPr lang="en-GB" sz="2000" b="1" dirty="0">
                <a:solidFill>
                  <a:srgbClr val="651502"/>
                </a:solidFill>
                <a:latin typeface="Ink Free" panose="03080402000500000000" pitchFamily="66" charset="0"/>
              </a:rPr>
              <a:t>Amanda Waterfall, Education Officer, WSCP</a:t>
            </a:r>
          </a:p>
        </p:txBody>
      </p:sp>
      <p:sp>
        <p:nvSpPr>
          <p:cNvPr id="6" name="Rectangle 5">
            <a:extLst>
              <a:ext uri="{FF2B5EF4-FFF2-40B4-BE49-F238E27FC236}">
                <a16:creationId xmlns:a16="http://schemas.microsoft.com/office/drawing/2014/main" id="{E4174B72-9F03-4497-8F44-8ACC4D6AAB45}"/>
              </a:ext>
            </a:extLst>
          </p:cNvPr>
          <p:cNvSpPr/>
          <p:nvPr/>
        </p:nvSpPr>
        <p:spPr>
          <a:xfrm>
            <a:off x="740229" y="1705979"/>
            <a:ext cx="9650783" cy="1292662"/>
          </a:xfrm>
          <a:prstGeom prst="rect">
            <a:avLst/>
          </a:prstGeom>
        </p:spPr>
        <p:txBody>
          <a:bodyPr wrap="square">
            <a:spAutoFit/>
          </a:bodyPr>
          <a:lstStyle/>
          <a:p>
            <a:pPr marL="457200" lvl="0" indent="-457200">
              <a:buFont typeface="Arial" panose="020B0604020202020204" pitchFamily="34" charset="0"/>
              <a:buChar char="•"/>
              <a:defRPr/>
            </a:pPr>
            <a:r>
              <a:rPr lang="en-GB" sz="2600" dirty="0">
                <a:solidFill>
                  <a:srgbClr val="651502"/>
                </a:solidFill>
                <a:latin typeface="Gill Sans MT" panose="020B0502020104020203" pitchFamily="34" charset="0"/>
              </a:rPr>
              <a:t>Keeping Children Safe in Education (2015) saw the first time the government set out the role of the Designated Safeguarding Lead (DSL) in an formalised way for the Education Sector.  </a:t>
            </a:r>
          </a:p>
        </p:txBody>
      </p:sp>
      <p:pic>
        <p:nvPicPr>
          <p:cNvPr id="7" name="Picture 6">
            <a:extLst>
              <a:ext uri="{FF2B5EF4-FFF2-40B4-BE49-F238E27FC236}">
                <a16:creationId xmlns:a16="http://schemas.microsoft.com/office/drawing/2014/main" id="{2657F77B-0A06-4073-989A-8D72DB44C6C4}"/>
              </a:ext>
            </a:extLst>
          </p:cNvPr>
          <p:cNvPicPr>
            <a:picLocks noChangeAspect="1"/>
          </p:cNvPicPr>
          <p:nvPr/>
        </p:nvPicPr>
        <p:blipFill>
          <a:blip r:embed="rId3"/>
          <a:stretch>
            <a:fillRect/>
          </a:stretch>
        </p:blipFill>
        <p:spPr>
          <a:xfrm>
            <a:off x="10409033" y="4833257"/>
            <a:ext cx="1383486" cy="1312361"/>
          </a:xfrm>
          <a:prstGeom prst="rect">
            <a:avLst/>
          </a:prstGeom>
        </p:spPr>
      </p:pic>
      <p:sp>
        <p:nvSpPr>
          <p:cNvPr id="8" name="Rectangle 7">
            <a:extLst>
              <a:ext uri="{FF2B5EF4-FFF2-40B4-BE49-F238E27FC236}">
                <a16:creationId xmlns:a16="http://schemas.microsoft.com/office/drawing/2014/main" id="{6DCCEDB4-84BB-4D70-9F52-2D22921E559B}"/>
              </a:ext>
            </a:extLst>
          </p:cNvPr>
          <p:cNvSpPr/>
          <p:nvPr/>
        </p:nvSpPr>
        <p:spPr>
          <a:xfrm>
            <a:off x="740228" y="3380592"/>
            <a:ext cx="9650783" cy="1692771"/>
          </a:xfrm>
          <a:prstGeom prst="rect">
            <a:avLst/>
          </a:prstGeom>
        </p:spPr>
        <p:txBody>
          <a:bodyPr wrap="square">
            <a:spAutoFit/>
          </a:bodyPr>
          <a:lstStyle/>
          <a:p>
            <a:pPr marL="457200" lvl="0" indent="-457200">
              <a:buFont typeface="Arial" panose="020B0604020202020204" pitchFamily="34" charset="0"/>
              <a:buChar char="•"/>
              <a:defRPr/>
            </a:pPr>
            <a:r>
              <a:rPr lang="en-GB" sz="2600" dirty="0">
                <a:solidFill>
                  <a:srgbClr val="651502"/>
                </a:solidFill>
                <a:latin typeface="Gill Sans MT" panose="020B0502020104020203" pitchFamily="34" charset="0"/>
              </a:rPr>
              <a:t>Often schools have a DSL and deputy DSL (&amp; sometimes more staff from SLT).  They should have the status and authority within the school to carry out the duties of the post, including committing resources and supporting, empowering and directing other staff.</a:t>
            </a:r>
          </a:p>
        </p:txBody>
      </p:sp>
    </p:spTree>
    <p:extLst>
      <p:ext uri="{BB962C8B-B14F-4D97-AF65-F5344CB8AC3E}">
        <p14:creationId xmlns:p14="http://schemas.microsoft.com/office/powerpoint/2010/main" val="31450669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785</TotalTime>
  <Words>5155</Words>
  <Application>Microsoft Office PowerPoint</Application>
  <PresentationFormat>Widescreen</PresentationFormat>
  <Paragraphs>439</Paragraphs>
  <Slides>48</Slides>
  <Notes>30</Notes>
  <HiddenSlides>0</HiddenSlides>
  <MMClips>2</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48</vt:i4>
      </vt:variant>
    </vt:vector>
  </HeadingPairs>
  <TitlesOfParts>
    <vt:vector size="60" baseType="lpstr">
      <vt:lpstr>Arial</vt:lpstr>
      <vt:lpstr>Calibri</vt:lpstr>
      <vt:lpstr>Calibri Light</vt:lpstr>
      <vt:lpstr>Century Gothic</vt:lpstr>
      <vt:lpstr>Courier New</vt:lpstr>
      <vt:lpstr>Eras Bold ITC</vt:lpstr>
      <vt:lpstr>Gill Sans MT</vt:lpstr>
      <vt:lpstr>Ink Free</vt:lpstr>
      <vt:lpstr>Symbol</vt:lpstr>
      <vt:lpstr>Wingdings</vt:lpstr>
      <vt:lpstr>Wingdings 2</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Health Services In Schools (HSIS)</vt:lpstr>
      <vt:lpstr>Health Services In Schools (HSIS)</vt:lpstr>
      <vt:lpstr>Who are we? </vt:lpstr>
      <vt:lpstr>What do we offer ?</vt:lpstr>
      <vt:lpstr>How to access us now…….</vt:lpstr>
      <vt:lpstr>Health Services  in Schools</vt:lpstr>
      <vt:lpstr>HSIS – Resources </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Robbins, David C.</dc:creator>
  <cp:lastModifiedBy>Robbins, David C.</cp:lastModifiedBy>
  <cp:revision>30</cp:revision>
  <dcterms:created xsi:type="dcterms:W3CDTF">2020-06-22T14:21:23Z</dcterms:created>
  <dcterms:modified xsi:type="dcterms:W3CDTF">2020-07-03T08:48:25Z</dcterms:modified>
</cp:coreProperties>
</file>