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ink/ink2.xml" ContentType="application/inkml+xml"/>
  <Override PartName="/ppt/notesSlides/notesSlide5.xml" ContentType="application/vnd.openxmlformats-officedocument.presentationml.notesSlide+xml"/>
  <Override PartName="/ppt/ink/ink3.xml" ContentType="application/inkml+xml"/>
  <Override PartName="/ppt/notesSlides/notesSlide6.xml" ContentType="application/vnd.openxmlformats-officedocument.presentationml.notesSlide+xml"/>
  <Override PartName="/ppt/ink/ink4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61" r:id="rId5"/>
    <p:sldId id="259" r:id="rId6"/>
    <p:sldId id="262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6435" autoAdjust="0"/>
    <p:restoredTop sz="77930" autoAdjust="0"/>
  </p:normalViewPr>
  <p:slideViewPr>
    <p:cSldViewPr snapToGrid="0">
      <p:cViewPr varScale="1">
        <p:scale>
          <a:sx n="49" d="100"/>
          <a:sy n="49" d="100"/>
        </p:scale>
        <p:origin x="448" y="4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4" d="100"/>
          <a:sy n="64" d="100"/>
        </p:scale>
        <p:origin x="1761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9-11-18T10:15:38.458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54 27,'-2'-5,"-2"0,0-1,1 2,1 1,-15 1,-4 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9-11-18T10:15:38.458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54 27,'-2'-5,"-2"0,0-1,1 2,1 1,-15 1,-4 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9-11-18T10:15:38.458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54 27,'-2'-5,"-2"0,0-1,1 2,1 1,-15 1,-4 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9-11-18T10:15:38.458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54 27,'-2'-5,"-2"0,0-1,1 2,1 1,-15 1,-4 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B390A4-6893-4FE9-9CB9-C06768AA8FE1}" type="datetimeFigureOut">
              <a:rPr lang="en-GB" smtClean="0"/>
              <a:t>19/05/2020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AFAF94-4937-4141-9A89-2A4EBC5BF2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27863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AFAF94-4937-4141-9A89-2A4EBC5BF208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54210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AFAF94-4937-4141-9A89-2A4EBC5BF208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29965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In line with SN for CLA with missing incident %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Below SN and England for average number of incidents per CLA. 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Lower % with incident than LA last year.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Lower average number of incidents than LA, SN and </a:t>
            </a:r>
            <a:r>
              <a:rPr lang="en-GB" dirty="0" err="1"/>
              <a:t>Eng</a:t>
            </a:r>
            <a:r>
              <a:rPr lang="en-GB" dirty="0"/>
              <a:t> last year.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AFAF94-4937-4141-9A89-2A4EBC5BF208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38363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AFAF94-4937-4141-9A89-2A4EBC5BF208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70923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Police Missing reports for Wirral Children and Young People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AFAF94-4937-4141-9A89-2A4EBC5BF208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39371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The % of C&amp;YP missing for over a week has increased. </a:t>
            </a:r>
          </a:p>
          <a:p>
            <a:endParaRPr lang="en-GB" dirty="0"/>
          </a:p>
          <a:p>
            <a:r>
              <a:rPr lang="en-GB" dirty="0"/>
              <a:t>RHI recorded appropriately on LCS is increasing. This is positive and should look to match Catch 22 data.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AFAF94-4937-4141-9A89-2A4EBC5BF208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94848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749F82-A482-4762-AD43-BBEBDF2D31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492CEB1-F537-4338-A2FC-8CAC25744A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F8B918-E586-42A6-B629-2D79808719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F2C7E-3CE9-424B-87AE-A394B960925F}" type="datetimeFigureOut">
              <a:rPr lang="en-GB" smtClean="0"/>
              <a:t>19/05/2020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D1183A-2776-43C5-9D66-B9ED106EA8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033929-9C24-4AA8-8EC2-13539500A1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15C97-718D-4C04-A952-FBC1680E9E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63295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B778BF-132C-41F2-B977-4B7B9A7588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20614D-8E4B-4370-8FA9-E7594E48E9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E58F69-650C-4796-BA31-FC58D8608D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F2C7E-3CE9-424B-87AE-A394B960925F}" type="datetimeFigureOut">
              <a:rPr lang="en-GB" smtClean="0"/>
              <a:t>19/05/2020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F72FC2-9926-4DFA-8C27-26F92D75C3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6B4480-1DFF-4B75-AA8A-36EF3C586C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15C97-718D-4C04-A952-FBC1680E9E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57211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38DC1F-3A25-4EB7-8F14-E4B29CA63C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6BAD39-4094-4FA1-B51D-821A91521C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E49D97-DA5E-4FC5-BD65-8C7E314716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F2C7E-3CE9-424B-87AE-A394B960925F}" type="datetimeFigureOut">
              <a:rPr lang="en-GB" smtClean="0"/>
              <a:t>19/05/2020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5421D3-1010-4EE0-BBE4-AFEBC8CFF0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43BEB9-40AA-4371-BDC2-65D1F692F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15C97-718D-4C04-A952-FBC1680E9E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22722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300DA2-9B29-47EF-88A5-F17A485E5C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4CA1EF-3E98-4DA7-B782-C337816223B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44B82E4-9737-4928-8475-B2C78DE41D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EB7C42-F519-4264-BDCE-131C60FB5B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F2C7E-3CE9-424B-87AE-A394B960925F}" type="datetimeFigureOut">
              <a:rPr lang="en-GB" smtClean="0"/>
              <a:t>19/05/2020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B831DE-56C3-4DE5-A0C1-D91AF4A56E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99993E-32FF-43B2-BAFC-20B7CEE0F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15C97-718D-4C04-A952-FBC1680E9E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29699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1CE53F-CC7F-4F01-AE00-0CA74282DE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E525F1-1C69-4073-AF89-B97DF5540D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D413F6C-11B0-454C-8252-7FA0717517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1C3FA04-7C39-4869-A536-60254BF7B1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B73EC0C-3679-4F9F-8F34-075CFD2E629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73C7C1C-0F20-47A7-AE0B-7307C94126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F2C7E-3CE9-424B-87AE-A394B960925F}" type="datetimeFigureOut">
              <a:rPr lang="en-GB" smtClean="0"/>
              <a:t>19/05/2020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E129868-BE34-4305-A9DA-9895AD3AB8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326E730-49B3-47E2-A2FD-23DFC6B183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15C97-718D-4C04-A952-FBC1680E9E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00059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31DC24-D86B-4AAF-80C4-7230F9ECB0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63266C0-BE68-4D92-8F69-4432D13778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F2C7E-3CE9-424B-87AE-A394B960925F}" type="datetimeFigureOut">
              <a:rPr lang="en-GB" smtClean="0"/>
              <a:t>19/05/2020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B13E498-DFDF-4B6D-B06A-55B1ADEF83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AB02E53-BCC3-46D6-9D5B-8B7DC023A4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15C97-718D-4C04-A952-FBC1680E9E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13842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A18CD22-ADB6-44B9-A6DA-3C0CCCD30D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F2C7E-3CE9-424B-87AE-A394B960925F}" type="datetimeFigureOut">
              <a:rPr lang="en-GB" smtClean="0"/>
              <a:t>19/05/2020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A7F91A1-DA42-4EEB-9B63-751DB830C1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1CF058-2181-47DA-9BB9-4191EF6623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15C97-718D-4C04-A952-FBC1680E9E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16212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6496FA-37EB-445A-A1E5-CCDF78599E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353335-CCD8-48E8-AA5F-A2D71C4CCC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C08AE3-86E8-4965-9C36-587306AD51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2292DF0-AE6E-404C-BE8D-00BCF0D6A0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F2C7E-3CE9-424B-87AE-A394B960925F}" type="datetimeFigureOut">
              <a:rPr lang="en-GB" smtClean="0"/>
              <a:t>19/05/2020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931215-CF6F-4C76-BB79-5E9813B7E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3958CF6-E465-46E6-9DA3-ADEBCADBA3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15C97-718D-4C04-A952-FBC1680E9E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08558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BE1339-BD37-48BC-BA8F-8BFB4CE02A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63093AC-9709-4C02-9477-53BD8CF636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654A51-1D02-4D05-B967-92A7E23278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B5B44E1-0747-40C6-9459-B90FABC82F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F2C7E-3CE9-424B-87AE-A394B960925F}" type="datetimeFigureOut">
              <a:rPr lang="en-GB" smtClean="0"/>
              <a:t>19/05/2020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32B8C5-8ECD-4277-AADB-A078421287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DD6D9C-E6DD-4A6D-99B4-AE72A2D913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15C97-718D-4C04-A952-FBC1680E9E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54477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861E59-8BD7-4253-81C9-09883D29BF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5D8170A-8FCA-467C-A312-BCA5B9810F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D4E3C9-55A3-4331-B068-6612022006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F2C7E-3CE9-424B-87AE-A394B960925F}" type="datetimeFigureOut">
              <a:rPr lang="en-GB" smtClean="0"/>
              <a:t>19/05/2020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52B396-428E-4E5F-8442-9C091B51C0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CF63EA-A05F-408D-9662-75D59A5BAC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15C97-718D-4C04-A952-FBC1680E9E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10085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5D69852-B1A5-4116-A4A8-B965B5E6F92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5AA428F-235A-4F13-A5CF-A9C8251A23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B917D0-EA78-401E-8214-5BC458FF39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F2C7E-3CE9-424B-87AE-A394B960925F}" type="datetimeFigureOut">
              <a:rPr lang="en-GB" smtClean="0"/>
              <a:t>19/05/2020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EC8C65-D952-4770-A1B9-AB9C792F55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E41533-726E-4830-842B-B83DFDB74C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15C97-718D-4C04-A952-FBC1680E9E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37574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3B73112-1E3A-4F49-9324-DA10A2A5D2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EB3263-495E-44EE-8AE4-2F224D3F48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55CEF9-D7CA-4E1A-B97C-DE7E00417B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5F2C7E-3CE9-424B-87AE-A394B960925F}" type="datetimeFigureOut">
              <a:rPr lang="en-GB" smtClean="0"/>
              <a:t>19/05/2020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22A85B-A249-469B-857B-8DAD1B5023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F51A1A-FC2B-4F81-A410-699AC68C5C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315C97-718D-4C04-A952-FBC1680E9E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4653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ustomXml" Target="../ink/ink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ustomXml" Target="../ink/ink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ustomXml" Target="../ink/ink4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33D0E5A1-4EA9-47DC-B969-877268C11763}"/>
                  </a:ext>
                </a:extLst>
              </p14:cNvPr>
              <p14:cNvContentPartPr/>
              <p14:nvPr/>
            </p14:nvContentPartPr>
            <p14:xfrm>
              <a:off x="7189611" y="-625594"/>
              <a:ext cx="19800" cy="972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33D0E5A1-4EA9-47DC-B969-877268C11763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180971" y="-634234"/>
                <a:ext cx="37440" cy="2736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8E438537-E11C-4E13-B7CE-BD2E4719690F}"/>
              </a:ext>
            </a:extLst>
          </p:cNvPr>
          <p:cNvSpPr txBox="1"/>
          <p:nvPr/>
        </p:nvSpPr>
        <p:spPr>
          <a:xfrm>
            <a:off x="2321169" y="2032001"/>
            <a:ext cx="774504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b="1" dirty="0">
                <a:solidFill>
                  <a:srgbClr val="0070C0"/>
                </a:solidFill>
              </a:rPr>
              <a:t>Missing From Home or Care</a:t>
            </a:r>
          </a:p>
          <a:p>
            <a:pPr algn="ctr"/>
            <a:endParaRPr lang="en-GB" sz="4400" b="1" dirty="0">
              <a:solidFill>
                <a:srgbClr val="0070C0"/>
              </a:solidFill>
            </a:endParaRPr>
          </a:p>
          <a:p>
            <a:pPr algn="ctr"/>
            <a:r>
              <a:rPr lang="en-GB" sz="4400" b="1" dirty="0">
                <a:solidFill>
                  <a:srgbClr val="0070C0"/>
                </a:solidFill>
              </a:rPr>
              <a:t>Wirral Overview </a:t>
            </a:r>
          </a:p>
          <a:p>
            <a:pPr algn="ctr"/>
            <a:endParaRPr lang="en-GB" b="1" dirty="0">
              <a:solidFill>
                <a:srgbClr val="0070C0"/>
              </a:solidFill>
            </a:endParaRPr>
          </a:p>
          <a:p>
            <a:pPr algn="ctr"/>
            <a:endParaRPr lang="en-GB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5713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6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A5A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8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EB4227A-9947-4625-B968-2AAFA062C80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395" t="15027" r="31728" b="25397"/>
          <a:stretch/>
        </p:blipFill>
        <p:spPr>
          <a:xfrm>
            <a:off x="769257" y="551543"/>
            <a:ext cx="7881257" cy="571045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BABB99E-808C-4FD0-A5CC-B335D1357006}"/>
              </a:ext>
            </a:extLst>
          </p:cNvPr>
          <p:cNvSpPr txBox="1"/>
          <p:nvPr/>
        </p:nvSpPr>
        <p:spPr>
          <a:xfrm>
            <a:off x="6333817" y="856342"/>
            <a:ext cx="5217884" cy="3539430"/>
          </a:xfrm>
          <a:prstGeom prst="rect">
            <a:avLst/>
          </a:prstGeom>
          <a:solidFill>
            <a:schemeClr val="bg1">
              <a:lumMod val="85000"/>
            </a:schemeClr>
          </a:solidFill>
          <a:ln w="1587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sz="1400" b="1" u="sng" dirty="0"/>
              <a:t>Analysis – Average </a:t>
            </a:r>
            <a:r>
              <a:rPr lang="en-GB" sz="1400" b="1" u="sng" dirty="0" err="1"/>
              <a:t>Missings</a:t>
            </a:r>
            <a:r>
              <a:rPr lang="en-GB" sz="1400" b="1" u="sng" dirty="0"/>
              <a:t> Per Child (MPC)</a:t>
            </a:r>
          </a:p>
          <a:p>
            <a:pPr algn="ctr"/>
            <a:endParaRPr lang="en-GB" sz="1400" b="1" u="sng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400" dirty="0"/>
              <a:t>January 2019 1.82 MPC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400" dirty="0"/>
              <a:t>January 2020 1.94 MPC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 sz="14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400" dirty="0"/>
              <a:t>February 2019 1.55 MPC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400" dirty="0"/>
              <a:t>February 2020 2.37 MPC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 sz="14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400" dirty="0"/>
              <a:t>March 1-23</a:t>
            </a:r>
            <a:r>
              <a:rPr lang="en-GB" sz="1400" baseline="30000" dirty="0"/>
              <a:t>rd </a:t>
            </a:r>
            <a:r>
              <a:rPr lang="en-GB" sz="1400" dirty="0"/>
              <a:t>2019 1.4 MPC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400" dirty="0"/>
              <a:t>March 1-23</a:t>
            </a:r>
            <a:r>
              <a:rPr lang="en-GB" sz="1400" baseline="30000" dirty="0"/>
              <a:t>rd</a:t>
            </a:r>
            <a:r>
              <a:rPr lang="en-GB" sz="1400" dirty="0"/>
              <a:t> 2020 2.04 MPC</a:t>
            </a:r>
          </a:p>
          <a:p>
            <a:pPr algn="ctr"/>
            <a:endParaRPr lang="en-GB" sz="1400" dirty="0"/>
          </a:p>
          <a:p>
            <a:r>
              <a:rPr lang="en-GB" sz="1400" dirty="0"/>
              <a:t>Increasing repeat rate. Potentially better recording of episodes on LCS, however increased focus on 3/30 &amp; 9/90 in next quarter &amp; work with repeat locations may impact on MPC. </a:t>
            </a:r>
          </a:p>
          <a:p>
            <a:endParaRPr lang="en-GB" sz="1400" dirty="0"/>
          </a:p>
          <a:p>
            <a:r>
              <a:rPr lang="en-GB" sz="1400" dirty="0"/>
              <a:t>Seeking to benchmark MPC with other LA’s. </a:t>
            </a:r>
          </a:p>
        </p:txBody>
      </p:sp>
    </p:spTree>
    <p:extLst>
      <p:ext uri="{BB962C8B-B14F-4D97-AF65-F5344CB8AC3E}">
        <p14:creationId xmlns:p14="http://schemas.microsoft.com/office/powerpoint/2010/main" val="17579528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474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DB24200-2753-4FAD-A3C6-E6607EA7514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7862" t="17887" r="2552" b="39153"/>
          <a:stretch/>
        </p:blipFill>
        <p:spPr>
          <a:xfrm>
            <a:off x="834570" y="711200"/>
            <a:ext cx="10631715" cy="513079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8819118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33D0E5A1-4EA9-47DC-B969-877268C11763}"/>
                  </a:ext>
                </a:extLst>
              </p14:cNvPr>
              <p14:cNvContentPartPr/>
              <p14:nvPr/>
            </p14:nvContentPartPr>
            <p14:xfrm>
              <a:off x="7189611" y="-625594"/>
              <a:ext cx="19800" cy="972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33D0E5A1-4EA9-47DC-B969-877268C11763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180971" y="-634234"/>
                <a:ext cx="37440" cy="2736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8E438537-E11C-4E13-B7CE-BD2E4719690F}"/>
              </a:ext>
            </a:extLst>
          </p:cNvPr>
          <p:cNvSpPr txBox="1"/>
          <p:nvPr/>
        </p:nvSpPr>
        <p:spPr>
          <a:xfrm>
            <a:off x="2321169" y="2032001"/>
            <a:ext cx="7745046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GB" sz="4400" b="1" dirty="0">
              <a:solidFill>
                <a:srgbClr val="0070C0"/>
              </a:solidFill>
            </a:endParaRPr>
          </a:p>
          <a:p>
            <a:pPr algn="ctr"/>
            <a:r>
              <a:rPr lang="en-GB" sz="4400" b="1" dirty="0">
                <a:solidFill>
                  <a:srgbClr val="0070C0"/>
                </a:solidFill>
              </a:rPr>
              <a:t>Lockdown Period </a:t>
            </a:r>
            <a:endParaRPr lang="en-GB" b="1" dirty="0">
              <a:solidFill>
                <a:srgbClr val="0070C0"/>
              </a:solidFill>
            </a:endParaRPr>
          </a:p>
          <a:p>
            <a:pPr algn="ctr"/>
            <a:endParaRPr lang="en-GB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65767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33D0E5A1-4EA9-47DC-B969-877268C11763}"/>
                  </a:ext>
                </a:extLst>
              </p14:cNvPr>
              <p14:cNvContentPartPr/>
              <p14:nvPr/>
            </p14:nvContentPartPr>
            <p14:xfrm>
              <a:off x="7189611" y="-625594"/>
              <a:ext cx="19800" cy="972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33D0E5A1-4EA9-47DC-B969-877268C11763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180971" y="-634234"/>
                <a:ext cx="37440" cy="27360"/>
              </a:xfrm>
              <a:prstGeom prst="rect">
                <a:avLst/>
              </a:prstGeom>
            </p:spPr>
          </p:pic>
        </mc:Fallback>
      </mc:AlternateContent>
      <p:pic>
        <p:nvPicPr>
          <p:cNvPr id="1026" name="Picture 11" descr="cid:image007.png@01D6279B.06DB2E50">
            <a:extLst>
              <a:ext uri="{FF2B5EF4-FFF2-40B4-BE49-F238E27FC236}">
                <a16:creationId xmlns:a16="http://schemas.microsoft.com/office/drawing/2014/main" id="{E0782B60-3B34-41E4-B933-571CE5F5C5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0920" y="724930"/>
            <a:ext cx="10190204" cy="54616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13BBC13-EFBD-4EF1-9306-3A562752D929}"/>
              </a:ext>
            </a:extLst>
          </p:cNvPr>
          <p:cNvSpPr txBox="1"/>
          <p:nvPr/>
        </p:nvSpPr>
        <p:spPr>
          <a:xfrm>
            <a:off x="4286210" y="1367480"/>
            <a:ext cx="1628557" cy="369332"/>
          </a:xfrm>
          <a:prstGeom prst="rect">
            <a:avLst/>
          </a:prstGeom>
          <a:solidFill>
            <a:schemeClr val="bg1"/>
          </a:solidFill>
          <a:ln w="381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Lockdown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F3357EE-6A0D-4E62-B0A9-5A20124F59E1}"/>
              </a:ext>
            </a:extLst>
          </p:cNvPr>
          <p:cNvCxnSpPr>
            <a:cxnSpLocks/>
          </p:cNvCxnSpPr>
          <p:nvPr/>
        </p:nvCxnSpPr>
        <p:spPr>
          <a:xfrm>
            <a:off x="5165970" y="1805354"/>
            <a:ext cx="0" cy="2704122"/>
          </a:xfrm>
          <a:prstGeom prst="line">
            <a:avLst/>
          </a:prstGeom>
          <a:ln w="3810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909579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33D0E5A1-4EA9-47DC-B969-877268C11763}"/>
                  </a:ext>
                </a:extLst>
              </p14:cNvPr>
              <p14:cNvContentPartPr/>
              <p14:nvPr/>
            </p14:nvContentPartPr>
            <p14:xfrm>
              <a:off x="7189611" y="-625594"/>
              <a:ext cx="19800" cy="972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33D0E5A1-4EA9-47DC-B969-877268C11763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180971" y="-634234"/>
                <a:ext cx="37440" cy="27360"/>
              </a:xfrm>
              <a:prstGeom prst="rect">
                <a:avLst/>
              </a:prstGeom>
            </p:spPr>
          </p:pic>
        </mc:Fallback>
      </mc:AlternateContent>
      <p:pic>
        <p:nvPicPr>
          <p:cNvPr id="8" name="Picture 7">
            <a:extLst>
              <a:ext uri="{FF2B5EF4-FFF2-40B4-BE49-F238E27FC236}">
                <a16:creationId xmlns:a16="http://schemas.microsoft.com/office/drawing/2014/main" id="{6913B89F-20F6-4B82-957A-B146AD1AEB3D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1923" t="18307" r="22487" b="11640"/>
          <a:stretch/>
        </p:blipFill>
        <p:spPr>
          <a:xfrm>
            <a:off x="767297" y="711200"/>
            <a:ext cx="4925579" cy="4376058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tx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id="{04CCEEBD-17CF-452A-AEDD-8C3CB4F8B0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8514412"/>
              </p:ext>
            </p:extLst>
          </p:nvPr>
        </p:nvGraphicFramePr>
        <p:xfrm>
          <a:off x="5954133" y="651357"/>
          <a:ext cx="5587999" cy="5518887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1120658">
                  <a:extLst>
                    <a:ext uri="{9D8B030D-6E8A-4147-A177-3AD203B41FA5}">
                      <a16:colId xmlns:a16="http://schemas.microsoft.com/office/drawing/2014/main" val="285653236"/>
                    </a:ext>
                  </a:extLst>
                </a:gridCol>
                <a:gridCol w="1358867">
                  <a:extLst>
                    <a:ext uri="{9D8B030D-6E8A-4147-A177-3AD203B41FA5}">
                      <a16:colId xmlns:a16="http://schemas.microsoft.com/office/drawing/2014/main" val="3410680509"/>
                    </a:ext>
                  </a:extLst>
                </a:gridCol>
                <a:gridCol w="882064">
                  <a:extLst>
                    <a:ext uri="{9D8B030D-6E8A-4147-A177-3AD203B41FA5}">
                      <a16:colId xmlns:a16="http://schemas.microsoft.com/office/drawing/2014/main" val="618264133"/>
                    </a:ext>
                  </a:extLst>
                </a:gridCol>
                <a:gridCol w="1190252">
                  <a:extLst>
                    <a:ext uri="{9D8B030D-6E8A-4147-A177-3AD203B41FA5}">
                      <a16:colId xmlns:a16="http://schemas.microsoft.com/office/drawing/2014/main" val="2493483388"/>
                    </a:ext>
                  </a:extLst>
                </a:gridCol>
                <a:gridCol w="1036158">
                  <a:extLst>
                    <a:ext uri="{9D8B030D-6E8A-4147-A177-3AD203B41FA5}">
                      <a16:colId xmlns:a16="http://schemas.microsoft.com/office/drawing/2014/main" val="4181475982"/>
                    </a:ext>
                  </a:extLst>
                </a:gridCol>
              </a:tblGrid>
              <a:tr h="464495">
                <a:tc gridSpan="2">
                  <a:txBody>
                    <a:bodyPr/>
                    <a:lstStyle/>
                    <a:p>
                      <a:pPr algn="ctr"/>
                      <a:r>
                        <a:rPr lang="en-GB" dirty="0"/>
                        <a:t>23/03/19 – 11/05/19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dirty="0"/>
                        <a:t>Lockdown 2020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8780876"/>
                  </a:ext>
                </a:extLst>
              </a:tr>
              <a:tr h="656053"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256</a:t>
                      </a:r>
                    </a:p>
                    <a:p>
                      <a:pPr algn="ctr"/>
                      <a:r>
                        <a:rPr lang="en-GB" sz="1600" dirty="0"/>
                        <a:t>Incidents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116</a:t>
                      </a:r>
                    </a:p>
                    <a:p>
                      <a:pPr algn="ctr"/>
                      <a:r>
                        <a:rPr lang="en-GB" sz="1600" dirty="0"/>
                        <a:t>C&amp;YP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123 Incidents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53 </a:t>
                      </a:r>
                    </a:p>
                    <a:p>
                      <a:pPr algn="ctr"/>
                      <a:r>
                        <a:rPr lang="en-GB" sz="1600" dirty="0"/>
                        <a:t>C&amp;YP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09251"/>
                  </a:ext>
                </a:extLst>
              </a:tr>
              <a:tr h="656053">
                <a:tc gridSpan="5"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chemeClr val="bg1"/>
                          </a:solidFill>
                        </a:rPr>
                        <a:t>54% Reduction in Missing C&amp;YP</a:t>
                      </a:r>
                    </a:p>
                    <a:p>
                      <a:pPr algn="ctr"/>
                      <a:r>
                        <a:rPr lang="en-GB" sz="1600" dirty="0">
                          <a:solidFill>
                            <a:schemeClr val="bg1"/>
                          </a:solidFill>
                        </a:rPr>
                        <a:t>52% Reduction in missing incidents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5273737"/>
                  </a:ext>
                </a:extLst>
              </a:tr>
              <a:tr h="403816">
                <a:tc gridSpan="5"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chemeClr val="bg1"/>
                          </a:solidFill>
                        </a:rPr>
                        <a:t>Jan – March 2020 - compared to Lockdown Period 2020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6361818"/>
                  </a:ext>
                </a:extLst>
              </a:tr>
              <a:tr h="656053"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chemeClr val="bg1"/>
                          </a:solidFill>
                        </a:rPr>
                        <a:t>Numbers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chemeClr val="bg1"/>
                          </a:solidFill>
                        </a:rPr>
                        <a:t>%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chemeClr val="bg1"/>
                          </a:solidFill>
                        </a:rPr>
                        <a:t>Period Missing 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chemeClr val="bg1"/>
                          </a:solidFill>
                        </a:rPr>
                        <a:t>%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chemeClr val="bg1"/>
                          </a:solidFill>
                        </a:rPr>
                        <a:t>Numbers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876450"/>
                  </a:ext>
                </a:extLst>
              </a:tr>
              <a:tr h="656053"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74%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Under 24 Hrs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77.2%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640554"/>
                  </a:ext>
                </a:extLst>
              </a:tr>
              <a:tr h="714258"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23.7%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1-6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17.8%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3065289"/>
                  </a:ext>
                </a:extLst>
              </a:tr>
              <a:tr h="656053"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rgbClr val="FF0000"/>
                          </a:solidFill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rgbClr val="FF0000"/>
                          </a:solidFill>
                        </a:rPr>
                        <a:t>1.5%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rgbClr val="FF0000"/>
                          </a:solidFill>
                        </a:rPr>
                        <a:t>1w – 28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rgbClr val="FF0000"/>
                          </a:solidFill>
                        </a:rPr>
                        <a:t>4.8%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rgbClr val="FF0000"/>
                          </a:solidFill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1339099"/>
                  </a:ext>
                </a:extLst>
              </a:tr>
              <a:tr h="656053"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.25%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Over 28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4902431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B26760F8-3CB1-47A2-AA05-87B29B07CA15}"/>
              </a:ext>
            </a:extLst>
          </p:cNvPr>
          <p:cNvSpPr txBox="1"/>
          <p:nvPr/>
        </p:nvSpPr>
        <p:spPr>
          <a:xfrm>
            <a:off x="767297" y="5246914"/>
            <a:ext cx="5013980" cy="92333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GB" b="1" u="sng" dirty="0"/>
              <a:t>LA Data Quality – Return Home Interviews</a:t>
            </a:r>
          </a:p>
          <a:p>
            <a:pPr algn="ctr"/>
            <a:r>
              <a:rPr lang="en-GB" dirty="0"/>
              <a:t>23/03/19 – 11/05/19 RHI offered on LCS =  35%</a:t>
            </a:r>
          </a:p>
          <a:p>
            <a:pPr algn="ctr"/>
            <a:r>
              <a:rPr lang="en-GB" dirty="0"/>
              <a:t>23/03/20 – 11/05/20 RHI offered on LCS = 78%</a:t>
            </a:r>
          </a:p>
        </p:txBody>
      </p:sp>
    </p:spTree>
    <p:extLst>
      <p:ext uri="{BB962C8B-B14F-4D97-AF65-F5344CB8AC3E}">
        <p14:creationId xmlns:p14="http://schemas.microsoft.com/office/powerpoint/2010/main" val="24844772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152</TotalTime>
  <Words>290</Words>
  <Application>Microsoft Office PowerPoint</Application>
  <PresentationFormat>Widescreen</PresentationFormat>
  <Paragraphs>77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Kirk, Anthony</dc:creator>
  <cp:lastModifiedBy>Robbins, David C.</cp:lastModifiedBy>
  <cp:revision>19</cp:revision>
  <dcterms:created xsi:type="dcterms:W3CDTF">2019-11-18T10:08:45Z</dcterms:created>
  <dcterms:modified xsi:type="dcterms:W3CDTF">2020-05-19T08:09:03Z</dcterms:modified>
</cp:coreProperties>
</file>