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m4a" ContentType="audio/mp4"/>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6" r:id="rId4"/>
    <p:sldMasterId id="2147483708" r:id="rId5"/>
  </p:sldMasterIdLst>
  <p:notesMasterIdLst>
    <p:notesMasterId r:id="rId18"/>
  </p:notesMasterIdLst>
  <p:handoutMasterIdLst>
    <p:handoutMasterId r:id="rId19"/>
  </p:handoutMasterIdLst>
  <p:sldIdLst>
    <p:sldId id="256" r:id="rId6"/>
    <p:sldId id="258" r:id="rId7"/>
    <p:sldId id="269" r:id="rId8"/>
    <p:sldId id="268" r:id="rId9"/>
    <p:sldId id="262" r:id="rId10"/>
    <p:sldId id="270" r:id="rId11"/>
    <p:sldId id="271" r:id="rId12"/>
    <p:sldId id="272" r:id="rId13"/>
    <p:sldId id="273" r:id="rId14"/>
    <p:sldId id="274" r:id="rId15"/>
    <p:sldId id="275" r:id="rId16"/>
    <p:sldId id="263"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4089" autoAdjust="0"/>
  </p:normalViewPr>
  <p:slideViewPr>
    <p:cSldViewPr snapToGrid="0">
      <p:cViewPr>
        <p:scale>
          <a:sx n="46" d="100"/>
          <a:sy n="46" d="100"/>
        </p:scale>
        <p:origin x="1372" y="40"/>
      </p:cViewPr>
      <p:guideLst/>
    </p:cSldViewPr>
  </p:slideViewPr>
  <p:notesTextViewPr>
    <p:cViewPr>
      <p:scale>
        <a:sx n="1" d="1"/>
        <a:sy n="1" d="1"/>
      </p:scale>
      <p:origin x="0" y="0"/>
    </p:cViewPr>
  </p:notesTextViewPr>
  <p:notesViewPr>
    <p:cSldViewPr snapToGrid="0">
      <p:cViewPr varScale="1">
        <p:scale>
          <a:sx n="48" d="100"/>
          <a:sy n="48" d="100"/>
        </p:scale>
        <p:origin x="1828" y="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image" Target="../media/image1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50B69B7-0C08-458B-A8BA-17A3AA7CDBB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B0DD7002-AA41-4BC4-8382-600D33DF7B9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C7AB44-DA69-410A-AAE3-840204C54523}" type="datetimeFigureOut">
              <a:rPr lang="en-GB" smtClean="0"/>
              <a:t>04/05/2020</a:t>
            </a:fld>
            <a:endParaRPr lang="en-GB"/>
          </a:p>
        </p:txBody>
      </p:sp>
      <p:sp>
        <p:nvSpPr>
          <p:cNvPr id="4" name="Footer Placeholder 3">
            <a:extLst>
              <a:ext uri="{FF2B5EF4-FFF2-40B4-BE49-F238E27FC236}">
                <a16:creationId xmlns:a16="http://schemas.microsoft.com/office/drawing/2014/main" id="{429B6730-B8CB-4A10-AE79-5EB0A4F15BC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5AD9BD54-893B-4274-AF70-238639E6BAA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AD7CFDF-27A1-4612-A4AF-0FEDFEE2CE68}" type="slidenum">
              <a:rPr lang="en-GB" smtClean="0"/>
              <a:t>‹#›</a:t>
            </a:fld>
            <a:endParaRPr lang="en-GB"/>
          </a:p>
        </p:txBody>
      </p:sp>
    </p:spTree>
    <p:extLst>
      <p:ext uri="{BB962C8B-B14F-4D97-AF65-F5344CB8AC3E}">
        <p14:creationId xmlns:p14="http://schemas.microsoft.com/office/powerpoint/2010/main" val="109569196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1,'0'0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1"/>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11 11,'-4'-5,"-3"-1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2"/>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1 1,'0'0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3"/>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0-03-25T11:13:40.004"/>
    </inkml:context>
    <inkml:brush xml:id="br0">
      <inkml:brushProperty name="width" value="0.1" units="cm"/>
      <inkml:brushProperty name="height" value="0.6" units="cm"/>
      <inkml:brushProperty name="color" value="#849398"/>
      <inkml:brushProperty name="ignorePressure" value="1"/>
      <inkml:brushProperty name="inkEffects" value="pencil"/>
    </inkml:brush>
  </inkml:definitions>
  <inkml:trace contextRef="#ctx0" brushRef="#br0">0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69CB39-4AB3-40B8-8378-1604A7E062BC}" type="datetimeFigureOut">
              <a:rPr lang="en-GB" smtClean="0"/>
              <a:t>04/05/2020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447446-0C35-4104-8051-9897B1367D1E}" type="slidenum">
              <a:rPr lang="en-GB" smtClean="0"/>
              <a:t>‹#›</a:t>
            </a:fld>
            <a:endParaRPr lang="en-GB"/>
          </a:p>
        </p:txBody>
      </p:sp>
    </p:spTree>
    <p:extLst>
      <p:ext uri="{BB962C8B-B14F-4D97-AF65-F5344CB8AC3E}">
        <p14:creationId xmlns:p14="http://schemas.microsoft.com/office/powerpoint/2010/main" val="17248049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briefing on Section 175 Audit process will consider: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the 175 audit is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What the 175 audit consists of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timeframes for completing each topic within the audit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content of each topic and the types of evidence could be uploaded by educational settings</a:t>
            </a:r>
          </a:p>
        </p:txBody>
      </p:sp>
      <p:sp>
        <p:nvSpPr>
          <p:cNvPr id="4" name="Slide Number Placeholder 3"/>
          <p:cNvSpPr>
            <a:spLocks noGrp="1"/>
          </p:cNvSpPr>
          <p:nvPr>
            <p:ph type="sldNum" sz="quarter" idx="5"/>
          </p:nvPr>
        </p:nvSpPr>
        <p:spPr/>
        <p:txBody>
          <a:bodyPr/>
          <a:lstStyle/>
          <a:p>
            <a:fld id="{72447446-0C35-4104-8051-9897B1367D1E}" type="slidenum">
              <a:rPr lang="en-GB" smtClean="0"/>
              <a:t>1</a:t>
            </a:fld>
            <a:endParaRPr lang="en-GB"/>
          </a:p>
        </p:txBody>
      </p:sp>
    </p:spTree>
    <p:extLst>
      <p:ext uri="{BB962C8B-B14F-4D97-AF65-F5344CB8AC3E}">
        <p14:creationId xmlns:p14="http://schemas.microsoft.com/office/powerpoint/2010/main" val="19200633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slide shows the entire schedule for both 175 audit for 2019 – 2020.  The WSCP dip samples Section 175 audits completed by schools and will request evidence to support the safeguarding arrangements assessment. The WSCP will offer support to schools via a ‘health check’ . For more details, please contact Amanda Waterfall on 0151 666 4822 / 07795 617 644</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10</a:t>
            </a:fld>
            <a:endParaRPr lang="en-GB"/>
          </a:p>
        </p:txBody>
      </p:sp>
    </p:spTree>
    <p:extLst>
      <p:ext uri="{BB962C8B-B14F-4D97-AF65-F5344CB8AC3E}">
        <p14:creationId xmlns:p14="http://schemas.microsoft.com/office/powerpoint/2010/main" val="8621355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From each topic, the safeguarding partnership’s quality auditor analyses and summarises the finding into topic reports and posters for learning.  A full audit report is also completed and circulated and can inform and empower safeguarding leads.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There is a lot to be gained from considering the analysis of the audit returns from across the range of Wirral schools and I urge you to take a look at these reports.   For those members of the school team who complete the audit, gaining confidence in the evidence submitted should grow year on year.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You can access a full section on learning from safeguarding audits by logging onto WSCP’s website and following the link on this slide.   </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11</a:t>
            </a:fld>
            <a:endParaRPr lang="en-GB"/>
          </a:p>
        </p:txBody>
      </p:sp>
    </p:spTree>
    <p:extLst>
      <p:ext uri="{BB962C8B-B14F-4D97-AF65-F5344CB8AC3E}">
        <p14:creationId xmlns:p14="http://schemas.microsoft.com/office/powerpoint/2010/main" val="32478148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effectLst/>
              </a:rPr>
              <a:t>If you feel as though you need any help or support with completing the 175 audit, or advice on what evidence to submit, please contact Kat Ryan (Quality Auditor) or Amanda Waterfall (Education Officer) on 0151 666 4822</a:t>
            </a:r>
          </a:p>
        </p:txBody>
      </p:sp>
      <p:sp>
        <p:nvSpPr>
          <p:cNvPr id="4" name="Slide Number Placeholder 3"/>
          <p:cNvSpPr>
            <a:spLocks noGrp="1"/>
          </p:cNvSpPr>
          <p:nvPr>
            <p:ph type="sldNum" sz="quarter" idx="5"/>
          </p:nvPr>
        </p:nvSpPr>
        <p:spPr/>
        <p:txBody>
          <a:bodyPr/>
          <a:lstStyle/>
          <a:p>
            <a:fld id="{72447446-0C35-4104-8051-9897B1367D1E}" type="slidenum">
              <a:rPr lang="en-GB" smtClean="0"/>
              <a:t>12</a:t>
            </a:fld>
            <a:endParaRPr lang="en-GB"/>
          </a:p>
        </p:txBody>
      </p:sp>
    </p:spTree>
    <p:extLst>
      <p:ext uri="{BB962C8B-B14F-4D97-AF65-F5344CB8AC3E}">
        <p14:creationId xmlns:p14="http://schemas.microsoft.com/office/powerpoint/2010/main" val="29386247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Section 157 of the 2002 Education Act and the Independent School Regulations (2003) convey the same responsibilities on all other non-maintained settings.</a:t>
            </a:r>
          </a:p>
          <a:p>
            <a:endParaRPr lang="en-GB" sz="1200" b="0" i="0" u="none" strike="noStrike" kern="1200" dirty="0">
              <a:solidFill>
                <a:schemeClr val="tx1"/>
              </a:solidFill>
              <a:effectLst/>
              <a:latin typeface="+mn-lt"/>
              <a:ea typeface="+mn-ea"/>
              <a:cs typeface="+mn-cs"/>
            </a:endParaRPr>
          </a:p>
          <a:p>
            <a:r>
              <a:rPr lang="en-GB" sz="1200" b="0" i="0" u="none" strike="noStrike" kern="1200" dirty="0">
                <a:solidFill>
                  <a:schemeClr val="tx1"/>
                </a:solidFill>
                <a:effectLst/>
                <a:latin typeface="+mn-lt"/>
                <a:ea typeface="+mn-ea"/>
                <a:cs typeface="+mn-cs"/>
              </a:rPr>
              <a:t>It is vital that Wirral schools and colleges can demonstrate that they are meeting key statutory duties and following safeguarding children and young people guidance. The government acknowledged the requirements and so settings are asked to complete the annual audit.  This is done on-line, enabling them to provide information to the WSCP on how they discharge their duties and help to keep children and young people on Wirral safe.</a:t>
            </a:r>
          </a:p>
        </p:txBody>
      </p:sp>
      <p:sp>
        <p:nvSpPr>
          <p:cNvPr id="4" name="Slide Number Placeholder 3"/>
          <p:cNvSpPr>
            <a:spLocks noGrp="1"/>
          </p:cNvSpPr>
          <p:nvPr>
            <p:ph type="sldNum" sz="quarter" idx="5"/>
          </p:nvPr>
        </p:nvSpPr>
        <p:spPr/>
        <p:txBody>
          <a:bodyPr/>
          <a:lstStyle/>
          <a:p>
            <a:fld id="{72447446-0C35-4104-8051-9897B1367D1E}" type="slidenum">
              <a:rPr lang="en-GB" smtClean="0"/>
              <a:t>2</a:t>
            </a:fld>
            <a:endParaRPr lang="en-GB"/>
          </a:p>
        </p:txBody>
      </p:sp>
    </p:spTree>
    <p:extLst>
      <p:ext uri="{BB962C8B-B14F-4D97-AF65-F5344CB8AC3E}">
        <p14:creationId xmlns:p14="http://schemas.microsoft.com/office/powerpoint/2010/main" val="2976118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dirty="0">
                <a:solidFill>
                  <a:schemeClr val="tx1"/>
                </a:solidFill>
                <a:effectLst/>
                <a:latin typeface="+mn-lt"/>
                <a:ea typeface="+mn-ea"/>
                <a:cs typeface="+mn-cs"/>
              </a:rPr>
              <a:t>Section 157 of the 2002 Education Act and the Independent School Regulations (2003) convey the same responsibilities on all other non-maintained settings.</a:t>
            </a:r>
          </a:p>
          <a:p>
            <a:endParaRPr lang="en-GB" sz="1200" b="0" i="0"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72447446-0C35-4104-8051-9897B1367D1E}" type="slidenum">
              <a:rPr lang="en-GB" smtClean="0"/>
              <a:t>3</a:t>
            </a:fld>
            <a:endParaRPr lang="en-GB"/>
          </a:p>
        </p:txBody>
      </p:sp>
    </p:spTree>
    <p:extLst>
      <p:ext uri="{BB962C8B-B14F-4D97-AF65-F5344CB8AC3E}">
        <p14:creationId xmlns:p14="http://schemas.microsoft.com/office/powerpoint/2010/main" val="4178882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Annually the specific safeguarding requirements do change (to ensure we respond to current safeguarding concerns), however key areas, such as policies and procedures, managing allegations, safeguarding children and safer recruitment will also feature. Using the online too, schools have the opportunity to upload key documents as evidence and use the findings from the audit to create their own action plan.</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4</a:t>
            </a:fld>
            <a:endParaRPr lang="en-GB"/>
          </a:p>
        </p:txBody>
      </p:sp>
    </p:spTree>
    <p:extLst>
      <p:ext uri="{BB962C8B-B14F-4D97-AF65-F5344CB8AC3E}">
        <p14:creationId xmlns:p14="http://schemas.microsoft.com/office/powerpoint/2010/main" val="2476993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Section 175 audit is a SELF ASSESSMENT TOOL and </a:t>
            </a:r>
            <a:r>
              <a:rPr lang="en-GB" sz="1200" kern="1200" dirty="0">
                <a:solidFill>
                  <a:schemeClr val="tx1"/>
                </a:solidFill>
                <a:effectLst/>
                <a:latin typeface="+mn-lt"/>
                <a:ea typeface="+mn-ea"/>
                <a:cs typeface="+mn-cs"/>
              </a:rPr>
              <a:t>topic 1 (entitled Polices and Procedures) asks education settings to provide assurance that appropriate policies and procedures are in place and that staff understand the thresholds of need and how to report safeguarding concerns. Evidence can include those detailed on this slide (for an in-depth look at what the topic 1 and all the topics cover, please read the Section 175 support document below the presentation on the website).</a:t>
            </a:r>
            <a:endParaRPr lang="en-GB" sz="1050" dirty="0"/>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5</a:t>
            </a:fld>
            <a:endParaRPr lang="en-GB"/>
          </a:p>
        </p:txBody>
      </p:sp>
    </p:spTree>
    <p:extLst>
      <p:ext uri="{BB962C8B-B14F-4D97-AF65-F5344CB8AC3E}">
        <p14:creationId xmlns:p14="http://schemas.microsoft.com/office/powerpoint/2010/main" val="549910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topic asks education settings to provide assurance that staff within education settings understand Contextual Safeguarding and Wirral’s approach to contextual issues. Contextual Safeguarding is an approach to understanding, and responding to, young people’s experiences of significant harm beyond their families. Contextual safeguarding recognises the impact of the public/social context on young people’s lives, and consequently their safety.  This approach seeks to identify and respond to harm and abuse posed to young people outside their home.  </a:t>
            </a:r>
          </a:p>
        </p:txBody>
      </p:sp>
      <p:sp>
        <p:nvSpPr>
          <p:cNvPr id="4" name="Slide Number Placeholder 3"/>
          <p:cNvSpPr>
            <a:spLocks noGrp="1"/>
          </p:cNvSpPr>
          <p:nvPr>
            <p:ph type="sldNum" sz="quarter" idx="5"/>
          </p:nvPr>
        </p:nvSpPr>
        <p:spPr/>
        <p:txBody>
          <a:bodyPr/>
          <a:lstStyle/>
          <a:p>
            <a:fld id="{72447446-0C35-4104-8051-9897B1367D1E}" type="slidenum">
              <a:rPr lang="en-GB" smtClean="0"/>
              <a:t>6</a:t>
            </a:fld>
            <a:endParaRPr lang="en-GB"/>
          </a:p>
        </p:txBody>
      </p:sp>
    </p:spTree>
    <p:extLst>
      <p:ext uri="{BB962C8B-B14F-4D97-AF65-F5344CB8AC3E}">
        <p14:creationId xmlns:p14="http://schemas.microsoft.com/office/powerpoint/2010/main" val="4256949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topic asks education settings to provide assurance that staff have attended appropriate multi-agency training and how learning is then tested in school. Is learning helping to shape and identify of safeguarding priorities.</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7</a:t>
            </a:fld>
            <a:endParaRPr lang="en-GB"/>
          </a:p>
        </p:txBody>
      </p:sp>
    </p:spTree>
    <p:extLst>
      <p:ext uri="{BB962C8B-B14F-4D97-AF65-F5344CB8AC3E}">
        <p14:creationId xmlns:p14="http://schemas.microsoft.com/office/powerpoint/2010/main" val="36691113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topic asks education settings to provide assurance that robust and effective safer recruitment procedures are in place and that staff are suitably trained. This also covers Managing Allegations and whistleblowing. </a:t>
            </a:r>
          </a:p>
          <a:p>
            <a:endParaRPr lang="en-GB" dirty="0"/>
          </a:p>
        </p:txBody>
      </p:sp>
      <p:sp>
        <p:nvSpPr>
          <p:cNvPr id="4" name="Slide Number Placeholder 3"/>
          <p:cNvSpPr>
            <a:spLocks noGrp="1"/>
          </p:cNvSpPr>
          <p:nvPr>
            <p:ph type="sldNum" sz="quarter" idx="5"/>
          </p:nvPr>
        </p:nvSpPr>
        <p:spPr/>
        <p:txBody>
          <a:bodyPr/>
          <a:lstStyle/>
          <a:p>
            <a:fld id="{72447446-0C35-4104-8051-9897B1367D1E}" type="slidenum">
              <a:rPr lang="en-GB" smtClean="0"/>
              <a:t>8</a:t>
            </a:fld>
            <a:endParaRPr lang="en-GB"/>
          </a:p>
        </p:txBody>
      </p:sp>
    </p:spTree>
    <p:extLst>
      <p:ext uri="{BB962C8B-B14F-4D97-AF65-F5344CB8AC3E}">
        <p14:creationId xmlns:p14="http://schemas.microsoft.com/office/powerpoint/2010/main" val="20152211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 topic asks education settings to provide assurance that staff understand the Supporting Families Enhancing Futures approach (SFEF). How SFEF is used in practice and asks schools to explore how they are capturing evidence of the daily lived experience of children and of the child’s wishes. The Wirral Safeguarding Children Partnership (WSCP) developed a model for working with children, young people and their families across levels 3 and 4 (Team Around the Family, Child in Need and Child Protection) of the Wirral Continuum of Need.  The model is called Supporting Families Enhancing Futures (SFEF) and has a focus on understanding how issues affect the child’s lived daily experience. To find our more about SFEF, go to www.wirralsafeguarding.co.uk/professionals/supporting-families-enhancing-futures/</a:t>
            </a:r>
          </a:p>
        </p:txBody>
      </p:sp>
      <p:sp>
        <p:nvSpPr>
          <p:cNvPr id="4" name="Slide Number Placeholder 3"/>
          <p:cNvSpPr>
            <a:spLocks noGrp="1"/>
          </p:cNvSpPr>
          <p:nvPr>
            <p:ph type="sldNum" sz="quarter" idx="5"/>
          </p:nvPr>
        </p:nvSpPr>
        <p:spPr/>
        <p:txBody>
          <a:bodyPr/>
          <a:lstStyle/>
          <a:p>
            <a:fld id="{72447446-0C35-4104-8051-9897B1367D1E}" type="slidenum">
              <a:rPr lang="en-GB" smtClean="0"/>
              <a:t>9</a:t>
            </a:fld>
            <a:endParaRPr lang="en-GB"/>
          </a:p>
        </p:txBody>
      </p:sp>
    </p:spTree>
    <p:extLst>
      <p:ext uri="{BB962C8B-B14F-4D97-AF65-F5344CB8AC3E}">
        <p14:creationId xmlns:p14="http://schemas.microsoft.com/office/powerpoint/2010/main" val="1935363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012123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7926381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325604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7590116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8283661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349461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416131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1387414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282303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87500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453824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24243730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6151705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035317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80926951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57995152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5089359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5519645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709444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2690916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96346332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436326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3708814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6351077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74083663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41308835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664977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237373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7233335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3286184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7982899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4755593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946514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410339299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1330507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635216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9257322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8250281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9153849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B7696-48B3-4FDE-9102-D33ECD70DE6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D6B79023-A7EC-46E4-B867-2C31A83AC10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7DA4F5A-970C-407B-9BE1-FB25188677A8}"/>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770E585-E204-4BF8-A799-6AB88762948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3617B6C-4B53-4524-AF45-0CB510ACA8B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28624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BB7245-37E8-4A96-ADF6-8A70C980ECA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8566B68-4F7F-443B-A482-A12EE5CEE87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BAAE26-F957-448C-B0D9-77A689A3D38B}"/>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80C3CE1B-F877-4314-A6C9-8EE15171C3C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EA0253-F48B-4D8A-9627-AE6206B015AE}"/>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72380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E8D6F-445F-4F0C-9CAA-58485B871EC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DEFF59C-B9DB-4274-B157-EB90A637275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85B9D5D-35C1-4247-8FB2-CCD5E2DD68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E0B16481-E04A-4A35-A0DB-8129D75FB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D8F3CA-0A37-4550-90F8-FE8BB469D157}"/>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5412523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EB7CAF-EE1D-466A-8943-7E5DA67F8C2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B30130-CD3B-460C-884B-C7F2AF34A10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352F52-FCCD-4F9B-B35B-81B93947F3B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A9DBB71-9E13-4C6C-8E7B-3B7DE699E59C}"/>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81FCA804-669F-4C68-B893-6B9BFCFE23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611B26B-7F91-4379-ABE1-6DFF584BDEE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1335463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680624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DD32C4-3238-417B-BB46-A1B8818E4B6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8303D3B-9125-4A34-8DA8-A63FF47300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3808C8-98A6-4F90-AB50-1021F3D2296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D5FB9F6-BDE8-43DA-B621-3CA63A847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8611FB-2670-44BF-9956-5889BD06A7A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C8D6FD7-2AB7-4290-A05C-0E7718157307}"/>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8" name="Footer Placeholder 7">
            <a:extLst>
              <a:ext uri="{FF2B5EF4-FFF2-40B4-BE49-F238E27FC236}">
                <a16:creationId xmlns:a16="http://schemas.microsoft.com/office/drawing/2014/main" id="{439F4398-BC82-44D8-BD59-55743875D2CF}"/>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9A49B51-BCD5-4BDC-B030-89AA9855BBC8}"/>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5975048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6597957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286117016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65242950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64657147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EA985-4A35-48E7-8BC8-AE94C3820BE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157462A-D6E5-4456-91FD-86B7D06A9B3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901D4B-E515-4F87-A46E-94F4A3C24A56}"/>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F3992AFB-F8F6-4963-A7A0-B72A553536C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14F20A9-D667-4073-B9DE-303E8B61A99A}"/>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11234977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29D36C5-77D1-4043-8E54-940F4451EB1E}"/>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BA432F3-E437-44ED-A1D4-4171E93F622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018B3A7-DD59-4BAB-A103-E2F23E443A4D}"/>
              </a:ext>
            </a:extLst>
          </p:cNvPr>
          <p:cNvSpPr>
            <a:spLocks noGrp="1"/>
          </p:cNvSpPr>
          <p:nvPr>
            <p:ph type="dt" sz="half" idx="10"/>
          </p:nvPr>
        </p:nvSpPr>
        <p:spPr/>
        <p:txBody>
          <a:body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2E64867-8518-426E-B0D9-6F46BAFD07C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40D1DCB-D1D2-4C6F-B679-10DDBCA688CB}"/>
              </a:ext>
            </a:extLst>
          </p:cNvPr>
          <p:cNvSpPr>
            <a:spLocks noGrp="1"/>
          </p:cNvSpPr>
          <p:nvPr>
            <p:ph type="sldNum" sz="quarter" idx="12"/>
          </p:nvPr>
        </p:nvSpPr>
        <p:spPr/>
        <p:txBody>
          <a:bodyPr/>
          <a:lstStyle/>
          <a:p>
            <a:fld id="{CFFAA5BC-B27B-4097-84CB-250B7E054591}" type="slidenum">
              <a:rPr lang="en-GB" smtClean="0"/>
              <a:t>‹#›</a:t>
            </a:fld>
            <a:endParaRPr lang="en-GB"/>
          </a:p>
        </p:txBody>
      </p:sp>
    </p:spTree>
    <p:extLst>
      <p:ext uri="{BB962C8B-B14F-4D97-AF65-F5344CB8AC3E}">
        <p14:creationId xmlns:p14="http://schemas.microsoft.com/office/powerpoint/2010/main" val="30099594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00D2D5-C1E0-4B79-85D0-7A4C391EE65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B01EFB8-DF27-4CFA-8D45-2A271B4ABD19}"/>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4" name="Footer Placeholder 3">
            <a:extLst>
              <a:ext uri="{FF2B5EF4-FFF2-40B4-BE49-F238E27FC236}">
                <a16:creationId xmlns:a16="http://schemas.microsoft.com/office/drawing/2014/main" id="{11906FFE-B3CF-41FA-9A31-B3D4140F96F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A84A69D-0183-4C94-B666-E49C4F2F2263}"/>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88668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1DDCA9E-BB1F-40BD-9EC8-1DA7D60E0546}"/>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3" name="Footer Placeholder 2">
            <a:extLst>
              <a:ext uri="{FF2B5EF4-FFF2-40B4-BE49-F238E27FC236}">
                <a16:creationId xmlns:a16="http://schemas.microsoft.com/office/drawing/2014/main" id="{A3EB68C1-7319-4F0F-99EF-8276F8E0C1C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0C81F1C2-6237-40FC-895A-3B4DB1F4E7C9}"/>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8329973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A58A8-5F6F-4EA2-9EDA-5B7580F415B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7F7900E-9AA6-4D64-8FFC-FAB3B8B45A7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B69BDA-D5EC-43F1-86B8-CC228729FF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00A72DB-19D4-42EF-BB12-6E1CFC8CADF1}"/>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6" name="Footer Placeholder 5">
            <a:extLst>
              <a:ext uri="{FF2B5EF4-FFF2-40B4-BE49-F238E27FC236}">
                <a16:creationId xmlns:a16="http://schemas.microsoft.com/office/drawing/2014/main" id="{42DF406F-FE7C-4657-9F6E-2E950F3FF4C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DEBA4C6-FCD0-455D-BAF7-B07F4C3DB87F}"/>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1706438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EE5FF1-11BE-4281-994C-8CB52A0BCA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BF64D55-A4B4-4C12-BFF7-C0BFFE5AFF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4995BDB1-EA13-433A-84C7-CE4646AB11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0DC43EA-4929-4145-8F02-C798F5D72F45}"/>
              </a:ext>
            </a:extLst>
          </p:cNvPr>
          <p:cNvSpPr>
            <a:spLocks noGrp="1"/>
          </p:cNvSpPr>
          <p:nvPr>
            <p:ph type="dt" sz="half" idx="10"/>
          </p:nvPr>
        </p:nvSpPr>
        <p:spPr/>
        <p:txBody>
          <a:bodyPr/>
          <a:lstStyle/>
          <a:p>
            <a:fld id="{3B44AC78-4AB0-4F2E-9DB2-3D56A50708AC}" type="datetimeFigureOut">
              <a:rPr lang="en-GB" smtClean="0"/>
              <a:t>04/05/2020</a:t>
            </a:fld>
            <a:endParaRPr lang="en-GB"/>
          </a:p>
        </p:txBody>
      </p:sp>
      <p:sp>
        <p:nvSpPr>
          <p:cNvPr id="6" name="Footer Placeholder 5">
            <a:extLst>
              <a:ext uri="{FF2B5EF4-FFF2-40B4-BE49-F238E27FC236}">
                <a16:creationId xmlns:a16="http://schemas.microsoft.com/office/drawing/2014/main" id="{62203BFF-BCE2-4FEB-BEFB-9840241F12E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96EE46E-8B32-43FD-B31A-846A50321F78}"/>
              </a:ext>
            </a:extLst>
          </p:cNvPr>
          <p:cNvSpPr>
            <a:spLocks noGrp="1"/>
          </p:cNvSpPr>
          <p:nvPr>
            <p:ph type="sldNum" sz="quarter" idx="12"/>
          </p:nvPr>
        </p:nvSpPr>
        <p:spPr/>
        <p:txBody>
          <a:bodyPr/>
          <a:lstStyle/>
          <a:p>
            <a:fld id="{308E9280-4349-4272-9961-0FA7670718E3}" type="slidenum">
              <a:rPr lang="en-GB" smtClean="0"/>
              <a:t>‹#›</a:t>
            </a:fld>
            <a:endParaRPr lang="en-GB"/>
          </a:p>
        </p:txBody>
      </p:sp>
    </p:spTree>
    <p:extLst>
      <p:ext uri="{BB962C8B-B14F-4D97-AF65-F5344CB8AC3E}">
        <p14:creationId xmlns:p14="http://schemas.microsoft.com/office/powerpoint/2010/main" val="3424481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gif"/><Relationship Id="rId18" Type="http://schemas.openxmlformats.org/officeDocument/2006/relationships/image" Target="../media/image4.png"/><Relationship Id="rId3" Type="http://schemas.openxmlformats.org/officeDocument/2006/relationships/slideLayout" Target="../slideLayouts/slideLayout3.xml"/><Relationship Id="rId21" Type="http://schemas.openxmlformats.org/officeDocument/2006/relationships/customXml" Target="../ink/ink4.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customXml" Target="../ink/ink2.xml"/><Relationship Id="rId2" Type="http://schemas.openxmlformats.org/officeDocument/2006/relationships/slideLayout" Target="../slideLayouts/slideLayout2.xml"/><Relationship Id="rId16" Type="http://schemas.openxmlformats.org/officeDocument/2006/relationships/image" Target="../media/image3.png"/><Relationship Id="rId20"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customXml" Target="../ink/ink1.xml"/><Relationship Id="rId23" Type="http://schemas.openxmlformats.org/officeDocument/2006/relationships/customXml" Target="../ink/ink5.xml"/><Relationship Id="rId10" Type="http://schemas.openxmlformats.org/officeDocument/2006/relationships/slideLayout" Target="../slideLayouts/slideLayout10.xml"/><Relationship Id="rId19" Type="http://schemas.openxmlformats.org/officeDocument/2006/relationships/customXml" Target="../ink/ink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 Id="rId22" Type="http://schemas.openxmlformats.org/officeDocument/2006/relationships/image" Target="../media/image6.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pic>
        <p:nvPicPr>
          <p:cNvPr id="7" name="Picture 6">
            <a:extLst>
              <a:ext uri="{FF2B5EF4-FFF2-40B4-BE49-F238E27FC236}">
                <a16:creationId xmlns:a16="http://schemas.microsoft.com/office/drawing/2014/main" id="{B7533096-635E-433F-A11F-EEB8AAF2B132}"/>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Rectangle 7">
            <a:extLst>
              <a:ext uri="{FF2B5EF4-FFF2-40B4-BE49-F238E27FC236}">
                <a16:creationId xmlns:a16="http://schemas.microsoft.com/office/drawing/2014/main" id="{EBB44F3A-F51B-4E17-AE6F-1B7175208A1E}"/>
              </a:ext>
            </a:extLst>
          </p:cNvPr>
          <p:cNvSpPr/>
          <p:nvPr userDrawn="1"/>
        </p:nvSpPr>
        <p:spPr>
          <a:xfrm>
            <a:off x="114300" y="136525"/>
            <a:ext cx="11953875" cy="6591300"/>
          </a:xfrm>
          <a:prstGeom prst="rect">
            <a:avLst/>
          </a:prstGeom>
          <a:pattFill prst="pct5">
            <a:fgClr>
              <a:schemeClr val="bg1">
                <a:tint val="95000"/>
                <a:satMod val="170000"/>
              </a:schemeClr>
            </a:fgClr>
            <a:bgClr>
              <a:schemeClr val="bg1"/>
            </a:bgClr>
          </a:pattFill>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pic>
        <p:nvPicPr>
          <p:cNvPr id="9" name="Picture 8">
            <a:extLst>
              <a:ext uri="{FF2B5EF4-FFF2-40B4-BE49-F238E27FC236}">
                <a16:creationId xmlns:a16="http://schemas.microsoft.com/office/drawing/2014/main" id="{D791FF6D-65C9-4B46-8349-656337F6E099}"/>
              </a:ext>
            </a:extLst>
          </p:cNvPr>
          <p:cNvPicPr/>
          <p:nvPr userDrawn="1"/>
        </p:nvPicPr>
        <p:blipFill rotWithShape="1">
          <a:blip r:embed="rId14">
            <a:clrChange>
              <a:clrFrom>
                <a:srgbClr val="FFFFFF"/>
              </a:clrFrom>
              <a:clrTo>
                <a:srgbClr val="FFFFFF">
                  <a:alpha val="0"/>
                </a:srgbClr>
              </a:clrTo>
            </a:clrChange>
          </a:blip>
          <a:srcRect l="2370" t="15283" r="8955" b="7957"/>
          <a:stretch/>
        </p:blipFill>
        <p:spPr bwMode="auto">
          <a:xfrm>
            <a:off x="9572625" y="5362575"/>
            <a:ext cx="2495550" cy="1266825"/>
          </a:xfrm>
          <a:prstGeom prst="rect">
            <a:avLst/>
          </a:prstGeom>
          <a:ln>
            <a:noFill/>
          </a:ln>
          <a:extLst>
            <a:ext uri="{53640926-AAD7-44D8-BBD7-CCE9431645EC}">
              <a14:shadowObscured xmlns:a14="http://schemas.microsoft.com/office/drawing/2010/main"/>
            </a:ext>
          </a:extLst>
        </p:spPr>
      </p:pic>
      <mc:AlternateContent xmlns:mc="http://schemas.openxmlformats.org/markup-compatibility/2006" xmlns:p14="http://schemas.microsoft.com/office/powerpoint/2010/main" xmlns:aink="http://schemas.microsoft.com/office/drawing/2016/ink">
        <mc:Choice Requires="p14 aink">
          <p:contentPart p14:bwMode="auto" r:id="rId15">
            <p14:nvContentPartPr>
              <p14:cNvPr id="10" name="Ink 9">
                <a:extLst>
                  <a:ext uri="{FF2B5EF4-FFF2-40B4-BE49-F238E27FC236}">
                    <a16:creationId xmlns:a16="http://schemas.microsoft.com/office/drawing/2014/main" id="{268FE952-D881-4398-9F9B-471B923CE676}"/>
                  </a:ext>
                </a:extLst>
              </p14:cNvPr>
              <p14:cNvContentPartPr/>
              <p14:nvPr userDrawn="1"/>
            </p14:nvContentPartPr>
            <p14:xfrm>
              <a:off x="-1505085" y="704370"/>
              <a:ext cx="360" cy="360"/>
            </p14:xfrm>
          </p:contentPart>
        </mc:Choice>
        <mc:Fallback xmlns="">
          <p:pic>
            <p:nvPicPr>
              <p:cNvPr id="35" name="Ink 34">
                <a:extLst>
                  <a:ext uri="{FF2B5EF4-FFF2-40B4-BE49-F238E27FC236}">
                    <a16:creationId xmlns:a16="http://schemas.microsoft.com/office/drawing/2014/main" id="{28DE567A-64E6-4BE9-A3E5-338546E405F5}"/>
                  </a:ext>
                </a:extLst>
              </p:cNvPr>
              <p:cNvPicPr/>
              <p:nvPr/>
            </p:nvPicPr>
            <p:blipFill>
              <a:blip r:embed="rId16"/>
              <a:stretch>
                <a:fillRect/>
              </a:stretch>
            </p:blipFill>
            <p:spPr>
              <a:xfrm>
                <a:off x="-1523085" y="59673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11" name="Ink 10">
                <a:extLst>
                  <a:ext uri="{FF2B5EF4-FFF2-40B4-BE49-F238E27FC236}">
                    <a16:creationId xmlns:a16="http://schemas.microsoft.com/office/drawing/2014/main" id="{8FACAD6F-4050-4B0A-96FD-8F4118101A23}"/>
                  </a:ext>
                </a:extLst>
              </p14:cNvPr>
              <p14:cNvContentPartPr/>
              <p14:nvPr userDrawn="1"/>
            </p14:nvContentPartPr>
            <p14:xfrm>
              <a:off x="12769095" y="4958490"/>
              <a:ext cx="4320" cy="4320"/>
            </p14:xfrm>
          </p:contentPart>
        </mc:Choice>
        <mc:Fallback xmlns="">
          <p:pic>
            <p:nvPicPr>
              <p:cNvPr id="36" name="Ink 35">
                <a:extLst>
                  <a:ext uri="{FF2B5EF4-FFF2-40B4-BE49-F238E27FC236}">
                    <a16:creationId xmlns:a16="http://schemas.microsoft.com/office/drawing/2014/main" id="{CBF6DCA3-F54E-4718-966C-3A6A1F787643}"/>
                  </a:ext>
                </a:extLst>
              </p:cNvPr>
              <p:cNvPicPr/>
              <p:nvPr/>
            </p:nvPicPr>
            <p:blipFill>
              <a:blip r:embed="rId18"/>
              <a:stretch>
                <a:fillRect/>
              </a:stretch>
            </p:blipFill>
            <p:spPr>
              <a:xfrm>
                <a:off x="12751095" y="4850490"/>
                <a:ext cx="39960" cy="2199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12" name="Ink 11">
                <a:extLst>
                  <a:ext uri="{FF2B5EF4-FFF2-40B4-BE49-F238E27FC236}">
                    <a16:creationId xmlns:a16="http://schemas.microsoft.com/office/drawing/2014/main" id="{AEEE5A3F-4C7F-4987-ABD7-F50258601B9C}"/>
                  </a:ext>
                </a:extLst>
              </p14:cNvPr>
              <p14:cNvContentPartPr/>
              <p14:nvPr userDrawn="1"/>
            </p14:nvContentPartPr>
            <p14:xfrm>
              <a:off x="-1029345" y="1504650"/>
              <a:ext cx="360" cy="360"/>
            </p14:xfrm>
          </p:contentPart>
        </mc:Choice>
        <mc:Fallback xmlns="">
          <p:pic>
            <p:nvPicPr>
              <p:cNvPr id="38" name="Ink 37">
                <a:extLst>
                  <a:ext uri="{FF2B5EF4-FFF2-40B4-BE49-F238E27FC236}">
                    <a16:creationId xmlns:a16="http://schemas.microsoft.com/office/drawing/2014/main" id="{58D64F06-70B3-447D-BBE4-76F278C30645}"/>
                  </a:ext>
                </a:extLst>
              </p:cNvPr>
              <p:cNvPicPr/>
              <p:nvPr/>
            </p:nvPicPr>
            <p:blipFill>
              <a:blip r:embed="rId20"/>
              <a:stretch>
                <a:fillRect/>
              </a:stretch>
            </p:blipFill>
            <p:spPr>
              <a:xfrm>
                <a:off x="-1046985" y="139701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13" name="Ink 12">
                <a:extLst>
                  <a:ext uri="{FF2B5EF4-FFF2-40B4-BE49-F238E27FC236}">
                    <a16:creationId xmlns:a16="http://schemas.microsoft.com/office/drawing/2014/main" id="{491D66A7-2556-4DE4-BA55-E4B33AC9B7C0}"/>
                  </a:ext>
                </a:extLst>
              </p14:cNvPr>
              <p14:cNvContentPartPr/>
              <p14:nvPr userDrawn="1"/>
            </p14:nvContentPartPr>
            <p14:xfrm>
              <a:off x="-953025" y="1209450"/>
              <a:ext cx="360" cy="360"/>
            </p14:xfrm>
          </p:contentPart>
        </mc:Choice>
        <mc:Fallback xmlns="">
          <p:pic>
            <p:nvPicPr>
              <p:cNvPr id="40" name="Ink 39">
                <a:extLst>
                  <a:ext uri="{FF2B5EF4-FFF2-40B4-BE49-F238E27FC236}">
                    <a16:creationId xmlns:a16="http://schemas.microsoft.com/office/drawing/2014/main" id="{C60FDEF2-B3CC-4FC4-9ABA-3EBA09D96345}"/>
                  </a:ext>
                </a:extLst>
              </p:cNvPr>
              <p:cNvPicPr/>
              <p:nvPr/>
            </p:nvPicPr>
            <p:blipFill>
              <a:blip r:embed="rId22"/>
              <a:stretch>
                <a:fillRect/>
              </a:stretch>
            </p:blipFill>
            <p:spPr>
              <a:xfrm>
                <a:off x="-971025" y="1101450"/>
                <a:ext cx="36000" cy="21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14" name="Ink 13">
                <a:extLst>
                  <a:ext uri="{FF2B5EF4-FFF2-40B4-BE49-F238E27FC236}">
                    <a16:creationId xmlns:a16="http://schemas.microsoft.com/office/drawing/2014/main" id="{99A6A0AD-E45D-4133-8249-5DD7639E3349}"/>
                  </a:ext>
                </a:extLst>
              </p14:cNvPr>
              <p14:cNvContentPartPr/>
              <p14:nvPr userDrawn="1"/>
            </p14:nvContentPartPr>
            <p14:xfrm>
              <a:off x="-953025" y="1209450"/>
              <a:ext cx="360" cy="360"/>
            </p14:xfrm>
          </p:contentPart>
        </mc:Choice>
        <mc:Fallback xmlns="">
          <p:pic>
            <p:nvPicPr>
              <p:cNvPr id="41" name="Ink 40">
                <a:extLst>
                  <a:ext uri="{FF2B5EF4-FFF2-40B4-BE49-F238E27FC236}">
                    <a16:creationId xmlns:a16="http://schemas.microsoft.com/office/drawing/2014/main" id="{EFBA8771-CA99-444A-8733-856B1B54DB56}"/>
                  </a:ext>
                </a:extLst>
              </p:cNvPr>
              <p:cNvPicPr/>
              <p:nvPr/>
            </p:nvPicPr>
            <p:blipFill>
              <a:blip r:embed="rId22"/>
              <a:stretch>
                <a:fillRect/>
              </a:stretch>
            </p:blipFill>
            <p:spPr>
              <a:xfrm>
                <a:off x="-971025" y="1101450"/>
                <a:ext cx="36000" cy="216000"/>
              </a:xfrm>
              <a:prstGeom prst="rect">
                <a:avLst/>
              </a:prstGeom>
            </p:spPr>
          </p:pic>
        </mc:Fallback>
      </mc:AlternateContent>
    </p:spTree>
    <p:extLst>
      <p:ext uri="{BB962C8B-B14F-4D97-AF65-F5344CB8AC3E}">
        <p14:creationId xmlns:p14="http://schemas.microsoft.com/office/powerpoint/2010/main" val="19873494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38749155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128501309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419169104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4DADF36-30D4-4561-96EA-BBDDA4C3129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03424B1-7E87-46A3-9AF5-909581A80FB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E0B3CBB-54C6-4B1A-A0DD-F3BA5255D7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DCE1C7-2404-46EF-96A9-787A9EE77BD9}" type="datetimeFigureOut">
              <a:rPr lang="en-GB" smtClean="0"/>
              <a:t>04/05/2020</a:t>
            </a:fld>
            <a:endParaRPr lang="en-GB"/>
          </a:p>
        </p:txBody>
      </p:sp>
      <p:sp>
        <p:nvSpPr>
          <p:cNvPr id="5" name="Footer Placeholder 4">
            <a:extLst>
              <a:ext uri="{FF2B5EF4-FFF2-40B4-BE49-F238E27FC236}">
                <a16:creationId xmlns:a16="http://schemas.microsoft.com/office/drawing/2014/main" id="{77097F2A-4403-4C14-9711-FFEFCD0540D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CE42358-1A3F-4087-B90E-B2F5E30E37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FFAA5BC-B27B-4097-84CB-250B7E054591}" type="slidenum">
              <a:rPr lang="en-GB" smtClean="0"/>
              <a:t>‹#›</a:t>
            </a:fld>
            <a:endParaRPr lang="en-GB"/>
          </a:p>
        </p:txBody>
      </p:sp>
    </p:spTree>
    <p:extLst>
      <p:ext uri="{BB962C8B-B14F-4D97-AF65-F5344CB8AC3E}">
        <p14:creationId xmlns:p14="http://schemas.microsoft.com/office/powerpoint/2010/main" val="356729044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0.m4a"/><Relationship Id="rId1" Type="http://schemas.microsoft.com/office/2007/relationships/media" Target="../media/media10.m4a"/><Relationship Id="rId6" Type="http://schemas.openxmlformats.org/officeDocument/2006/relationships/image" Target="../media/image8.png"/><Relationship Id="rId5" Type="http://schemas.openxmlformats.org/officeDocument/2006/relationships/image" Target="../media/image1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8" Type="http://schemas.openxmlformats.org/officeDocument/2006/relationships/image" Target="../media/image18.emf"/><Relationship Id="rId3" Type="http://schemas.openxmlformats.org/officeDocument/2006/relationships/audio" Target="../media/media11.m4a"/><Relationship Id="rId7" Type="http://schemas.openxmlformats.org/officeDocument/2006/relationships/oleObject" Target="../embeddings/oleObject1.bin"/><Relationship Id="rId12" Type="http://schemas.openxmlformats.org/officeDocument/2006/relationships/image" Target="../media/image8.png"/><Relationship Id="rId2" Type="http://schemas.microsoft.com/office/2007/relationships/media" Target="../media/media11.m4a"/><Relationship Id="rId1" Type="http://schemas.openxmlformats.org/officeDocument/2006/relationships/vmlDrawing" Target="../drawings/vmlDrawing1.vml"/><Relationship Id="rId6" Type="http://schemas.openxmlformats.org/officeDocument/2006/relationships/hyperlink" Target="http://www.wirralsafeguarding.co.uk/learning-from-audits/" TargetMode="External"/><Relationship Id="rId11" Type="http://schemas.openxmlformats.org/officeDocument/2006/relationships/image" Target="../media/image20.png"/><Relationship Id="rId5" Type="http://schemas.openxmlformats.org/officeDocument/2006/relationships/notesSlide" Target="../notesSlides/notesSlide11.xml"/><Relationship Id="rId10" Type="http://schemas.openxmlformats.org/officeDocument/2006/relationships/image" Target="../media/image19.emf"/><Relationship Id="rId4" Type="http://schemas.openxmlformats.org/officeDocument/2006/relationships/slideLayout" Target="../slideLayouts/slideLayout2.xml"/><Relationship Id="rId9"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8" Type="http://schemas.openxmlformats.org/officeDocument/2006/relationships/hyperlink" Target="mailto:amandawaterfall2@wirral.gov.uk" TargetMode="External"/><Relationship Id="rId3" Type="http://schemas.openxmlformats.org/officeDocument/2006/relationships/slideLayout" Target="../slideLayouts/slideLayout2.xml"/><Relationship Id="rId7" Type="http://schemas.openxmlformats.org/officeDocument/2006/relationships/hyperlink" Target="mailto:katryan@wirral.gov.uk" TargetMode="External"/><Relationship Id="rId2" Type="http://schemas.openxmlformats.org/officeDocument/2006/relationships/audio" Target="../media/media12.m4a"/><Relationship Id="rId1" Type="http://schemas.microsoft.com/office/2007/relationships/media" Target="../media/media12.m4a"/><Relationship Id="rId6" Type="http://schemas.openxmlformats.org/officeDocument/2006/relationships/hyperlink" Target="http://www.wirralsafeguarding.co.uk/" TargetMode="External"/><Relationship Id="rId5" Type="http://schemas.openxmlformats.org/officeDocument/2006/relationships/hyperlink" Target="https://www.wirralsafeguarding.co.uk/professionals/section-11-175-audit/" TargetMode="External"/><Relationship Id="rId10" Type="http://schemas.openxmlformats.org/officeDocument/2006/relationships/image" Target="../media/image8.png"/><Relationship Id="rId4" Type="http://schemas.openxmlformats.org/officeDocument/2006/relationships/notesSlide" Target="../notesSlides/notesSlide12.xml"/><Relationship Id="rId9"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8.png"/><Relationship Id="rId5" Type="http://schemas.openxmlformats.org/officeDocument/2006/relationships/image" Target="../media/image10.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8.png"/><Relationship Id="rId5" Type="http://schemas.openxmlformats.org/officeDocument/2006/relationships/image" Target="../media/image12.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8.png"/><Relationship Id="rId5" Type="http://schemas.openxmlformats.org/officeDocument/2006/relationships/image" Target="../media/image13.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8.png"/><Relationship Id="rId5" Type="http://schemas.openxmlformats.org/officeDocument/2006/relationships/image" Target="../media/image14.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8.png"/><Relationship Id="rId5" Type="http://schemas.openxmlformats.org/officeDocument/2006/relationships/image" Target="../media/image15.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9.m4a"/><Relationship Id="rId1" Type="http://schemas.microsoft.com/office/2007/relationships/media" Target="../media/media9.m4a"/><Relationship Id="rId6" Type="http://schemas.openxmlformats.org/officeDocument/2006/relationships/image" Target="../media/image8.png"/><Relationship Id="rId5" Type="http://schemas.openxmlformats.org/officeDocument/2006/relationships/image" Target="../media/image16.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68D6D2-7907-4558-A2CD-6FD5E2CC9326}"/>
              </a:ext>
            </a:extLst>
          </p:cNvPr>
          <p:cNvSpPr>
            <a:spLocks noGrp="1"/>
          </p:cNvSpPr>
          <p:nvPr>
            <p:ph type="ctrTitle"/>
          </p:nvPr>
        </p:nvSpPr>
        <p:spPr>
          <a:xfrm>
            <a:off x="1524000" y="1599327"/>
            <a:ext cx="9144000" cy="3903857"/>
          </a:xfrm>
        </p:spPr>
        <p:txBody>
          <a:bodyPr>
            <a:normAutofit/>
          </a:bodyPr>
          <a:lstStyle/>
          <a:p>
            <a:r>
              <a:rPr lang="en-GB" b="1" dirty="0">
                <a:solidFill>
                  <a:schemeClr val="accent1">
                    <a:lumMod val="50000"/>
                  </a:schemeClr>
                </a:solidFill>
                <a:latin typeface="+mn-lt"/>
                <a:ea typeface="+mn-ea"/>
                <a:cs typeface="+mn-cs"/>
              </a:rPr>
              <a:t>Section 175 Audit Support</a:t>
            </a:r>
            <a:br>
              <a:rPr lang="en-GB" sz="6600" b="1" dirty="0">
                <a:solidFill>
                  <a:schemeClr val="accent1">
                    <a:lumMod val="50000"/>
                  </a:schemeClr>
                </a:solidFill>
                <a:latin typeface="+mn-lt"/>
                <a:ea typeface="+mn-ea"/>
                <a:cs typeface="+mn-cs"/>
              </a:rPr>
            </a:br>
            <a:br>
              <a:rPr lang="en-GB" sz="6600" b="1" dirty="0">
                <a:solidFill>
                  <a:schemeClr val="accent1">
                    <a:lumMod val="50000"/>
                  </a:schemeClr>
                </a:solidFill>
                <a:latin typeface="+mn-lt"/>
                <a:ea typeface="+mn-ea"/>
                <a:cs typeface="+mn-cs"/>
              </a:rPr>
            </a:br>
            <a:r>
              <a:rPr lang="en-GB" sz="4800" b="1" dirty="0">
                <a:solidFill>
                  <a:schemeClr val="accent1">
                    <a:lumMod val="50000"/>
                  </a:schemeClr>
                </a:solidFill>
                <a:latin typeface="+mn-lt"/>
                <a:ea typeface="+mn-ea"/>
                <a:cs typeface="+mn-cs"/>
              </a:rPr>
              <a:t>Narrated PowerPoint Presentation</a:t>
            </a:r>
            <a:endParaRPr lang="en-GB" sz="6600" b="1" dirty="0">
              <a:solidFill>
                <a:schemeClr val="accent1">
                  <a:lumMod val="50000"/>
                </a:schemeClr>
              </a:solidFill>
              <a:latin typeface="+mn-lt"/>
              <a:ea typeface="+mn-ea"/>
              <a:cs typeface="+mn-cs"/>
            </a:endParaRPr>
          </a:p>
        </p:txBody>
      </p:sp>
      <p:pic>
        <p:nvPicPr>
          <p:cNvPr id="5" name="Picture 4" descr="A close up of a sign&#10;&#10;Description automatically generated">
            <a:extLst>
              <a:ext uri="{FF2B5EF4-FFF2-40B4-BE49-F238E27FC236}">
                <a16:creationId xmlns:a16="http://schemas.microsoft.com/office/drawing/2014/main" id="{250B8B45-AEC0-459C-AC5B-46EC87CECD1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4291" y="395466"/>
            <a:ext cx="10723417" cy="2407721"/>
          </a:xfrm>
          <a:prstGeom prst="rect">
            <a:avLst/>
          </a:prstGeom>
        </p:spPr>
      </p:pic>
      <p:pic>
        <p:nvPicPr>
          <p:cNvPr id="7" name="Recorded Sound">
            <a:hlinkClick r:id="" action="ppaction://media"/>
            <a:extLst>
              <a:ext uri="{FF2B5EF4-FFF2-40B4-BE49-F238E27FC236}">
                <a16:creationId xmlns:a16="http://schemas.microsoft.com/office/drawing/2014/main" id="{CBDA8014-3268-4B1B-852E-B86472CCA89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657927" y="5503184"/>
            <a:ext cx="1117600" cy="1117600"/>
          </a:xfrm>
          <a:prstGeom prst="rect">
            <a:avLst/>
          </a:prstGeom>
        </p:spPr>
      </p:pic>
    </p:spTree>
    <p:extLst>
      <p:ext uri="{BB962C8B-B14F-4D97-AF65-F5344CB8AC3E}">
        <p14:creationId xmlns:p14="http://schemas.microsoft.com/office/powerpoint/2010/main" val="3994914058"/>
      </p:ext>
    </p:extLst>
  </p:cSld>
  <p:clrMapOvr>
    <a:masterClrMapping/>
  </p:clrMapOvr>
  <mc:AlternateContent xmlns:mc="http://schemas.openxmlformats.org/markup-compatibility/2006" xmlns:p14="http://schemas.microsoft.com/office/powerpoint/2010/main">
    <mc:Choice Requires="p14">
      <p:transition p14:dur="10" advClick="0" advTm="13000"/>
    </mc:Choice>
    <mc:Fallback xmlns="">
      <p:transition advClick="0" advTm="1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3624"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536490"/>
            <a:ext cx="10515600" cy="1044575"/>
          </a:xfrm>
        </p:spPr>
        <p:txBody>
          <a:bodyPr>
            <a:normAutofit fontScale="90000"/>
          </a:bodyPr>
          <a:lstStyle/>
          <a:p>
            <a:pPr algn="ctr"/>
            <a:r>
              <a:rPr lang="en-GB" sz="5300" b="1" dirty="0">
                <a:solidFill>
                  <a:schemeClr val="accent1">
                    <a:lumMod val="50000"/>
                  </a:schemeClr>
                </a:solidFill>
                <a:latin typeface="+mn-lt"/>
                <a:ea typeface="+mn-ea"/>
                <a:cs typeface="+mn-cs"/>
              </a:rPr>
              <a:t>Section 175 Schedule:</a:t>
            </a:r>
            <a:br>
              <a:rPr lang="en-GB" sz="6600" b="1" dirty="0">
                <a:solidFill>
                  <a:schemeClr val="accent1">
                    <a:lumMod val="50000"/>
                  </a:schemeClr>
                </a:solidFill>
                <a:latin typeface="+mn-lt"/>
                <a:ea typeface="+mn-ea"/>
                <a:cs typeface="+mn-cs"/>
              </a:rPr>
            </a:br>
            <a:endParaRPr lang="en-GB" sz="6600" b="1" dirty="0">
              <a:solidFill>
                <a:schemeClr val="accent1">
                  <a:lumMod val="50000"/>
                </a:schemeClr>
              </a:solidFill>
              <a:latin typeface="+mn-lt"/>
              <a:ea typeface="+mn-ea"/>
              <a:cs typeface="+mn-cs"/>
            </a:endParaRPr>
          </a:p>
        </p:txBody>
      </p:sp>
      <p:pic>
        <p:nvPicPr>
          <p:cNvPr id="3" name="Picture 2">
            <a:extLst>
              <a:ext uri="{FF2B5EF4-FFF2-40B4-BE49-F238E27FC236}">
                <a16:creationId xmlns:a16="http://schemas.microsoft.com/office/drawing/2014/main" id="{2D50B667-2E19-4B69-BB7A-05207BC00905}"/>
              </a:ext>
            </a:extLst>
          </p:cNvPr>
          <p:cNvPicPr>
            <a:picLocks noChangeAspect="1"/>
          </p:cNvPicPr>
          <p:nvPr/>
        </p:nvPicPr>
        <p:blipFill>
          <a:blip r:embed="rId5"/>
          <a:stretch>
            <a:fillRect/>
          </a:stretch>
        </p:blipFill>
        <p:spPr>
          <a:xfrm>
            <a:off x="193964" y="235393"/>
            <a:ext cx="11776363" cy="6387213"/>
          </a:xfrm>
          <a:prstGeom prst="rect">
            <a:avLst/>
          </a:prstGeom>
        </p:spPr>
      </p:pic>
      <p:pic>
        <p:nvPicPr>
          <p:cNvPr id="4" name="Recorded Sound">
            <a:hlinkClick r:id="" action="ppaction://media"/>
            <a:extLst>
              <a:ext uri="{FF2B5EF4-FFF2-40B4-BE49-F238E27FC236}">
                <a16:creationId xmlns:a16="http://schemas.microsoft.com/office/drawing/2014/main" id="{F3377A47-921C-4A6C-95D8-BF3060815B40}"/>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057400" y="5456515"/>
            <a:ext cx="1166091" cy="1166091"/>
          </a:xfrm>
          <a:prstGeom prst="rect">
            <a:avLst/>
          </a:prstGeom>
        </p:spPr>
      </p:pic>
    </p:spTree>
    <p:extLst>
      <p:ext uri="{BB962C8B-B14F-4D97-AF65-F5344CB8AC3E}">
        <p14:creationId xmlns:p14="http://schemas.microsoft.com/office/powerpoint/2010/main" val="394823506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172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758163"/>
            <a:ext cx="10515600" cy="1044575"/>
          </a:xfrm>
        </p:spPr>
        <p:txBody>
          <a:bodyPr>
            <a:normAutofit fontScale="90000"/>
          </a:bodyPr>
          <a:lstStyle/>
          <a:p>
            <a:pPr algn="ctr"/>
            <a:br>
              <a:rPr lang="en-GB" sz="5300" b="1" dirty="0">
                <a:solidFill>
                  <a:schemeClr val="accent1">
                    <a:lumMod val="50000"/>
                  </a:schemeClr>
                </a:solidFill>
                <a:latin typeface="+mn-lt"/>
                <a:ea typeface="+mn-ea"/>
                <a:cs typeface="+mn-cs"/>
              </a:rPr>
            </a:br>
            <a:r>
              <a:rPr lang="en-GB" sz="5300" b="1" dirty="0">
                <a:solidFill>
                  <a:schemeClr val="accent1">
                    <a:lumMod val="50000"/>
                  </a:schemeClr>
                </a:solidFill>
                <a:latin typeface="+mn-lt"/>
                <a:ea typeface="+mn-ea"/>
                <a:cs typeface="+mn-cs"/>
              </a:rPr>
              <a:t>Wirral Auditing and Learning from Section 175 </a:t>
            </a:r>
            <a:br>
              <a:rPr lang="en-GB" sz="6600" b="1" dirty="0">
                <a:solidFill>
                  <a:schemeClr val="accent1">
                    <a:lumMod val="50000"/>
                  </a:schemeClr>
                </a:solidFill>
                <a:latin typeface="+mn-lt"/>
                <a:ea typeface="+mn-ea"/>
                <a:cs typeface="+mn-cs"/>
              </a:rPr>
            </a:br>
            <a:endParaRPr lang="en-GB" sz="6600" b="1" dirty="0">
              <a:solidFill>
                <a:schemeClr val="accent1">
                  <a:lumMod val="50000"/>
                </a:schemeClr>
              </a:solidFill>
              <a:latin typeface="+mn-lt"/>
              <a:ea typeface="+mn-ea"/>
              <a:cs typeface="+mn-cs"/>
            </a:endParaRPr>
          </a:p>
        </p:txBody>
      </p:sp>
      <p:sp>
        <p:nvSpPr>
          <p:cNvPr id="3" name="TextBox 2">
            <a:extLst>
              <a:ext uri="{FF2B5EF4-FFF2-40B4-BE49-F238E27FC236}">
                <a16:creationId xmlns:a16="http://schemas.microsoft.com/office/drawing/2014/main" id="{4828B764-FDF5-4BB5-BA37-FB5D9023A5B0}"/>
              </a:ext>
            </a:extLst>
          </p:cNvPr>
          <p:cNvSpPr txBox="1"/>
          <p:nvPr/>
        </p:nvSpPr>
        <p:spPr>
          <a:xfrm>
            <a:off x="568036" y="1887512"/>
            <a:ext cx="11319163" cy="5201424"/>
          </a:xfrm>
          <a:prstGeom prst="rect">
            <a:avLst/>
          </a:prstGeom>
          <a:noFill/>
        </p:spPr>
        <p:txBody>
          <a:bodyPr wrap="square" rtlCol="0">
            <a:spAutoFit/>
          </a:bodyPr>
          <a:lstStyle/>
          <a:p>
            <a:pPr algn="ctr"/>
            <a:r>
              <a:rPr lang="en-GB" sz="2400" dirty="0"/>
              <a:t>To view the topic learning reports and to access a series of posters that detail learning from audits follow:</a:t>
            </a:r>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2400" dirty="0"/>
          </a:p>
          <a:p>
            <a:endParaRPr lang="en-GB" sz="1200" dirty="0"/>
          </a:p>
          <a:p>
            <a:r>
              <a:rPr lang="en-GB" sz="3200" dirty="0">
                <a:hlinkClick r:id="rId6"/>
              </a:rPr>
              <a:t>www.wirralsafeguarding.co.uk/learning-from-audits/</a:t>
            </a:r>
            <a:endParaRPr lang="en-GB" sz="3200" dirty="0"/>
          </a:p>
          <a:p>
            <a:pPr algn="ctr"/>
            <a:endParaRPr lang="en-GB" sz="3600" dirty="0"/>
          </a:p>
        </p:txBody>
      </p:sp>
      <p:graphicFrame>
        <p:nvGraphicFramePr>
          <p:cNvPr id="6" name="Object 5">
            <a:extLst>
              <a:ext uri="{FF2B5EF4-FFF2-40B4-BE49-F238E27FC236}">
                <a16:creationId xmlns:a16="http://schemas.microsoft.com/office/drawing/2014/main" id="{CADC75AE-676A-4D9C-B650-F09E2A644F15}"/>
              </a:ext>
            </a:extLst>
          </p:cNvPr>
          <p:cNvGraphicFramePr>
            <a:graphicFrameLocks noChangeAspect="1"/>
          </p:cNvGraphicFramePr>
          <p:nvPr>
            <p:extLst>
              <p:ext uri="{D42A27DB-BD31-4B8C-83A1-F6EECF244321}">
                <p14:modId xmlns:p14="http://schemas.microsoft.com/office/powerpoint/2010/main" val="372446067"/>
              </p:ext>
            </p:extLst>
          </p:nvPr>
        </p:nvGraphicFramePr>
        <p:xfrm>
          <a:off x="8386473" y="2911504"/>
          <a:ext cx="3329998" cy="2353146"/>
        </p:xfrm>
        <a:graphic>
          <a:graphicData uri="http://schemas.openxmlformats.org/presentationml/2006/ole">
            <mc:AlternateContent xmlns:mc="http://schemas.openxmlformats.org/markup-compatibility/2006">
              <mc:Choice xmlns:v="urn:schemas-microsoft-com:vml" Requires="v">
                <p:oleObj spid="_x0000_s1032" name="Acrobat Document" r:id="rId7" imgW="5346587" imgH="3778135" progId="AcroExch.Document.DC">
                  <p:embed/>
                </p:oleObj>
              </mc:Choice>
              <mc:Fallback>
                <p:oleObj name="Acrobat Document" r:id="rId7" imgW="5346587" imgH="3778135" progId="AcroExch.Document.DC">
                  <p:embed/>
                  <p:pic>
                    <p:nvPicPr>
                      <p:cNvPr id="0" name=""/>
                      <p:cNvPicPr/>
                      <p:nvPr/>
                    </p:nvPicPr>
                    <p:blipFill>
                      <a:blip r:embed="rId8"/>
                      <a:stretch>
                        <a:fillRect/>
                      </a:stretch>
                    </p:blipFill>
                    <p:spPr>
                      <a:xfrm>
                        <a:off x="8386473" y="2911504"/>
                        <a:ext cx="3329998" cy="2353146"/>
                      </a:xfrm>
                      <a:prstGeom prst="rect">
                        <a:avLst/>
                      </a:prstGeom>
                      <a:solidFill>
                        <a:schemeClr val="accent1"/>
                      </a:solidFill>
                      <a:ln>
                        <a:solidFill>
                          <a:schemeClr val="accent1"/>
                        </a:solidFill>
                      </a:ln>
                    </p:spPr>
                  </p:pic>
                </p:oleObj>
              </mc:Fallback>
            </mc:AlternateContent>
          </a:graphicData>
        </a:graphic>
      </p:graphicFrame>
      <p:graphicFrame>
        <p:nvGraphicFramePr>
          <p:cNvPr id="9" name="Object 8">
            <a:extLst>
              <a:ext uri="{FF2B5EF4-FFF2-40B4-BE49-F238E27FC236}">
                <a16:creationId xmlns:a16="http://schemas.microsoft.com/office/drawing/2014/main" id="{30CBC268-B5B7-4ECD-BC70-50C8FBB99FA2}"/>
              </a:ext>
            </a:extLst>
          </p:cNvPr>
          <p:cNvGraphicFramePr>
            <a:graphicFrameLocks noChangeAspect="1"/>
          </p:cNvGraphicFramePr>
          <p:nvPr>
            <p:extLst>
              <p:ext uri="{D42A27DB-BD31-4B8C-83A1-F6EECF244321}">
                <p14:modId xmlns:p14="http://schemas.microsoft.com/office/powerpoint/2010/main" val="2102052301"/>
              </p:ext>
            </p:extLst>
          </p:nvPr>
        </p:nvGraphicFramePr>
        <p:xfrm>
          <a:off x="1004455" y="2955561"/>
          <a:ext cx="3267652" cy="2309089"/>
        </p:xfrm>
        <a:graphic>
          <a:graphicData uri="http://schemas.openxmlformats.org/presentationml/2006/ole">
            <mc:AlternateContent xmlns:mc="http://schemas.openxmlformats.org/markup-compatibility/2006">
              <mc:Choice xmlns:v="urn:schemas-microsoft-com:vml" Requires="v">
                <p:oleObj spid="_x0000_s1033" name="Acrobat Document" r:id="rId9" imgW="5346587" imgH="3778135" progId="AcroExch.Document.DC">
                  <p:embed/>
                </p:oleObj>
              </mc:Choice>
              <mc:Fallback>
                <p:oleObj name="Acrobat Document" r:id="rId9" imgW="5346587" imgH="3778135" progId="AcroExch.Document.DC">
                  <p:embed/>
                  <p:pic>
                    <p:nvPicPr>
                      <p:cNvPr id="0" name=""/>
                      <p:cNvPicPr/>
                      <p:nvPr/>
                    </p:nvPicPr>
                    <p:blipFill>
                      <a:blip r:embed="rId10"/>
                      <a:stretch>
                        <a:fillRect/>
                      </a:stretch>
                    </p:blipFill>
                    <p:spPr>
                      <a:xfrm>
                        <a:off x="1004455" y="2955561"/>
                        <a:ext cx="3267652" cy="2309089"/>
                      </a:xfrm>
                      <a:prstGeom prst="rect">
                        <a:avLst/>
                      </a:prstGeom>
                      <a:ln>
                        <a:solidFill>
                          <a:schemeClr val="accent1"/>
                        </a:solidFill>
                      </a:ln>
                    </p:spPr>
                  </p:pic>
                </p:oleObj>
              </mc:Fallback>
            </mc:AlternateContent>
          </a:graphicData>
        </a:graphic>
      </p:graphicFrame>
      <p:pic>
        <p:nvPicPr>
          <p:cNvPr id="10" name="Picture 9">
            <a:extLst>
              <a:ext uri="{FF2B5EF4-FFF2-40B4-BE49-F238E27FC236}">
                <a16:creationId xmlns:a16="http://schemas.microsoft.com/office/drawing/2014/main" id="{3254C11C-024F-4B05-8E12-D8E584CBCD8A}"/>
              </a:ext>
            </a:extLst>
          </p:cNvPr>
          <p:cNvPicPr>
            <a:picLocks noChangeAspect="1"/>
          </p:cNvPicPr>
          <p:nvPr/>
        </p:nvPicPr>
        <p:blipFill>
          <a:blip r:embed="rId11"/>
          <a:stretch>
            <a:fillRect/>
          </a:stretch>
        </p:blipFill>
        <p:spPr>
          <a:xfrm>
            <a:off x="4583835" y="2955561"/>
            <a:ext cx="3420340" cy="2462645"/>
          </a:xfrm>
          <a:prstGeom prst="rect">
            <a:avLst/>
          </a:prstGeom>
        </p:spPr>
      </p:pic>
      <p:pic>
        <p:nvPicPr>
          <p:cNvPr id="11" name="Recorded Sound">
            <a:hlinkClick r:id="" action="ppaction://media"/>
            <a:extLst>
              <a:ext uri="{FF2B5EF4-FFF2-40B4-BE49-F238E27FC236}">
                <a16:creationId xmlns:a16="http://schemas.microsoft.com/office/drawing/2014/main" id="{5BFEA766-5C5F-44C3-998A-84F067B6D991}"/>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1863437" y="5264650"/>
            <a:ext cx="1387764" cy="1387764"/>
          </a:xfrm>
          <a:prstGeom prst="rect">
            <a:avLst/>
          </a:prstGeom>
        </p:spPr>
      </p:pic>
    </p:spTree>
    <p:extLst>
      <p:ext uri="{BB962C8B-B14F-4D97-AF65-F5344CB8AC3E}">
        <p14:creationId xmlns:p14="http://schemas.microsoft.com/office/powerpoint/2010/main" val="40768871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5126"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1"/>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1037390" y="333042"/>
            <a:ext cx="10515600" cy="1325563"/>
          </a:xfrm>
        </p:spPr>
        <p:txBody>
          <a:bodyPr/>
          <a:lstStyle/>
          <a:p>
            <a:pPr algn="ctr"/>
            <a:r>
              <a:rPr lang="en-GB" sz="6600" b="1" dirty="0">
                <a:solidFill>
                  <a:schemeClr val="accent1">
                    <a:lumMod val="50000"/>
                  </a:schemeClr>
                </a:solidFill>
                <a:latin typeface="+mn-lt"/>
                <a:ea typeface="+mn-ea"/>
                <a:cs typeface="+mn-cs"/>
              </a:rPr>
              <a:t>Section 175 Links:</a:t>
            </a:r>
          </a:p>
        </p:txBody>
      </p:sp>
      <p:sp>
        <p:nvSpPr>
          <p:cNvPr id="5" name="Content Placeholder 4">
            <a:extLst>
              <a:ext uri="{FF2B5EF4-FFF2-40B4-BE49-F238E27FC236}">
                <a16:creationId xmlns:a16="http://schemas.microsoft.com/office/drawing/2014/main" id="{B8ED89B7-EFF3-465E-8C80-0EAB20383D25}"/>
              </a:ext>
            </a:extLst>
          </p:cNvPr>
          <p:cNvSpPr>
            <a:spLocks noGrp="1"/>
          </p:cNvSpPr>
          <p:nvPr>
            <p:ph idx="1"/>
          </p:nvPr>
        </p:nvSpPr>
        <p:spPr>
          <a:xfrm>
            <a:off x="834190" y="1381167"/>
            <a:ext cx="10515600" cy="5143791"/>
          </a:xfrm>
        </p:spPr>
        <p:txBody>
          <a:bodyPr>
            <a:normAutofit/>
          </a:bodyPr>
          <a:lstStyle/>
          <a:p>
            <a:pPr marL="0" indent="0">
              <a:buNone/>
            </a:pPr>
            <a:endParaRPr lang="en-GB" sz="1300" dirty="0"/>
          </a:p>
          <a:p>
            <a:pPr marL="0" indent="0" algn="ctr">
              <a:buNone/>
            </a:pPr>
            <a:r>
              <a:rPr lang="en-GB" sz="3200" b="1" dirty="0">
                <a:solidFill>
                  <a:schemeClr val="accent1">
                    <a:lumMod val="50000"/>
                  </a:schemeClr>
                </a:solidFill>
              </a:rPr>
              <a:t>To complete the audit topics, click on the link below:</a:t>
            </a:r>
          </a:p>
          <a:p>
            <a:pPr marL="0" indent="0" algn="ctr">
              <a:buNone/>
            </a:pPr>
            <a:r>
              <a:rPr lang="en-GB" sz="3200" b="1" dirty="0">
                <a:solidFill>
                  <a:schemeClr val="accent1">
                    <a:lumMod val="50000"/>
                  </a:schemeClr>
                </a:solidFill>
                <a:hlinkClick r:id="rId5"/>
              </a:rPr>
              <a:t>https://www.wirralsafeguarding.co.uk/professionals/section-11-175-audit/</a:t>
            </a:r>
            <a:endParaRPr lang="en-GB" sz="3200" b="1" dirty="0">
              <a:solidFill>
                <a:schemeClr val="accent1">
                  <a:lumMod val="50000"/>
                </a:schemeClr>
              </a:solidFill>
            </a:endParaRPr>
          </a:p>
          <a:p>
            <a:pPr marL="0" indent="0" algn="ctr">
              <a:buNone/>
            </a:pPr>
            <a:endParaRPr lang="en-GB" sz="300" b="1" dirty="0">
              <a:solidFill>
                <a:schemeClr val="accent1">
                  <a:lumMod val="50000"/>
                </a:schemeClr>
              </a:solidFill>
            </a:endParaRPr>
          </a:p>
          <a:p>
            <a:pPr marL="0" indent="0" algn="ctr">
              <a:buNone/>
            </a:pPr>
            <a:r>
              <a:rPr lang="en-GB" sz="2400" b="1" dirty="0">
                <a:solidFill>
                  <a:schemeClr val="accent1">
                    <a:lumMod val="50000"/>
                  </a:schemeClr>
                </a:solidFill>
              </a:rPr>
              <a:t>For more information on the audit, log onto Wirral Safeguarding Children Partnership (WSCP) </a:t>
            </a:r>
            <a:r>
              <a:rPr lang="en-GB" sz="3600" b="1" dirty="0">
                <a:solidFill>
                  <a:schemeClr val="accent1">
                    <a:lumMod val="50000"/>
                  </a:schemeClr>
                </a:solidFill>
              </a:rPr>
              <a:t>– </a:t>
            </a:r>
          </a:p>
          <a:p>
            <a:pPr marL="0" indent="0" algn="ctr">
              <a:buNone/>
            </a:pPr>
            <a:r>
              <a:rPr lang="en-GB" sz="3200" b="1" dirty="0">
                <a:solidFill>
                  <a:schemeClr val="accent1">
                    <a:lumMod val="50000"/>
                  </a:schemeClr>
                </a:solidFill>
                <a:hlinkClick r:id="rId6"/>
              </a:rPr>
              <a:t>www.wirralsafeguarding.co.uk</a:t>
            </a:r>
            <a:endParaRPr lang="en-GB" sz="3200" b="1" dirty="0">
              <a:solidFill>
                <a:schemeClr val="accent1">
                  <a:lumMod val="50000"/>
                </a:schemeClr>
              </a:solidFill>
            </a:endParaRPr>
          </a:p>
          <a:p>
            <a:pPr marL="0" indent="0" algn="ctr">
              <a:buNone/>
            </a:pPr>
            <a:r>
              <a:rPr lang="en-GB" b="1" dirty="0">
                <a:solidFill>
                  <a:schemeClr val="accent1">
                    <a:lumMod val="50000"/>
                  </a:schemeClr>
                </a:solidFill>
              </a:rPr>
              <a:t>Or contact:</a:t>
            </a:r>
          </a:p>
          <a:p>
            <a:pPr marL="0" indent="0" algn="ctr">
              <a:buNone/>
            </a:pPr>
            <a:r>
              <a:rPr lang="en-GB" b="1" dirty="0">
                <a:solidFill>
                  <a:schemeClr val="accent1">
                    <a:lumMod val="50000"/>
                  </a:schemeClr>
                </a:solidFill>
                <a:hlinkClick r:id="rId7"/>
              </a:rPr>
              <a:t>katryan@wirral.gov.uk</a:t>
            </a:r>
            <a:endParaRPr lang="en-GB" b="1" dirty="0">
              <a:solidFill>
                <a:schemeClr val="accent1">
                  <a:lumMod val="50000"/>
                </a:schemeClr>
              </a:solidFill>
            </a:endParaRPr>
          </a:p>
          <a:p>
            <a:pPr marL="0" indent="0" algn="ctr">
              <a:buNone/>
            </a:pPr>
            <a:r>
              <a:rPr lang="en-GB" b="1" dirty="0">
                <a:solidFill>
                  <a:schemeClr val="accent1">
                    <a:lumMod val="50000"/>
                  </a:schemeClr>
                </a:solidFill>
                <a:hlinkClick r:id="rId8"/>
              </a:rPr>
              <a:t>amandawaterfall2@wirral.gov.uk</a:t>
            </a:r>
            <a:endParaRPr lang="en-GB" b="1" dirty="0">
              <a:solidFill>
                <a:schemeClr val="accent1">
                  <a:lumMod val="50000"/>
                </a:schemeClr>
              </a:solidFill>
            </a:endParaRPr>
          </a:p>
          <a:p>
            <a:pPr marL="0" indent="0" algn="ctr">
              <a:buNone/>
            </a:pPr>
            <a:endParaRPr lang="en-GB" sz="3200" b="1" dirty="0">
              <a:solidFill>
                <a:schemeClr val="accent1">
                  <a:lumMod val="50000"/>
                </a:schemeClr>
              </a:solidFill>
            </a:endParaRPr>
          </a:p>
          <a:p>
            <a:pPr marL="0" indent="0">
              <a:buNone/>
            </a:pPr>
            <a:endParaRPr lang="en-GB" sz="4400" b="1" dirty="0">
              <a:solidFill>
                <a:schemeClr val="accent1">
                  <a:lumMod val="50000"/>
                </a:schemeClr>
              </a:solidFill>
            </a:endParaRPr>
          </a:p>
          <a:p>
            <a:pPr marL="0" indent="0">
              <a:buNone/>
            </a:pPr>
            <a:endParaRPr lang="en-GB" dirty="0"/>
          </a:p>
        </p:txBody>
      </p:sp>
      <p:pic>
        <p:nvPicPr>
          <p:cNvPr id="3" name="Picture 2">
            <a:extLst>
              <a:ext uri="{FF2B5EF4-FFF2-40B4-BE49-F238E27FC236}">
                <a16:creationId xmlns:a16="http://schemas.microsoft.com/office/drawing/2014/main" id="{AABBE963-0C85-4477-9469-B8ED0BE7F16A}"/>
              </a:ext>
            </a:extLst>
          </p:cNvPr>
          <p:cNvPicPr>
            <a:picLocks noChangeAspect="1"/>
          </p:cNvPicPr>
          <p:nvPr/>
        </p:nvPicPr>
        <p:blipFill>
          <a:blip r:embed="rId9"/>
          <a:stretch>
            <a:fillRect/>
          </a:stretch>
        </p:blipFill>
        <p:spPr>
          <a:xfrm>
            <a:off x="221674" y="4870984"/>
            <a:ext cx="2493817" cy="1778665"/>
          </a:xfrm>
          <a:prstGeom prst="rect">
            <a:avLst/>
          </a:prstGeom>
        </p:spPr>
      </p:pic>
      <p:pic>
        <p:nvPicPr>
          <p:cNvPr id="6" name="Recorded Sound">
            <a:hlinkClick r:id="" action="ppaction://media"/>
            <a:extLst>
              <a:ext uri="{FF2B5EF4-FFF2-40B4-BE49-F238E27FC236}">
                <a16:creationId xmlns:a16="http://schemas.microsoft.com/office/drawing/2014/main" id="{41C0CDEA-BE87-438B-ABA1-9C385144E4B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050473" y="5220321"/>
            <a:ext cx="1242292" cy="1242292"/>
          </a:xfrm>
          <a:prstGeom prst="rect">
            <a:avLst/>
          </a:prstGeom>
        </p:spPr>
      </p:pic>
    </p:spTree>
    <p:extLst>
      <p:ext uri="{BB962C8B-B14F-4D97-AF65-F5344CB8AC3E}">
        <p14:creationId xmlns:p14="http://schemas.microsoft.com/office/powerpoint/2010/main" val="16738272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497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731520" y="433546"/>
            <a:ext cx="10515600" cy="1325563"/>
          </a:xfrm>
        </p:spPr>
        <p:txBody>
          <a:bodyPr/>
          <a:lstStyle/>
          <a:p>
            <a:pPr algn="ctr"/>
            <a:r>
              <a:rPr lang="en-GB" sz="6600" b="1" dirty="0">
                <a:solidFill>
                  <a:schemeClr val="accent1">
                    <a:lumMod val="50000"/>
                  </a:schemeClr>
                </a:solidFill>
                <a:latin typeface="+mn-lt"/>
                <a:ea typeface="+mn-ea"/>
                <a:cs typeface="+mn-cs"/>
              </a:rPr>
              <a:t>National Commitment</a:t>
            </a:r>
          </a:p>
        </p:txBody>
      </p:sp>
      <p:sp>
        <p:nvSpPr>
          <p:cNvPr id="10" name="Rectangle 9">
            <a:extLst>
              <a:ext uri="{FF2B5EF4-FFF2-40B4-BE49-F238E27FC236}">
                <a16:creationId xmlns:a16="http://schemas.microsoft.com/office/drawing/2014/main" id="{316067CD-683E-40BB-8007-1DC72660B5CA}"/>
              </a:ext>
            </a:extLst>
          </p:cNvPr>
          <p:cNvSpPr/>
          <p:nvPr/>
        </p:nvSpPr>
        <p:spPr>
          <a:xfrm>
            <a:off x="1524000" y="1759109"/>
            <a:ext cx="8936182" cy="3698386"/>
          </a:xfrm>
          <a:prstGeom prst="rect">
            <a:avLst/>
          </a:prstGeom>
        </p:spPr>
        <p:txBody>
          <a:bodyPr wrap="square">
            <a:spAutoFit/>
          </a:bodyPr>
          <a:lstStyle/>
          <a:p>
            <a:pPr algn="ctr"/>
            <a:r>
              <a:rPr lang="en-GB" sz="3000" dirty="0">
                <a:solidFill>
                  <a:schemeClr val="accent1">
                    <a:lumMod val="50000"/>
                  </a:schemeClr>
                </a:solidFill>
              </a:rPr>
              <a:t>Section 175 of the Education Act (2002) requires local education authorities and the governing bodies of maintained schools and FE colleges to make arrangements to ensure that their functions are carried out with a view to safeguarding and promoting the welfare of children. </a:t>
            </a:r>
            <a:endParaRPr lang="en-GB" sz="2800" b="1" dirty="0">
              <a:solidFill>
                <a:schemeClr val="accent1">
                  <a:lumMod val="50000"/>
                </a:schemeClr>
              </a:solidFill>
            </a:endParaRPr>
          </a:p>
          <a:p>
            <a:pPr algn="ctr"/>
            <a:endParaRPr lang="en-GB" sz="2400" i="1" dirty="0">
              <a:solidFill>
                <a:schemeClr val="accent1">
                  <a:lumMod val="50000"/>
                </a:schemeClr>
              </a:solidFill>
            </a:endParaRPr>
          </a:p>
          <a:p>
            <a:pPr algn="ctr"/>
            <a:r>
              <a:rPr lang="en-GB" sz="2400" i="1" dirty="0">
                <a:solidFill>
                  <a:schemeClr val="accent1">
                    <a:lumMod val="50000"/>
                  </a:schemeClr>
                </a:solidFill>
              </a:rPr>
              <a:t>(The Education Act – 2002: 13)</a:t>
            </a:r>
          </a:p>
        </p:txBody>
      </p:sp>
      <p:pic>
        <p:nvPicPr>
          <p:cNvPr id="3" name="Picture 2">
            <a:extLst>
              <a:ext uri="{FF2B5EF4-FFF2-40B4-BE49-F238E27FC236}">
                <a16:creationId xmlns:a16="http://schemas.microsoft.com/office/drawing/2014/main" id="{1672AA72-5357-4075-87B9-003EB8D4FB4F}"/>
              </a:ext>
            </a:extLst>
          </p:cNvPr>
          <p:cNvPicPr>
            <a:picLocks noChangeAspect="1"/>
          </p:cNvPicPr>
          <p:nvPr/>
        </p:nvPicPr>
        <p:blipFill>
          <a:blip r:embed="rId5"/>
          <a:stretch>
            <a:fillRect/>
          </a:stretch>
        </p:blipFill>
        <p:spPr>
          <a:xfrm>
            <a:off x="731520" y="4461404"/>
            <a:ext cx="2037051" cy="1992182"/>
          </a:xfrm>
          <a:prstGeom prst="rect">
            <a:avLst/>
          </a:prstGeom>
        </p:spPr>
      </p:pic>
      <p:pic>
        <p:nvPicPr>
          <p:cNvPr id="4" name="Recorded Sound">
            <a:hlinkClick r:id="" action="ppaction://media"/>
            <a:extLst>
              <a:ext uri="{FF2B5EF4-FFF2-40B4-BE49-F238E27FC236}">
                <a16:creationId xmlns:a16="http://schemas.microsoft.com/office/drawing/2014/main" id="{1755C355-DE75-4B41-B8C8-DA4FD5C6CADF}"/>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616364" y="5457495"/>
            <a:ext cx="1193800" cy="1193800"/>
          </a:xfrm>
          <a:prstGeom prst="rect">
            <a:avLst/>
          </a:prstGeom>
        </p:spPr>
      </p:pic>
    </p:spTree>
    <p:extLst>
      <p:ext uri="{BB962C8B-B14F-4D97-AF65-F5344CB8AC3E}">
        <p14:creationId xmlns:p14="http://schemas.microsoft.com/office/powerpoint/2010/main" val="20955820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7843"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B708D-F37B-4B39-9BC6-6EFE0518E8F8}"/>
              </a:ext>
            </a:extLst>
          </p:cNvPr>
          <p:cNvSpPr>
            <a:spLocks noGrp="1"/>
          </p:cNvSpPr>
          <p:nvPr>
            <p:ph type="title"/>
          </p:nvPr>
        </p:nvSpPr>
        <p:spPr>
          <a:xfrm>
            <a:off x="731520" y="433546"/>
            <a:ext cx="10515600" cy="1325563"/>
          </a:xfrm>
        </p:spPr>
        <p:txBody>
          <a:bodyPr/>
          <a:lstStyle/>
          <a:p>
            <a:pPr algn="ctr"/>
            <a:r>
              <a:rPr lang="en-GB" sz="6600" b="1" dirty="0">
                <a:solidFill>
                  <a:schemeClr val="accent1">
                    <a:lumMod val="50000"/>
                  </a:schemeClr>
                </a:solidFill>
                <a:latin typeface="+mn-lt"/>
                <a:ea typeface="+mn-ea"/>
                <a:cs typeface="+mn-cs"/>
              </a:rPr>
              <a:t>Local Commitment</a:t>
            </a:r>
          </a:p>
        </p:txBody>
      </p:sp>
      <p:sp>
        <p:nvSpPr>
          <p:cNvPr id="10" name="Rectangle 9">
            <a:extLst>
              <a:ext uri="{FF2B5EF4-FFF2-40B4-BE49-F238E27FC236}">
                <a16:creationId xmlns:a16="http://schemas.microsoft.com/office/drawing/2014/main" id="{316067CD-683E-40BB-8007-1DC72660B5CA}"/>
              </a:ext>
            </a:extLst>
          </p:cNvPr>
          <p:cNvSpPr/>
          <p:nvPr/>
        </p:nvSpPr>
        <p:spPr>
          <a:xfrm>
            <a:off x="2078182" y="1856509"/>
            <a:ext cx="7926878" cy="3323987"/>
          </a:xfrm>
          <a:prstGeom prst="rect">
            <a:avLst/>
          </a:prstGeom>
        </p:spPr>
        <p:txBody>
          <a:bodyPr wrap="square">
            <a:spAutoFit/>
          </a:bodyPr>
          <a:lstStyle/>
          <a:p>
            <a:pPr algn="ctr"/>
            <a:r>
              <a:rPr lang="en-GB" sz="3000" dirty="0">
                <a:solidFill>
                  <a:schemeClr val="accent1">
                    <a:lumMod val="50000"/>
                  </a:schemeClr>
                </a:solidFill>
              </a:rPr>
              <a:t>The Wirral Safeguarding Children Partnership (WSCP) is the key statutory body for co-ordinating and ensuring the effectiveness of arrangements to safeguard and promote the welfare of all children in Wirral. It is the duty of the WSCP to hold agencies to account in terms of their safeguarding arrangements and practices.</a:t>
            </a:r>
            <a:endParaRPr lang="en-GB" sz="2400" i="1" dirty="0">
              <a:solidFill>
                <a:schemeClr val="accent1">
                  <a:lumMod val="50000"/>
                </a:schemeClr>
              </a:solidFill>
            </a:endParaRPr>
          </a:p>
        </p:txBody>
      </p:sp>
      <p:pic>
        <p:nvPicPr>
          <p:cNvPr id="3" name="Picture 2">
            <a:extLst>
              <a:ext uri="{FF2B5EF4-FFF2-40B4-BE49-F238E27FC236}">
                <a16:creationId xmlns:a16="http://schemas.microsoft.com/office/drawing/2014/main" id="{02EEE27F-8551-49D7-9D83-AAD247C288D9}"/>
              </a:ext>
            </a:extLst>
          </p:cNvPr>
          <p:cNvPicPr>
            <a:picLocks noChangeAspect="1"/>
          </p:cNvPicPr>
          <p:nvPr/>
        </p:nvPicPr>
        <p:blipFill>
          <a:blip r:embed="rId5"/>
          <a:stretch>
            <a:fillRect/>
          </a:stretch>
        </p:blipFill>
        <p:spPr>
          <a:xfrm>
            <a:off x="432954" y="4754981"/>
            <a:ext cx="1905000" cy="1905000"/>
          </a:xfrm>
          <a:prstGeom prst="rect">
            <a:avLst/>
          </a:prstGeom>
        </p:spPr>
      </p:pic>
      <p:pic>
        <p:nvPicPr>
          <p:cNvPr id="4" name="Recorded Sound">
            <a:hlinkClick r:id="" action="ppaction://media"/>
            <a:extLst>
              <a:ext uri="{FF2B5EF4-FFF2-40B4-BE49-F238E27FC236}">
                <a16:creationId xmlns:a16="http://schemas.microsoft.com/office/drawing/2014/main" id="{09AEAD96-D340-4C71-A08B-42730B5A287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170545" y="4950691"/>
            <a:ext cx="1595582" cy="1595582"/>
          </a:xfrm>
          <a:prstGeom prst="rect">
            <a:avLst/>
          </a:prstGeom>
        </p:spPr>
      </p:pic>
    </p:spTree>
    <p:extLst>
      <p:ext uri="{BB962C8B-B14F-4D97-AF65-F5344CB8AC3E}">
        <p14:creationId xmlns:p14="http://schemas.microsoft.com/office/powerpoint/2010/main" val="7620349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785"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346364" y="277091"/>
            <a:ext cx="11291454" cy="1856509"/>
          </a:xfrm>
        </p:spPr>
        <p:txBody>
          <a:bodyPr>
            <a:noAutofit/>
          </a:bodyPr>
          <a:lstStyle/>
          <a:p>
            <a:pPr algn="ctr"/>
            <a:r>
              <a:rPr lang="en-GB" sz="4800" b="1" dirty="0">
                <a:solidFill>
                  <a:schemeClr val="accent1">
                    <a:lumMod val="50000"/>
                  </a:schemeClr>
                </a:solidFill>
                <a:latin typeface="+mn-lt"/>
                <a:ea typeface="+mn-ea"/>
                <a:cs typeface="+mn-cs"/>
              </a:rPr>
              <a:t>What is the responsibility of </a:t>
            </a:r>
            <a:br>
              <a:rPr lang="en-GB" sz="4800" b="1" dirty="0">
                <a:solidFill>
                  <a:schemeClr val="accent1">
                    <a:lumMod val="50000"/>
                  </a:schemeClr>
                </a:solidFill>
                <a:latin typeface="+mn-lt"/>
                <a:ea typeface="+mn-ea"/>
                <a:cs typeface="+mn-cs"/>
              </a:rPr>
            </a:br>
            <a:r>
              <a:rPr lang="en-GB" sz="4800" b="1" dirty="0">
                <a:solidFill>
                  <a:schemeClr val="accent1">
                    <a:lumMod val="50000"/>
                  </a:schemeClr>
                </a:solidFill>
                <a:latin typeface="+mn-lt"/>
                <a:ea typeface="+mn-ea"/>
                <a:cs typeface="+mn-cs"/>
              </a:rPr>
              <a:t>education settings?</a:t>
            </a:r>
          </a:p>
        </p:txBody>
      </p:sp>
      <p:sp>
        <p:nvSpPr>
          <p:cNvPr id="4" name="Content Placeholder 3">
            <a:extLst>
              <a:ext uri="{FF2B5EF4-FFF2-40B4-BE49-F238E27FC236}">
                <a16:creationId xmlns:a16="http://schemas.microsoft.com/office/drawing/2014/main" id="{DC35BEA4-5CE7-4446-AF75-64DC19E1F0C1}"/>
              </a:ext>
            </a:extLst>
          </p:cNvPr>
          <p:cNvSpPr>
            <a:spLocks noGrp="1"/>
          </p:cNvSpPr>
          <p:nvPr>
            <p:ph idx="1"/>
          </p:nvPr>
        </p:nvSpPr>
        <p:spPr>
          <a:xfrm>
            <a:off x="838200" y="1482436"/>
            <a:ext cx="10515600" cy="4694527"/>
          </a:xfrm>
        </p:spPr>
        <p:txBody>
          <a:bodyPr>
            <a:normAutofit/>
          </a:bodyPr>
          <a:lstStyle/>
          <a:p>
            <a:endParaRPr lang="en-GB" dirty="0"/>
          </a:p>
          <a:p>
            <a:endParaRPr lang="en-GB" sz="1200" dirty="0"/>
          </a:p>
          <a:p>
            <a:pPr marL="0" indent="0" algn="ctr">
              <a:buNone/>
            </a:pPr>
            <a:r>
              <a:rPr lang="en-GB" sz="3200" dirty="0"/>
              <a:t>All educational settings to whom the duty applies should have in place the safeguarding arrangements set out the act.  </a:t>
            </a:r>
          </a:p>
          <a:p>
            <a:pPr marL="0" indent="0" algn="ctr">
              <a:buNone/>
            </a:pPr>
            <a:endParaRPr lang="en-GB" sz="1200" dirty="0"/>
          </a:p>
          <a:p>
            <a:pPr marL="0" indent="0" algn="ctr">
              <a:buNone/>
            </a:pPr>
            <a:r>
              <a:rPr lang="en-GB" sz="3200" dirty="0"/>
              <a:t>In addition schools should have regard to specific guidance given regarding Safeguarding Children and Safer Recruitment in Education and Dealing with allegations of abuse against teachers and other staff.</a:t>
            </a:r>
          </a:p>
        </p:txBody>
      </p:sp>
      <p:pic>
        <p:nvPicPr>
          <p:cNvPr id="3" name="Picture 2">
            <a:extLst>
              <a:ext uri="{FF2B5EF4-FFF2-40B4-BE49-F238E27FC236}">
                <a16:creationId xmlns:a16="http://schemas.microsoft.com/office/drawing/2014/main" id="{B3922308-944D-46DB-B38F-EF13A7F5638A}"/>
              </a:ext>
            </a:extLst>
          </p:cNvPr>
          <p:cNvPicPr>
            <a:picLocks noChangeAspect="1"/>
          </p:cNvPicPr>
          <p:nvPr/>
        </p:nvPicPr>
        <p:blipFill>
          <a:blip r:embed="rId5"/>
          <a:stretch>
            <a:fillRect/>
          </a:stretch>
        </p:blipFill>
        <p:spPr>
          <a:xfrm>
            <a:off x="346364" y="5068166"/>
            <a:ext cx="2019590" cy="1512743"/>
          </a:xfrm>
          <a:prstGeom prst="rect">
            <a:avLst/>
          </a:prstGeom>
        </p:spPr>
      </p:pic>
      <p:pic>
        <p:nvPicPr>
          <p:cNvPr id="6" name="Recorded Sound">
            <a:hlinkClick r:id="" action="ppaction://media"/>
            <a:extLst>
              <a:ext uri="{FF2B5EF4-FFF2-40B4-BE49-F238E27FC236}">
                <a16:creationId xmlns:a16="http://schemas.microsoft.com/office/drawing/2014/main" id="{72BACCE4-2962-4C9B-AEFA-55613E0B02A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790844" y="5418138"/>
            <a:ext cx="1162771" cy="1162771"/>
          </a:xfrm>
          <a:prstGeom prst="rect">
            <a:avLst/>
          </a:prstGeom>
        </p:spPr>
      </p:pic>
    </p:spTree>
    <p:extLst>
      <p:ext uri="{BB962C8B-B14F-4D97-AF65-F5344CB8AC3E}">
        <p14:creationId xmlns:p14="http://schemas.microsoft.com/office/powerpoint/2010/main" val="140536434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134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439509"/>
            <a:ext cx="10515600" cy="1044575"/>
          </a:xfrm>
        </p:spPr>
        <p:txBody>
          <a:bodyPr>
            <a:normAutofit fontScale="90000"/>
          </a:bodyPr>
          <a:lstStyle/>
          <a:p>
            <a:pPr algn="ctr"/>
            <a:r>
              <a:rPr lang="en-GB" sz="6600" b="1" dirty="0">
                <a:solidFill>
                  <a:schemeClr val="accent1">
                    <a:lumMod val="50000"/>
                  </a:schemeClr>
                </a:solidFill>
                <a:latin typeface="+mn-lt"/>
                <a:ea typeface="+mn-ea"/>
                <a:cs typeface="+mn-cs"/>
              </a:rPr>
              <a:t>Topic 1 – Policies and Procedures</a:t>
            </a:r>
            <a:br>
              <a:rPr lang="en-GB" sz="6600" b="1" dirty="0">
                <a:solidFill>
                  <a:schemeClr val="accent1">
                    <a:lumMod val="50000"/>
                  </a:schemeClr>
                </a:solidFill>
                <a:latin typeface="+mn-lt"/>
                <a:ea typeface="+mn-ea"/>
                <a:cs typeface="+mn-cs"/>
              </a:rPr>
            </a:br>
            <a:r>
              <a:rPr lang="en-GB" sz="3600" b="1" dirty="0">
                <a:solidFill>
                  <a:schemeClr val="accent1">
                    <a:lumMod val="50000"/>
                  </a:schemeClr>
                </a:solidFill>
                <a:latin typeface="+mn-lt"/>
                <a:ea typeface="+mn-ea"/>
                <a:cs typeface="+mn-cs"/>
              </a:rPr>
              <a:t>(Date open: 01 Apr – Deadline for completion 31 May )</a:t>
            </a:r>
            <a:endParaRPr lang="en-GB" sz="6600" b="1" dirty="0">
              <a:solidFill>
                <a:schemeClr val="accent1">
                  <a:lumMod val="50000"/>
                </a:schemeClr>
              </a:solidFill>
              <a:latin typeface="+mn-lt"/>
              <a:ea typeface="+mn-ea"/>
              <a:cs typeface="+mn-cs"/>
            </a:endParaRPr>
          </a:p>
        </p:txBody>
      </p:sp>
      <p:pic>
        <p:nvPicPr>
          <p:cNvPr id="3" name="Picture 2">
            <a:extLst>
              <a:ext uri="{FF2B5EF4-FFF2-40B4-BE49-F238E27FC236}">
                <a16:creationId xmlns:a16="http://schemas.microsoft.com/office/drawing/2014/main" id="{603D57DF-A3AF-4D06-8154-8647E926CC46}"/>
              </a:ext>
            </a:extLst>
          </p:cNvPr>
          <p:cNvPicPr>
            <a:picLocks noChangeAspect="1"/>
          </p:cNvPicPr>
          <p:nvPr/>
        </p:nvPicPr>
        <p:blipFill>
          <a:blip r:embed="rId5"/>
          <a:stretch>
            <a:fillRect/>
          </a:stretch>
        </p:blipFill>
        <p:spPr>
          <a:xfrm>
            <a:off x="228167" y="5383144"/>
            <a:ext cx="1850015" cy="1231101"/>
          </a:xfrm>
          <a:prstGeom prst="rect">
            <a:avLst/>
          </a:prstGeom>
        </p:spPr>
      </p:pic>
      <p:sp>
        <p:nvSpPr>
          <p:cNvPr id="4" name="TextBox 3">
            <a:extLst>
              <a:ext uri="{FF2B5EF4-FFF2-40B4-BE49-F238E27FC236}">
                <a16:creationId xmlns:a16="http://schemas.microsoft.com/office/drawing/2014/main" id="{B6F3D02C-CF3F-43F2-97A8-B81FB9DDB6AE}"/>
              </a:ext>
            </a:extLst>
          </p:cNvPr>
          <p:cNvSpPr txBox="1"/>
          <p:nvPr/>
        </p:nvSpPr>
        <p:spPr>
          <a:xfrm>
            <a:off x="2078182" y="1743686"/>
            <a:ext cx="8776854" cy="4378122"/>
          </a:xfrm>
          <a:prstGeom prst="rect">
            <a:avLst/>
          </a:prstGeom>
          <a:noFill/>
        </p:spPr>
        <p:txBody>
          <a:bodyPr wrap="square" rtlCol="0">
            <a:spAutoFit/>
          </a:bodyPr>
          <a:lstStyle/>
          <a:p>
            <a:r>
              <a:rPr lang="en-GB" sz="2800" dirty="0"/>
              <a:t>Evidence:</a:t>
            </a:r>
          </a:p>
          <a:p>
            <a:pPr marL="285750" indent="-285750">
              <a:buFont typeface="Wingdings" panose="05000000000000000000" pitchFamily="2" charset="2"/>
              <a:buChar char="Ø"/>
            </a:pPr>
            <a:endParaRPr lang="en-GB" sz="1050" dirty="0"/>
          </a:p>
          <a:p>
            <a:pPr marL="285750" indent="-285750">
              <a:buFont typeface="Wingdings" panose="05000000000000000000" pitchFamily="2" charset="2"/>
              <a:buChar char="Ø"/>
            </a:pPr>
            <a:r>
              <a:rPr lang="en-GB" sz="2400" dirty="0"/>
              <a:t>Named DSL / Deputy DSL / Safeguarding Governor (plus training dates)</a:t>
            </a:r>
          </a:p>
          <a:p>
            <a:pPr marL="285750" indent="-285750">
              <a:buFont typeface="Wingdings" panose="05000000000000000000" pitchFamily="2" charset="2"/>
              <a:buChar char="Ø"/>
            </a:pPr>
            <a:r>
              <a:rPr lang="en-GB" sz="2400" dirty="0"/>
              <a:t>Named person for Operation Encompass and also Child Exploitation link</a:t>
            </a:r>
          </a:p>
          <a:p>
            <a:pPr marL="285750" indent="-285750">
              <a:buFont typeface="Wingdings" panose="05000000000000000000" pitchFamily="2" charset="2"/>
              <a:buChar char="Ø"/>
            </a:pPr>
            <a:r>
              <a:rPr lang="en-GB" sz="2400" dirty="0"/>
              <a:t>Annual update and renewal of safeguarding policy (plus safeguarding statement on website and in reception)</a:t>
            </a:r>
          </a:p>
          <a:p>
            <a:pPr marL="285750" indent="-285750">
              <a:buFont typeface="Wingdings" panose="05000000000000000000" pitchFamily="2" charset="2"/>
              <a:buChar char="Ø"/>
            </a:pPr>
            <a:r>
              <a:rPr lang="en-GB" sz="2400" dirty="0"/>
              <a:t>Examples of learning from any Quality Assurance activity undertaken in the last 12 months</a:t>
            </a:r>
          </a:p>
          <a:p>
            <a:pPr marL="285750" indent="-285750">
              <a:buFont typeface="Wingdings" panose="05000000000000000000" pitchFamily="2" charset="2"/>
              <a:buChar char="Ø"/>
            </a:pPr>
            <a:r>
              <a:rPr lang="en-GB" sz="2400" dirty="0"/>
              <a:t>Current anti - bullying policy</a:t>
            </a:r>
          </a:p>
          <a:p>
            <a:pPr marL="285750" indent="-285750">
              <a:buFont typeface="Wingdings" panose="05000000000000000000" pitchFamily="2" charset="2"/>
              <a:buChar char="Ø"/>
            </a:pPr>
            <a:r>
              <a:rPr lang="en-GB" sz="2400" dirty="0"/>
              <a:t>A pathway for extremism and radicalisation</a:t>
            </a:r>
          </a:p>
        </p:txBody>
      </p:sp>
      <p:pic>
        <p:nvPicPr>
          <p:cNvPr id="5" name="Recorded Sound">
            <a:hlinkClick r:id="" action="ppaction://media"/>
            <a:extLst>
              <a:ext uri="{FF2B5EF4-FFF2-40B4-BE49-F238E27FC236}">
                <a16:creationId xmlns:a16="http://schemas.microsoft.com/office/drawing/2014/main" id="{05A259D5-6DDB-4662-89B3-45A1A177DD2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008909" y="5432288"/>
            <a:ext cx="1173018" cy="1173018"/>
          </a:xfrm>
          <a:prstGeom prst="rect">
            <a:avLst/>
          </a:prstGeom>
        </p:spPr>
      </p:pic>
    </p:spTree>
    <p:extLst>
      <p:ext uri="{BB962C8B-B14F-4D97-AF65-F5344CB8AC3E}">
        <p14:creationId xmlns:p14="http://schemas.microsoft.com/office/powerpoint/2010/main" val="9599296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538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304800" y="162418"/>
            <a:ext cx="11582399" cy="1044575"/>
          </a:xfrm>
        </p:spPr>
        <p:txBody>
          <a:bodyPr>
            <a:normAutofit fontScale="90000"/>
          </a:bodyPr>
          <a:lstStyle/>
          <a:p>
            <a:pPr algn="ctr"/>
            <a:br>
              <a:rPr lang="en-GB" sz="6600" b="1" dirty="0">
                <a:solidFill>
                  <a:schemeClr val="accent1">
                    <a:lumMod val="50000"/>
                  </a:schemeClr>
                </a:solidFill>
                <a:latin typeface="+mn-lt"/>
                <a:ea typeface="+mn-ea"/>
                <a:cs typeface="+mn-cs"/>
              </a:rPr>
            </a:br>
            <a:r>
              <a:rPr lang="en-GB" sz="6600" b="1" dirty="0">
                <a:solidFill>
                  <a:schemeClr val="accent1">
                    <a:lumMod val="50000"/>
                  </a:schemeClr>
                </a:solidFill>
                <a:latin typeface="+mn-lt"/>
                <a:ea typeface="+mn-ea"/>
                <a:cs typeface="+mn-cs"/>
              </a:rPr>
              <a:t>Topic 2 – Contextual Safeguarding </a:t>
            </a:r>
            <a:br>
              <a:rPr lang="en-GB" sz="6600" b="1" dirty="0">
                <a:solidFill>
                  <a:schemeClr val="accent1">
                    <a:lumMod val="50000"/>
                  </a:schemeClr>
                </a:solidFill>
                <a:latin typeface="+mn-lt"/>
                <a:ea typeface="+mn-ea"/>
                <a:cs typeface="+mn-cs"/>
              </a:rPr>
            </a:br>
            <a:r>
              <a:rPr lang="en-GB" sz="3600" b="1" dirty="0">
                <a:solidFill>
                  <a:schemeClr val="accent1">
                    <a:lumMod val="50000"/>
                  </a:schemeClr>
                </a:solidFill>
                <a:latin typeface="+mn-lt"/>
                <a:ea typeface="+mn-ea"/>
                <a:cs typeface="+mn-cs"/>
              </a:rPr>
              <a:t>(Date open: 01 Jun – Deadline for completion 31 Jul )</a:t>
            </a:r>
            <a:endParaRPr lang="en-GB" sz="6600" b="1" dirty="0">
              <a:solidFill>
                <a:schemeClr val="accent1">
                  <a:lumMod val="50000"/>
                </a:schemeClr>
              </a:solidFill>
              <a:latin typeface="+mn-lt"/>
              <a:ea typeface="+mn-ea"/>
              <a:cs typeface="+mn-cs"/>
            </a:endParaRPr>
          </a:p>
        </p:txBody>
      </p:sp>
      <p:pic>
        <p:nvPicPr>
          <p:cNvPr id="3" name="Picture 2">
            <a:extLst>
              <a:ext uri="{FF2B5EF4-FFF2-40B4-BE49-F238E27FC236}">
                <a16:creationId xmlns:a16="http://schemas.microsoft.com/office/drawing/2014/main" id="{80D24EDE-0B7B-4C52-9CA8-A8C6EFD5F994}"/>
              </a:ext>
            </a:extLst>
          </p:cNvPr>
          <p:cNvPicPr>
            <a:picLocks noChangeAspect="1"/>
          </p:cNvPicPr>
          <p:nvPr/>
        </p:nvPicPr>
        <p:blipFill>
          <a:blip r:embed="rId5"/>
          <a:stretch>
            <a:fillRect/>
          </a:stretch>
        </p:blipFill>
        <p:spPr>
          <a:xfrm>
            <a:off x="176212" y="5108372"/>
            <a:ext cx="1789233" cy="1587210"/>
          </a:xfrm>
          <a:prstGeom prst="rect">
            <a:avLst/>
          </a:prstGeom>
        </p:spPr>
      </p:pic>
      <p:sp>
        <p:nvSpPr>
          <p:cNvPr id="5" name="TextBox 4">
            <a:extLst>
              <a:ext uri="{FF2B5EF4-FFF2-40B4-BE49-F238E27FC236}">
                <a16:creationId xmlns:a16="http://schemas.microsoft.com/office/drawing/2014/main" id="{70E7C180-86C8-4222-BD96-925FB9D50CA6}"/>
              </a:ext>
            </a:extLst>
          </p:cNvPr>
          <p:cNvSpPr txBox="1"/>
          <p:nvPr/>
        </p:nvSpPr>
        <p:spPr>
          <a:xfrm>
            <a:off x="1627909" y="2020777"/>
            <a:ext cx="9518072" cy="3270126"/>
          </a:xfrm>
          <a:prstGeom prst="rect">
            <a:avLst/>
          </a:prstGeom>
          <a:noFill/>
        </p:spPr>
        <p:txBody>
          <a:bodyPr wrap="square" rtlCol="0">
            <a:spAutoFit/>
          </a:bodyPr>
          <a:lstStyle/>
          <a:p>
            <a:r>
              <a:rPr lang="en-GB" sz="2800" dirty="0"/>
              <a:t>Evidence:</a:t>
            </a:r>
          </a:p>
          <a:p>
            <a:pPr marL="285750" indent="-285750">
              <a:buFont typeface="Wingdings" panose="05000000000000000000" pitchFamily="2" charset="2"/>
              <a:buChar char="Ø"/>
            </a:pPr>
            <a:endParaRPr lang="en-GB" sz="1050" dirty="0"/>
          </a:p>
          <a:p>
            <a:pPr marL="285750" indent="-285750">
              <a:buFont typeface="Wingdings" panose="05000000000000000000" pitchFamily="2" charset="2"/>
              <a:buChar char="Ø"/>
            </a:pPr>
            <a:r>
              <a:rPr lang="en-GB" sz="2400" dirty="0"/>
              <a:t>Contextual Safeguarding Training attended</a:t>
            </a:r>
          </a:p>
          <a:p>
            <a:pPr marL="285750" indent="-285750">
              <a:buFont typeface="Wingdings" panose="05000000000000000000" pitchFamily="2" charset="2"/>
              <a:buChar char="Ø"/>
            </a:pPr>
            <a:r>
              <a:rPr lang="en-GB" sz="2400" dirty="0"/>
              <a:t>Use of Staff newsletter/website to inform staff and parents about Contextual Safeguarding (Inc. Criminal Exploitation, County Lines)</a:t>
            </a:r>
          </a:p>
          <a:p>
            <a:pPr marL="285750" indent="-285750">
              <a:buFont typeface="Wingdings" panose="05000000000000000000" pitchFamily="2" charset="2"/>
              <a:buChar char="Ø"/>
            </a:pPr>
            <a:r>
              <a:rPr lang="en-GB" sz="2400" dirty="0"/>
              <a:t>Team briefing notes/agenda to evidence discussion about contextual issues</a:t>
            </a:r>
          </a:p>
          <a:p>
            <a:pPr marL="285750" indent="-285750">
              <a:buFont typeface="Wingdings" panose="05000000000000000000" pitchFamily="2" charset="2"/>
              <a:buChar char="Ø"/>
            </a:pPr>
            <a:r>
              <a:rPr lang="en-GB" sz="2400" dirty="0"/>
              <a:t>Leaflet/posters/lesson plan to evidence awareness of contextual issues with young people</a:t>
            </a:r>
          </a:p>
        </p:txBody>
      </p:sp>
      <p:pic>
        <p:nvPicPr>
          <p:cNvPr id="6" name="Recorded Sound">
            <a:hlinkClick r:id="" action="ppaction://media"/>
            <a:extLst>
              <a:ext uri="{FF2B5EF4-FFF2-40B4-BE49-F238E27FC236}">
                <a16:creationId xmlns:a16="http://schemas.microsoft.com/office/drawing/2014/main" id="{E479FB1E-EE5E-4314-9F9A-1432FEA0A9B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828800" y="5328600"/>
            <a:ext cx="1366982" cy="1366982"/>
          </a:xfrm>
          <a:prstGeom prst="rect">
            <a:avLst/>
          </a:prstGeom>
        </p:spPr>
      </p:pic>
    </p:spTree>
    <p:extLst>
      <p:ext uri="{BB962C8B-B14F-4D97-AF65-F5344CB8AC3E}">
        <p14:creationId xmlns:p14="http://schemas.microsoft.com/office/powerpoint/2010/main" val="36303566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4483"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439509"/>
            <a:ext cx="10515600" cy="1044575"/>
          </a:xfrm>
        </p:spPr>
        <p:txBody>
          <a:bodyPr>
            <a:normAutofit fontScale="90000"/>
          </a:bodyPr>
          <a:lstStyle/>
          <a:p>
            <a:pPr algn="ctr"/>
            <a:r>
              <a:rPr lang="en-GB" sz="6600" b="1">
                <a:solidFill>
                  <a:schemeClr val="accent1">
                    <a:lumMod val="50000"/>
                  </a:schemeClr>
                </a:solidFill>
                <a:latin typeface="+mn-lt"/>
                <a:ea typeface="+mn-ea"/>
                <a:cs typeface="+mn-cs"/>
              </a:rPr>
              <a:t>Topic 3 – Multi-Agency Training </a:t>
            </a:r>
            <a:br>
              <a:rPr lang="en-GB" sz="6600" b="1">
                <a:solidFill>
                  <a:schemeClr val="accent1">
                    <a:lumMod val="50000"/>
                  </a:schemeClr>
                </a:solidFill>
                <a:latin typeface="+mn-lt"/>
                <a:ea typeface="+mn-ea"/>
                <a:cs typeface="+mn-cs"/>
              </a:rPr>
            </a:br>
            <a:r>
              <a:rPr lang="en-GB" sz="3600" b="1">
                <a:solidFill>
                  <a:schemeClr val="accent1">
                    <a:lumMod val="50000"/>
                  </a:schemeClr>
                </a:solidFill>
                <a:latin typeface="+mn-lt"/>
                <a:ea typeface="+mn-ea"/>
                <a:cs typeface="+mn-cs"/>
              </a:rPr>
              <a:t>(Date open: 01 Sep – Deadline for completion 31 Oct )</a:t>
            </a:r>
            <a:endParaRPr lang="en-GB" sz="6600" b="1" dirty="0">
              <a:solidFill>
                <a:schemeClr val="accent1">
                  <a:lumMod val="50000"/>
                </a:schemeClr>
              </a:solidFill>
              <a:latin typeface="+mn-lt"/>
              <a:ea typeface="+mn-ea"/>
              <a:cs typeface="+mn-cs"/>
            </a:endParaRPr>
          </a:p>
        </p:txBody>
      </p:sp>
      <p:pic>
        <p:nvPicPr>
          <p:cNvPr id="3" name="Picture 2">
            <a:extLst>
              <a:ext uri="{FF2B5EF4-FFF2-40B4-BE49-F238E27FC236}">
                <a16:creationId xmlns:a16="http://schemas.microsoft.com/office/drawing/2014/main" id="{5DDC5593-A02C-4418-BA49-3F2611E7EB43}"/>
              </a:ext>
            </a:extLst>
          </p:cNvPr>
          <p:cNvPicPr>
            <a:picLocks noChangeAspect="1"/>
          </p:cNvPicPr>
          <p:nvPr/>
        </p:nvPicPr>
        <p:blipFill>
          <a:blip r:embed="rId5"/>
          <a:stretch>
            <a:fillRect/>
          </a:stretch>
        </p:blipFill>
        <p:spPr>
          <a:xfrm>
            <a:off x="372341" y="5201347"/>
            <a:ext cx="1969077" cy="1381293"/>
          </a:xfrm>
          <a:prstGeom prst="rect">
            <a:avLst/>
          </a:prstGeom>
        </p:spPr>
      </p:pic>
      <p:sp>
        <p:nvSpPr>
          <p:cNvPr id="4" name="Rectangle 3">
            <a:extLst>
              <a:ext uri="{FF2B5EF4-FFF2-40B4-BE49-F238E27FC236}">
                <a16:creationId xmlns:a16="http://schemas.microsoft.com/office/drawing/2014/main" id="{5603082B-7875-4147-A072-154F52886306}"/>
              </a:ext>
            </a:extLst>
          </p:cNvPr>
          <p:cNvSpPr/>
          <p:nvPr/>
        </p:nvSpPr>
        <p:spPr>
          <a:xfrm>
            <a:off x="1316182" y="1720840"/>
            <a:ext cx="9836728" cy="3477875"/>
          </a:xfrm>
          <a:prstGeom prst="rect">
            <a:avLst/>
          </a:prstGeom>
        </p:spPr>
        <p:txBody>
          <a:bodyPr wrap="square">
            <a:spAutoFit/>
          </a:bodyPr>
          <a:lstStyle/>
          <a:p>
            <a:r>
              <a:rPr lang="en-GB" sz="2800" dirty="0"/>
              <a:t>Evidence:</a:t>
            </a:r>
          </a:p>
          <a:p>
            <a:pPr marL="285750" indent="-285750">
              <a:buFont typeface="Wingdings" panose="05000000000000000000" pitchFamily="2" charset="2"/>
              <a:buChar char="Ø"/>
            </a:pPr>
            <a:endParaRPr lang="en-GB" sz="1600" dirty="0"/>
          </a:p>
          <a:p>
            <a:pPr marL="285750" indent="-285750">
              <a:buFont typeface="Wingdings" panose="05000000000000000000" pitchFamily="2" charset="2"/>
              <a:buChar char="Ø"/>
            </a:pPr>
            <a:r>
              <a:rPr lang="en-GB" sz="2400" dirty="0"/>
              <a:t>Team briefing notes and agenda to evidence discussion about training opportunities, and when training has been attended</a:t>
            </a:r>
          </a:p>
          <a:p>
            <a:endParaRPr lang="en-GB" sz="2400" dirty="0"/>
          </a:p>
          <a:p>
            <a:pPr marL="285750" indent="-285750">
              <a:buFont typeface="Wingdings" panose="05000000000000000000" pitchFamily="2" charset="2"/>
              <a:buChar char="Ø"/>
            </a:pPr>
            <a:r>
              <a:rPr lang="en-GB" sz="2400" dirty="0"/>
              <a:t>Evidence of attendance at training, for example a certificate from whole school training, or other types of multi-agency training </a:t>
            </a:r>
          </a:p>
          <a:p>
            <a:endParaRPr lang="en-GB" sz="2400" dirty="0"/>
          </a:p>
          <a:p>
            <a:pPr marL="285750" indent="-285750">
              <a:buFont typeface="Wingdings" panose="05000000000000000000" pitchFamily="2" charset="2"/>
              <a:buChar char="Ø"/>
            </a:pPr>
            <a:r>
              <a:rPr lang="en-GB" sz="2400" dirty="0"/>
              <a:t>Governor and Senior Leadership Team oversight of the school’s training log</a:t>
            </a:r>
          </a:p>
        </p:txBody>
      </p:sp>
      <p:pic>
        <p:nvPicPr>
          <p:cNvPr id="5" name="Recorded Sound">
            <a:hlinkClick r:id="" action="ppaction://media"/>
            <a:extLst>
              <a:ext uri="{FF2B5EF4-FFF2-40B4-BE49-F238E27FC236}">
                <a16:creationId xmlns:a16="http://schemas.microsoft.com/office/drawing/2014/main" id="{007ABBE4-F5B2-47DE-8CD8-A04AB71B199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911928" y="5465617"/>
            <a:ext cx="1228437" cy="1228437"/>
          </a:xfrm>
          <a:prstGeom prst="rect">
            <a:avLst/>
          </a:prstGeom>
        </p:spPr>
      </p:pic>
    </p:spTree>
    <p:extLst>
      <p:ext uri="{BB962C8B-B14F-4D97-AF65-F5344CB8AC3E}">
        <p14:creationId xmlns:p14="http://schemas.microsoft.com/office/powerpoint/2010/main" val="24217754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3939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647327"/>
            <a:ext cx="10515600" cy="1044575"/>
          </a:xfrm>
        </p:spPr>
        <p:txBody>
          <a:bodyPr>
            <a:normAutofit fontScale="90000"/>
          </a:bodyPr>
          <a:lstStyle/>
          <a:p>
            <a:pPr algn="ctr"/>
            <a:r>
              <a:rPr lang="en-GB" sz="6000" b="1" dirty="0">
                <a:solidFill>
                  <a:schemeClr val="accent1">
                    <a:lumMod val="50000"/>
                  </a:schemeClr>
                </a:solidFill>
                <a:latin typeface="+mn-lt"/>
                <a:ea typeface="+mn-ea"/>
                <a:cs typeface="+mn-cs"/>
              </a:rPr>
              <a:t>Topic 4 – Safe &amp; Skilled Workforce </a:t>
            </a:r>
            <a:br>
              <a:rPr lang="en-GB" sz="6600" b="1" dirty="0">
                <a:solidFill>
                  <a:schemeClr val="accent1">
                    <a:lumMod val="50000"/>
                  </a:schemeClr>
                </a:solidFill>
                <a:latin typeface="+mn-lt"/>
                <a:ea typeface="+mn-ea"/>
                <a:cs typeface="+mn-cs"/>
              </a:rPr>
            </a:br>
            <a:r>
              <a:rPr lang="en-GB" sz="3100" b="1" dirty="0">
                <a:solidFill>
                  <a:schemeClr val="accent1">
                    <a:lumMod val="50000"/>
                  </a:schemeClr>
                </a:solidFill>
                <a:latin typeface="+mn-lt"/>
                <a:ea typeface="+mn-ea"/>
                <a:cs typeface="+mn-cs"/>
              </a:rPr>
              <a:t>(Date open: 03 Dec – Deadline for completion 31 Jan 2021)</a:t>
            </a:r>
            <a:endParaRPr lang="en-GB" sz="6600" b="1" dirty="0">
              <a:solidFill>
                <a:schemeClr val="accent1">
                  <a:lumMod val="50000"/>
                </a:schemeClr>
              </a:solidFill>
              <a:latin typeface="+mn-lt"/>
              <a:ea typeface="+mn-ea"/>
              <a:cs typeface="+mn-cs"/>
            </a:endParaRPr>
          </a:p>
        </p:txBody>
      </p:sp>
      <p:pic>
        <p:nvPicPr>
          <p:cNvPr id="3" name="Picture 2">
            <a:extLst>
              <a:ext uri="{FF2B5EF4-FFF2-40B4-BE49-F238E27FC236}">
                <a16:creationId xmlns:a16="http://schemas.microsoft.com/office/drawing/2014/main" id="{ABD1A049-9B2C-48BC-B125-B005FEC59279}"/>
              </a:ext>
            </a:extLst>
          </p:cNvPr>
          <p:cNvPicPr>
            <a:picLocks noChangeAspect="1"/>
          </p:cNvPicPr>
          <p:nvPr/>
        </p:nvPicPr>
        <p:blipFill>
          <a:blip r:embed="rId5"/>
          <a:stretch>
            <a:fillRect/>
          </a:stretch>
        </p:blipFill>
        <p:spPr>
          <a:xfrm>
            <a:off x="297873" y="5283344"/>
            <a:ext cx="1309254" cy="1309254"/>
          </a:xfrm>
          <a:prstGeom prst="rect">
            <a:avLst/>
          </a:prstGeom>
        </p:spPr>
      </p:pic>
      <p:sp>
        <p:nvSpPr>
          <p:cNvPr id="4" name="Rectangle 3">
            <a:extLst>
              <a:ext uri="{FF2B5EF4-FFF2-40B4-BE49-F238E27FC236}">
                <a16:creationId xmlns:a16="http://schemas.microsoft.com/office/drawing/2014/main" id="{392CDBA6-7C52-4C44-84E5-696B4D800A78}"/>
              </a:ext>
            </a:extLst>
          </p:cNvPr>
          <p:cNvSpPr/>
          <p:nvPr/>
        </p:nvSpPr>
        <p:spPr>
          <a:xfrm>
            <a:off x="1371600" y="1959357"/>
            <a:ext cx="9698182" cy="3323987"/>
          </a:xfrm>
          <a:prstGeom prst="rect">
            <a:avLst/>
          </a:prstGeom>
        </p:spPr>
        <p:txBody>
          <a:bodyPr wrap="square">
            <a:spAutoFit/>
          </a:bodyPr>
          <a:lstStyle/>
          <a:p>
            <a:pPr algn="just"/>
            <a:r>
              <a:rPr lang="en-GB" sz="2800" dirty="0"/>
              <a:t>Evidence:</a:t>
            </a:r>
          </a:p>
          <a:p>
            <a:pPr marL="285750" indent="-285750" algn="just">
              <a:buFont typeface="Wingdings" panose="05000000000000000000" pitchFamily="2" charset="2"/>
              <a:buChar char="Ø"/>
            </a:pPr>
            <a:endParaRPr lang="en-GB" sz="1400" dirty="0"/>
          </a:p>
          <a:p>
            <a:pPr marL="285750" indent="-285750" algn="just">
              <a:buFont typeface="Wingdings" panose="05000000000000000000" pitchFamily="2" charset="2"/>
              <a:buChar char="Ø"/>
            </a:pPr>
            <a:r>
              <a:rPr lang="en-GB" sz="2400" dirty="0"/>
              <a:t>Evidence of attendance at training, for example a certificate from Safer Recruitment training / Managing Allegations training</a:t>
            </a:r>
          </a:p>
          <a:p>
            <a:pPr marL="285750" indent="-285750" algn="just">
              <a:buFont typeface="Wingdings" panose="05000000000000000000" pitchFamily="2" charset="2"/>
              <a:buChar char="Ø"/>
            </a:pPr>
            <a:r>
              <a:rPr lang="en-GB" sz="2400" dirty="0"/>
              <a:t>A copy of current Safer Recruitment policy and action plan</a:t>
            </a:r>
          </a:p>
          <a:p>
            <a:pPr marL="285750" indent="-285750" algn="just">
              <a:buFont typeface="Wingdings" panose="05000000000000000000" pitchFamily="2" charset="2"/>
              <a:buChar char="Ø"/>
            </a:pPr>
            <a:r>
              <a:rPr lang="en-GB" sz="2400" dirty="0"/>
              <a:t>A copy of complaints policy and examples of use</a:t>
            </a:r>
          </a:p>
          <a:p>
            <a:pPr marL="285750" indent="-285750" algn="just">
              <a:buFont typeface="Wingdings" panose="05000000000000000000" pitchFamily="2" charset="2"/>
              <a:buChar char="Ø"/>
            </a:pPr>
            <a:r>
              <a:rPr lang="en-GB" sz="2400" dirty="0"/>
              <a:t>Evidence of how whistleblowing policy is promoted across the setting</a:t>
            </a:r>
          </a:p>
          <a:p>
            <a:pPr marL="285750" indent="-285750" algn="just">
              <a:buFont typeface="Wingdings" panose="05000000000000000000" pitchFamily="2" charset="2"/>
              <a:buChar char="Ø"/>
            </a:pPr>
            <a:r>
              <a:rPr lang="en-GB" sz="2400" dirty="0"/>
              <a:t>Staff know how to access the WSCP multi-agency escalation procedure</a:t>
            </a:r>
          </a:p>
          <a:p>
            <a:pPr marL="285750" indent="-285750" algn="just">
              <a:buFont typeface="Wingdings" panose="05000000000000000000" pitchFamily="2" charset="2"/>
              <a:buChar char="Ø"/>
            </a:pPr>
            <a:r>
              <a:rPr lang="en-GB" sz="2400" dirty="0"/>
              <a:t>Notes from any reflective supervision or 1:1’s  meetings to support staff</a:t>
            </a:r>
          </a:p>
        </p:txBody>
      </p:sp>
      <p:pic>
        <p:nvPicPr>
          <p:cNvPr id="5" name="Recorded Sound">
            <a:hlinkClick r:id="" action="ppaction://media"/>
            <a:extLst>
              <a:ext uri="{FF2B5EF4-FFF2-40B4-BE49-F238E27FC236}">
                <a16:creationId xmlns:a16="http://schemas.microsoft.com/office/drawing/2014/main" id="{502FA07F-451E-4C64-9474-51D51A249C3A}"/>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248045" y="5097318"/>
            <a:ext cx="1495280" cy="1495280"/>
          </a:xfrm>
          <a:prstGeom prst="rect">
            <a:avLst/>
          </a:prstGeom>
        </p:spPr>
      </p:pic>
    </p:spTree>
    <p:extLst>
      <p:ext uri="{BB962C8B-B14F-4D97-AF65-F5344CB8AC3E}">
        <p14:creationId xmlns:p14="http://schemas.microsoft.com/office/powerpoint/2010/main" val="37225263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40993"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E3897E-A910-4176-A686-69E5C7EC100E}"/>
              </a:ext>
            </a:extLst>
          </p:cNvPr>
          <p:cNvSpPr>
            <a:spLocks noGrp="1"/>
          </p:cNvSpPr>
          <p:nvPr>
            <p:ph type="title"/>
          </p:nvPr>
        </p:nvSpPr>
        <p:spPr>
          <a:xfrm>
            <a:off x="838200" y="758163"/>
            <a:ext cx="10515600" cy="1044575"/>
          </a:xfrm>
        </p:spPr>
        <p:txBody>
          <a:bodyPr>
            <a:normAutofit fontScale="90000"/>
          </a:bodyPr>
          <a:lstStyle/>
          <a:p>
            <a:pPr algn="ctr"/>
            <a:r>
              <a:rPr lang="en-GB" sz="5300" b="1" dirty="0">
                <a:solidFill>
                  <a:schemeClr val="accent1">
                    <a:lumMod val="50000"/>
                  </a:schemeClr>
                </a:solidFill>
                <a:latin typeface="+mn-lt"/>
                <a:ea typeface="+mn-ea"/>
                <a:cs typeface="+mn-cs"/>
              </a:rPr>
              <a:t>Topic 5 – Understanding the Daily lived Experience of Children </a:t>
            </a:r>
            <a:br>
              <a:rPr lang="en-GB" sz="6600" b="1" dirty="0">
                <a:solidFill>
                  <a:schemeClr val="accent1">
                    <a:lumMod val="50000"/>
                  </a:schemeClr>
                </a:solidFill>
                <a:latin typeface="+mn-lt"/>
                <a:ea typeface="+mn-ea"/>
                <a:cs typeface="+mn-cs"/>
              </a:rPr>
            </a:br>
            <a:r>
              <a:rPr lang="en-GB" sz="3100" b="1" dirty="0">
                <a:solidFill>
                  <a:schemeClr val="accent1">
                    <a:lumMod val="50000"/>
                  </a:schemeClr>
                </a:solidFill>
                <a:latin typeface="+mn-lt"/>
                <a:ea typeface="+mn-ea"/>
                <a:cs typeface="+mn-cs"/>
              </a:rPr>
              <a:t>(Date open: 01 Mar 2021 – Deadline for completion 30 Apr 2021 )</a:t>
            </a:r>
            <a:endParaRPr lang="en-GB" sz="6600" b="1" dirty="0">
              <a:solidFill>
                <a:schemeClr val="accent1">
                  <a:lumMod val="50000"/>
                </a:schemeClr>
              </a:solidFill>
              <a:latin typeface="+mn-lt"/>
              <a:ea typeface="+mn-ea"/>
              <a:cs typeface="+mn-cs"/>
            </a:endParaRPr>
          </a:p>
        </p:txBody>
      </p:sp>
      <p:pic>
        <p:nvPicPr>
          <p:cNvPr id="4" name="Picture 3">
            <a:extLst>
              <a:ext uri="{FF2B5EF4-FFF2-40B4-BE49-F238E27FC236}">
                <a16:creationId xmlns:a16="http://schemas.microsoft.com/office/drawing/2014/main" id="{B548DA70-0AB5-46BA-9D53-B565CD7CC942}"/>
              </a:ext>
            </a:extLst>
          </p:cNvPr>
          <p:cNvPicPr>
            <a:picLocks noChangeAspect="1"/>
          </p:cNvPicPr>
          <p:nvPr/>
        </p:nvPicPr>
        <p:blipFill>
          <a:blip r:embed="rId5"/>
          <a:stretch>
            <a:fillRect/>
          </a:stretch>
        </p:blipFill>
        <p:spPr>
          <a:xfrm>
            <a:off x="284141" y="4932218"/>
            <a:ext cx="1470934" cy="1614501"/>
          </a:xfrm>
          <a:prstGeom prst="rect">
            <a:avLst/>
          </a:prstGeom>
        </p:spPr>
      </p:pic>
      <p:sp>
        <p:nvSpPr>
          <p:cNvPr id="3" name="Rectangle 2">
            <a:extLst>
              <a:ext uri="{FF2B5EF4-FFF2-40B4-BE49-F238E27FC236}">
                <a16:creationId xmlns:a16="http://schemas.microsoft.com/office/drawing/2014/main" id="{D734073D-3AC0-44E6-8A71-19A5CBF894A9}"/>
              </a:ext>
            </a:extLst>
          </p:cNvPr>
          <p:cNvSpPr/>
          <p:nvPr/>
        </p:nvSpPr>
        <p:spPr>
          <a:xfrm>
            <a:off x="1755075" y="2382981"/>
            <a:ext cx="9300852" cy="3939540"/>
          </a:xfrm>
          <a:prstGeom prst="rect">
            <a:avLst/>
          </a:prstGeom>
        </p:spPr>
        <p:txBody>
          <a:bodyPr wrap="square">
            <a:spAutoFit/>
          </a:bodyPr>
          <a:lstStyle/>
          <a:p>
            <a:r>
              <a:rPr lang="en-GB" sz="2800" dirty="0"/>
              <a:t>Evidence:</a:t>
            </a:r>
          </a:p>
          <a:p>
            <a:endParaRPr lang="en-GB" sz="1000" dirty="0"/>
          </a:p>
          <a:p>
            <a:pPr marL="342900" indent="-342900">
              <a:buFont typeface="Wingdings" panose="05000000000000000000" pitchFamily="2" charset="2"/>
              <a:buChar char="Ø"/>
            </a:pPr>
            <a:r>
              <a:rPr lang="en-GB" sz="2600" dirty="0"/>
              <a:t>Supervision template/anonymised evidence of SFEF incorporated in supervision</a:t>
            </a:r>
          </a:p>
          <a:p>
            <a:pPr marL="342900" indent="-342900">
              <a:buFont typeface="Wingdings" panose="05000000000000000000" pitchFamily="2" charset="2"/>
              <a:buChar char="Ø"/>
            </a:pPr>
            <a:r>
              <a:rPr lang="en-GB" sz="2600" dirty="0"/>
              <a:t>Examples of tools used to gather views of children and young people</a:t>
            </a:r>
          </a:p>
          <a:p>
            <a:pPr marL="342900" indent="-342900">
              <a:buFont typeface="Wingdings" panose="05000000000000000000" pitchFamily="2" charset="2"/>
              <a:buChar char="Ø"/>
            </a:pPr>
            <a:r>
              <a:rPr lang="en-GB" sz="2600" dirty="0"/>
              <a:t>Anonymised examples of views of children and young people </a:t>
            </a:r>
          </a:p>
          <a:p>
            <a:pPr marL="342900" indent="-342900">
              <a:buFont typeface="Wingdings" panose="05000000000000000000" pitchFamily="2" charset="2"/>
              <a:buChar char="Ø"/>
            </a:pPr>
            <a:r>
              <a:rPr lang="en-GB" sz="2600" dirty="0"/>
              <a:t>Examples of the confidence staff have when using the SFEF approach</a:t>
            </a:r>
          </a:p>
          <a:p>
            <a:pPr marL="342900" indent="-342900">
              <a:buFont typeface="Wingdings" panose="05000000000000000000" pitchFamily="2" charset="2"/>
              <a:buChar char="Ø"/>
            </a:pPr>
            <a:r>
              <a:rPr lang="en-GB" sz="2600" dirty="0"/>
              <a:t>Training log shows SFEF training attendance</a:t>
            </a:r>
          </a:p>
        </p:txBody>
      </p:sp>
      <p:pic>
        <p:nvPicPr>
          <p:cNvPr id="6" name="Recorded Sound">
            <a:hlinkClick r:id="" action="ppaction://media"/>
            <a:extLst>
              <a:ext uri="{FF2B5EF4-FFF2-40B4-BE49-F238E27FC236}">
                <a16:creationId xmlns:a16="http://schemas.microsoft.com/office/drawing/2014/main" id="{086D247B-AC60-4563-835A-8E309663E355}"/>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827868" y="5389418"/>
            <a:ext cx="1324486" cy="1324486"/>
          </a:xfrm>
          <a:prstGeom prst="rect">
            <a:avLst/>
          </a:prstGeom>
        </p:spPr>
      </p:pic>
    </p:spTree>
    <p:extLst>
      <p:ext uri="{BB962C8B-B14F-4D97-AF65-F5344CB8AC3E}">
        <p14:creationId xmlns:p14="http://schemas.microsoft.com/office/powerpoint/2010/main" val="22668989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13000">
        <p159:morph option="byObject"/>
      </p:transition>
    </mc:Choice>
    <mc:Fallback xmlns="">
      <p:transition spd="slow" advClick="0" advTm="1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6690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1789</TotalTime>
  <Words>1557</Words>
  <Application>Microsoft Office PowerPoint</Application>
  <PresentationFormat>Widescreen</PresentationFormat>
  <Paragraphs>113</Paragraphs>
  <Slides>12</Slides>
  <Notes>12</Notes>
  <HiddenSlides>0</HiddenSlides>
  <MMClips>12</MMClips>
  <ScaleCrop>false</ScaleCrop>
  <HeadingPairs>
    <vt:vector size="8" baseType="variant">
      <vt:variant>
        <vt:lpstr>Fonts Used</vt:lpstr>
      </vt:variant>
      <vt:variant>
        <vt:i4>4</vt:i4>
      </vt:variant>
      <vt:variant>
        <vt:lpstr>Theme</vt:lpstr>
      </vt:variant>
      <vt:variant>
        <vt:i4>5</vt:i4>
      </vt:variant>
      <vt:variant>
        <vt:lpstr>Embedded OLE Servers</vt:lpstr>
      </vt:variant>
      <vt:variant>
        <vt:i4>1</vt:i4>
      </vt:variant>
      <vt:variant>
        <vt:lpstr>Slide Titles</vt:lpstr>
      </vt:variant>
      <vt:variant>
        <vt:i4>12</vt:i4>
      </vt:variant>
    </vt:vector>
  </HeadingPairs>
  <TitlesOfParts>
    <vt:vector size="22" baseType="lpstr">
      <vt:lpstr>Arial</vt:lpstr>
      <vt:lpstr>Calibri</vt:lpstr>
      <vt:lpstr>Calibri Light</vt:lpstr>
      <vt:lpstr>Wingdings</vt:lpstr>
      <vt:lpstr>Office Theme</vt:lpstr>
      <vt:lpstr>1_Office Theme</vt:lpstr>
      <vt:lpstr>2_Office Theme</vt:lpstr>
      <vt:lpstr>3_Office Theme</vt:lpstr>
      <vt:lpstr>4_Office Theme</vt:lpstr>
      <vt:lpstr>Adobe Acrobat Document</vt:lpstr>
      <vt:lpstr>Section 175 Audit Support  Narrated PowerPoint Presentation</vt:lpstr>
      <vt:lpstr>National Commitment</vt:lpstr>
      <vt:lpstr>Local Commitment</vt:lpstr>
      <vt:lpstr>What is the responsibility of  education settings?</vt:lpstr>
      <vt:lpstr>Topic 1 – Policies and Procedures (Date open: 01 Apr – Deadline for completion 31 May )</vt:lpstr>
      <vt:lpstr> Topic 2 – Contextual Safeguarding  (Date open: 01 Jun – Deadline for completion 31 Jul )</vt:lpstr>
      <vt:lpstr>Topic 3 – Multi-Agency Training  (Date open: 01 Sep – Deadline for completion 31 Oct )</vt:lpstr>
      <vt:lpstr>Topic 4 – Safe &amp; Skilled Workforce  (Date open: 03 Dec – Deadline for completion 31 Jan 2021)</vt:lpstr>
      <vt:lpstr>Topic 5 – Understanding the Daily lived Experience of Children  (Date open: 01 Mar 2021 – Deadline for completion 30 Apr 2021 )</vt:lpstr>
      <vt:lpstr>Section 175 Schedule: </vt:lpstr>
      <vt:lpstr> Wirral Auditing and Learning from Section 175  </vt:lpstr>
      <vt:lpstr>Section 175 Links: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Baker, Briony</dc:creator>
  <cp:lastModifiedBy>Waterfall, Amanda (CYPD)</cp:lastModifiedBy>
  <cp:revision>85</cp:revision>
  <dcterms:created xsi:type="dcterms:W3CDTF">2020-02-18T13:52:41Z</dcterms:created>
  <dcterms:modified xsi:type="dcterms:W3CDTF">2020-05-04T14:47:57Z</dcterms:modified>
</cp:coreProperties>
</file>