
<file path=[Content_Types].xml><?xml version="1.0" encoding="utf-8"?>
<Types xmlns="http://schemas.openxmlformats.org/package/2006/content-types">
  <Default Extension="gif" ContentType="image/gif"/>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256" r:id="rId5"/>
    <p:sldId id="257" r:id="rId6"/>
    <p:sldId id="258" r:id="rId7"/>
    <p:sldId id="261" r:id="rId8"/>
    <p:sldId id="259" r:id="rId9"/>
    <p:sldId id="260" r:id="rId10"/>
    <p:sldId id="263" r:id="rId11"/>
    <p:sldId id="262" r:id="rId12"/>
    <p:sldId id="264" r:id="rId13"/>
    <p:sldId id="266" r:id="rId14"/>
    <p:sldId id="267" r:id="rId15"/>
    <p:sldId id="265" r:id="rId16"/>
    <p:sldId id="268" r:id="rId17"/>
    <p:sldId id="270" r:id="rId18"/>
    <p:sldId id="269" r:id="rId19"/>
    <p:sldId id="271" r:id="rId20"/>
    <p:sldId id="27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89744" autoAdjust="0"/>
  </p:normalViewPr>
  <p:slideViewPr>
    <p:cSldViewPr snapToGrid="0">
      <p:cViewPr varScale="1">
        <p:scale>
          <a:sx n="63" d="100"/>
          <a:sy n="63" d="100"/>
        </p:scale>
        <p:origin x="732" y="64"/>
      </p:cViewPr>
      <p:guideLst/>
    </p:cSldViewPr>
  </p:slideViewPr>
  <p:notesTextViewPr>
    <p:cViewPr>
      <p:scale>
        <a:sx n="1" d="1"/>
        <a:sy n="1" d="1"/>
      </p:scale>
      <p:origin x="0" y="0"/>
    </p:cViewPr>
  </p:notesTextViewPr>
  <p:sorterViewPr>
    <p:cViewPr>
      <p:scale>
        <a:sx n="100" d="100"/>
        <a:sy n="100" d="100"/>
      </p:scale>
      <p:origin x="0" y="-4136"/>
    </p:cViewPr>
  </p:sorter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622DEB-D1B5-4DC4-9626-5AC26E2826BC}" type="datetimeFigureOut">
              <a:rPr lang="en-GB" smtClean="0"/>
              <a:t>03/04/2020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3C5940-260A-4F3B-A1A3-79C26F0D9AAF}" type="slidenum">
              <a:rPr lang="en-GB" smtClean="0"/>
              <a:t>‹#›</a:t>
            </a:fld>
            <a:endParaRPr lang="en-GB"/>
          </a:p>
        </p:txBody>
      </p:sp>
    </p:spTree>
    <p:extLst>
      <p:ext uri="{BB962C8B-B14F-4D97-AF65-F5344CB8AC3E}">
        <p14:creationId xmlns:p14="http://schemas.microsoft.com/office/powerpoint/2010/main" val="3116720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6F2FC1B-B28D-4F37-8484-73DD091FC30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Rounded Corners 6">
            <a:extLst>
              <a:ext uri="{FF2B5EF4-FFF2-40B4-BE49-F238E27FC236}">
                <a16:creationId xmlns:a16="http://schemas.microsoft.com/office/drawing/2014/main" id="{809DF909-91AF-4019-92E4-8E9B94E7C903}"/>
              </a:ext>
            </a:extLst>
          </p:cNvPr>
          <p:cNvSpPr/>
          <p:nvPr userDrawn="1"/>
        </p:nvSpPr>
        <p:spPr>
          <a:xfrm>
            <a:off x="89452" y="89452"/>
            <a:ext cx="11986591" cy="6659218"/>
          </a:xfrm>
          <a:prstGeom prst="roundRect">
            <a:avLst>
              <a:gd name="adj" fmla="val 9971"/>
            </a:avLst>
          </a:prstGeom>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3A8DC3D2-A11E-4CEA-ABF5-F36832EC5E20}"/>
              </a:ext>
            </a:extLst>
          </p:cNvPr>
          <p:cNvPicPr/>
          <p:nvPr userDrawn="1"/>
        </p:nvPicPr>
        <p:blipFill rotWithShape="1">
          <a:blip r:embed="rId3">
            <a:clrChange>
              <a:clrFrom>
                <a:srgbClr val="FFFFFF"/>
              </a:clrFrom>
              <a:clrTo>
                <a:srgbClr val="FFFFFF">
                  <a:alpha val="0"/>
                </a:srgbClr>
              </a:clrTo>
            </a:clrChange>
          </a:blip>
          <a:srcRect l="2370" t="15283" r="8955" b="7957"/>
          <a:stretch/>
        </p:blipFill>
        <p:spPr bwMode="auto">
          <a:xfrm>
            <a:off x="9496425" y="5486877"/>
            <a:ext cx="2114550" cy="96647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463813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8241B-058E-48AA-8B2A-BB7A3B6126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B392EA1-B70A-42B7-8108-A6DDC6D7017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2C0B0EA-77F2-4254-9E2F-BF1134652149}"/>
              </a:ext>
            </a:extLst>
          </p:cNvPr>
          <p:cNvSpPr>
            <a:spLocks noGrp="1"/>
          </p:cNvSpPr>
          <p:nvPr>
            <p:ph type="dt" sz="half" idx="10"/>
          </p:nvPr>
        </p:nvSpPr>
        <p:spPr/>
        <p:txBody>
          <a:bodyPr/>
          <a:lstStyle/>
          <a:p>
            <a:fld id="{F61122C4-4228-4FAA-8825-B8CBD3CEDBCA}" type="datetimeFigureOut">
              <a:rPr lang="en-GB" smtClean="0"/>
              <a:t>03/04/2020</a:t>
            </a:fld>
            <a:endParaRPr lang="en-GB"/>
          </a:p>
        </p:txBody>
      </p:sp>
      <p:sp>
        <p:nvSpPr>
          <p:cNvPr id="5" name="Footer Placeholder 4">
            <a:extLst>
              <a:ext uri="{FF2B5EF4-FFF2-40B4-BE49-F238E27FC236}">
                <a16:creationId xmlns:a16="http://schemas.microsoft.com/office/drawing/2014/main" id="{DC770E0A-EB9A-42CF-A95B-D66539DBB3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1349EC7-C030-4B8D-A85C-D160748E85C3}"/>
              </a:ext>
            </a:extLst>
          </p:cNvPr>
          <p:cNvSpPr>
            <a:spLocks noGrp="1"/>
          </p:cNvSpPr>
          <p:nvPr>
            <p:ph type="sldNum" sz="quarter" idx="12"/>
          </p:nvPr>
        </p:nvSpPr>
        <p:spPr/>
        <p:txBody>
          <a:bodyPr/>
          <a:lstStyle/>
          <a:p>
            <a:fld id="{90C0C180-BEE2-424B-9BA3-4819B715483C}" type="slidenum">
              <a:rPr lang="en-GB" smtClean="0"/>
              <a:t>‹#›</a:t>
            </a:fld>
            <a:endParaRPr lang="en-GB"/>
          </a:p>
        </p:txBody>
      </p:sp>
    </p:spTree>
    <p:extLst>
      <p:ext uri="{BB962C8B-B14F-4D97-AF65-F5344CB8AC3E}">
        <p14:creationId xmlns:p14="http://schemas.microsoft.com/office/powerpoint/2010/main" val="2772709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F59126B-D7EB-4371-8C7F-D3B7B3FF2A5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8CEBF69-C567-43AA-BBFA-726793AF65C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652A1F0-E2F7-4817-B510-55309D9B1FF2}"/>
              </a:ext>
            </a:extLst>
          </p:cNvPr>
          <p:cNvSpPr>
            <a:spLocks noGrp="1"/>
          </p:cNvSpPr>
          <p:nvPr>
            <p:ph type="dt" sz="half" idx="10"/>
          </p:nvPr>
        </p:nvSpPr>
        <p:spPr/>
        <p:txBody>
          <a:bodyPr/>
          <a:lstStyle/>
          <a:p>
            <a:fld id="{F61122C4-4228-4FAA-8825-B8CBD3CEDBCA}" type="datetimeFigureOut">
              <a:rPr lang="en-GB" smtClean="0"/>
              <a:t>03/04/2020</a:t>
            </a:fld>
            <a:endParaRPr lang="en-GB"/>
          </a:p>
        </p:txBody>
      </p:sp>
      <p:sp>
        <p:nvSpPr>
          <p:cNvPr id="5" name="Footer Placeholder 4">
            <a:extLst>
              <a:ext uri="{FF2B5EF4-FFF2-40B4-BE49-F238E27FC236}">
                <a16:creationId xmlns:a16="http://schemas.microsoft.com/office/drawing/2014/main" id="{26D24EC2-47E8-4B42-86DE-5C4A94877C2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24DE0AD-BB1B-46B2-83DD-E9123E7A8929}"/>
              </a:ext>
            </a:extLst>
          </p:cNvPr>
          <p:cNvSpPr>
            <a:spLocks noGrp="1"/>
          </p:cNvSpPr>
          <p:nvPr>
            <p:ph type="sldNum" sz="quarter" idx="12"/>
          </p:nvPr>
        </p:nvSpPr>
        <p:spPr/>
        <p:txBody>
          <a:bodyPr/>
          <a:lstStyle/>
          <a:p>
            <a:fld id="{90C0C180-BEE2-424B-9BA3-4819B715483C}" type="slidenum">
              <a:rPr lang="en-GB" smtClean="0"/>
              <a:t>‹#›</a:t>
            </a:fld>
            <a:endParaRPr lang="en-GB"/>
          </a:p>
        </p:txBody>
      </p:sp>
    </p:spTree>
    <p:extLst>
      <p:ext uri="{BB962C8B-B14F-4D97-AF65-F5344CB8AC3E}">
        <p14:creationId xmlns:p14="http://schemas.microsoft.com/office/powerpoint/2010/main" val="1583701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040C4-7613-4E60-9ED3-A9A7865F8B0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21F7A8A-78C6-48C4-AB03-DB18DAAC583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AB01D91-3EFC-458F-B5EC-4EB000EEB66D}"/>
              </a:ext>
            </a:extLst>
          </p:cNvPr>
          <p:cNvSpPr>
            <a:spLocks noGrp="1"/>
          </p:cNvSpPr>
          <p:nvPr>
            <p:ph type="dt" sz="half" idx="10"/>
          </p:nvPr>
        </p:nvSpPr>
        <p:spPr/>
        <p:txBody>
          <a:bodyPr/>
          <a:lstStyle/>
          <a:p>
            <a:fld id="{F61122C4-4228-4FAA-8825-B8CBD3CEDBCA}" type="datetimeFigureOut">
              <a:rPr lang="en-GB" smtClean="0"/>
              <a:t>03/04/2020</a:t>
            </a:fld>
            <a:endParaRPr lang="en-GB"/>
          </a:p>
        </p:txBody>
      </p:sp>
      <p:sp>
        <p:nvSpPr>
          <p:cNvPr id="5" name="Footer Placeholder 4">
            <a:extLst>
              <a:ext uri="{FF2B5EF4-FFF2-40B4-BE49-F238E27FC236}">
                <a16:creationId xmlns:a16="http://schemas.microsoft.com/office/drawing/2014/main" id="{A5CE35C9-A614-4EBA-BF55-1D806499188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6DC5A9E-62D1-42C3-ACC7-2C31A2C8EF5C}"/>
              </a:ext>
            </a:extLst>
          </p:cNvPr>
          <p:cNvSpPr>
            <a:spLocks noGrp="1"/>
          </p:cNvSpPr>
          <p:nvPr>
            <p:ph type="sldNum" sz="quarter" idx="12"/>
          </p:nvPr>
        </p:nvSpPr>
        <p:spPr/>
        <p:txBody>
          <a:bodyPr/>
          <a:lstStyle/>
          <a:p>
            <a:fld id="{90C0C180-BEE2-424B-9BA3-4819B715483C}" type="slidenum">
              <a:rPr lang="en-GB" smtClean="0"/>
              <a:t>‹#›</a:t>
            </a:fld>
            <a:endParaRPr lang="en-GB"/>
          </a:p>
        </p:txBody>
      </p:sp>
    </p:spTree>
    <p:extLst>
      <p:ext uri="{BB962C8B-B14F-4D97-AF65-F5344CB8AC3E}">
        <p14:creationId xmlns:p14="http://schemas.microsoft.com/office/powerpoint/2010/main" val="2450698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397B5-6994-4CF2-A736-1F80FE588D8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16A66C7-1103-490E-8B6A-DE250999F82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7FEFE04-D94B-4ECC-A895-93E31FB6FC8C}"/>
              </a:ext>
            </a:extLst>
          </p:cNvPr>
          <p:cNvSpPr>
            <a:spLocks noGrp="1"/>
          </p:cNvSpPr>
          <p:nvPr>
            <p:ph type="dt" sz="half" idx="10"/>
          </p:nvPr>
        </p:nvSpPr>
        <p:spPr/>
        <p:txBody>
          <a:bodyPr/>
          <a:lstStyle/>
          <a:p>
            <a:fld id="{F61122C4-4228-4FAA-8825-B8CBD3CEDBCA}" type="datetimeFigureOut">
              <a:rPr lang="en-GB" smtClean="0"/>
              <a:t>03/04/2020</a:t>
            </a:fld>
            <a:endParaRPr lang="en-GB"/>
          </a:p>
        </p:txBody>
      </p:sp>
      <p:sp>
        <p:nvSpPr>
          <p:cNvPr id="5" name="Footer Placeholder 4">
            <a:extLst>
              <a:ext uri="{FF2B5EF4-FFF2-40B4-BE49-F238E27FC236}">
                <a16:creationId xmlns:a16="http://schemas.microsoft.com/office/drawing/2014/main" id="{4C90932A-7EBF-44A0-A935-4718204F6C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8894BA-E163-493B-8AF1-85A7CF8B6C36}"/>
              </a:ext>
            </a:extLst>
          </p:cNvPr>
          <p:cNvSpPr>
            <a:spLocks noGrp="1"/>
          </p:cNvSpPr>
          <p:nvPr>
            <p:ph type="sldNum" sz="quarter" idx="12"/>
          </p:nvPr>
        </p:nvSpPr>
        <p:spPr/>
        <p:txBody>
          <a:bodyPr/>
          <a:lstStyle/>
          <a:p>
            <a:fld id="{90C0C180-BEE2-424B-9BA3-4819B715483C}" type="slidenum">
              <a:rPr lang="en-GB" smtClean="0"/>
              <a:t>‹#›</a:t>
            </a:fld>
            <a:endParaRPr lang="en-GB"/>
          </a:p>
        </p:txBody>
      </p:sp>
    </p:spTree>
    <p:extLst>
      <p:ext uri="{BB962C8B-B14F-4D97-AF65-F5344CB8AC3E}">
        <p14:creationId xmlns:p14="http://schemas.microsoft.com/office/powerpoint/2010/main" val="556602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B28D4-BC3F-4776-BE20-0B209EA2B83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6AEE0BA-09CA-4D1E-A1EC-CC8C2E88730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B7CB4F3-6FA0-4DA5-8C46-F113A053A34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BBE9E4D-B400-4621-A53B-29497F1CBDF0}"/>
              </a:ext>
            </a:extLst>
          </p:cNvPr>
          <p:cNvSpPr>
            <a:spLocks noGrp="1"/>
          </p:cNvSpPr>
          <p:nvPr>
            <p:ph type="dt" sz="half" idx="10"/>
          </p:nvPr>
        </p:nvSpPr>
        <p:spPr/>
        <p:txBody>
          <a:bodyPr/>
          <a:lstStyle/>
          <a:p>
            <a:fld id="{F61122C4-4228-4FAA-8825-B8CBD3CEDBCA}" type="datetimeFigureOut">
              <a:rPr lang="en-GB" smtClean="0"/>
              <a:t>03/04/2020</a:t>
            </a:fld>
            <a:endParaRPr lang="en-GB"/>
          </a:p>
        </p:txBody>
      </p:sp>
      <p:sp>
        <p:nvSpPr>
          <p:cNvPr id="6" name="Footer Placeholder 5">
            <a:extLst>
              <a:ext uri="{FF2B5EF4-FFF2-40B4-BE49-F238E27FC236}">
                <a16:creationId xmlns:a16="http://schemas.microsoft.com/office/drawing/2014/main" id="{D8C23D94-A6F2-4AC7-9222-300DBA4F9D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0254C24-F77A-4411-9DBA-A4718A44A233}"/>
              </a:ext>
            </a:extLst>
          </p:cNvPr>
          <p:cNvSpPr>
            <a:spLocks noGrp="1"/>
          </p:cNvSpPr>
          <p:nvPr>
            <p:ph type="sldNum" sz="quarter" idx="12"/>
          </p:nvPr>
        </p:nvSpPr>
        <p:spPr/>
        <p:txBody>
          <a:bodyPr/>
          <a:lstStyle/>
          <a:p>
            <a:fld id="{90C0C180-BEE2-424B-9BA3-4819B715483C}" type="slidenum">
              <a:rPr lang="en-GB" smtClean="0"/>
              <a:t>‹#›</a:t>
            </a:fld>
            <a:endParaRPr lang="en-GB"/>
          </a:p>
        </p:txBody>
      </p:sp>
    </p:spTree>
    <p:extLst>
      <p:ext uri="{BB962C8B-B14F-4D97-AF65-F5344CB8AC3E}">
        <p14:creationId xmlns:p14="http://schemas.microsoft.com/office/powerpoint/2010/main" val="2371879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5B761-F583-4B52-928C-F3AB27CD9F4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CB1B1C5-00CF-4F9D-B51F-23172244B8B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F2FA751-9C6E-4D9C-8935-FF5C848996C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94F99B-C9F0-46BD-83F4-DAEF95C645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D47DBD4-3D39-404E-9331-CA358472E88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BFE064B-A412-4E62-A10A-C78D75FBCE56}"/>
              </a:ext>
            </a:extLst>
          </p:cNvPr>
          <p:cNvSpPr>
            <a:spLocks noGrp="1"/>
          </p:cNvSpPr>
          <p:nvPr>
            <p:ph type="dt" sz="half" idx="10"/>
          </p:nvPr>
        </p:nvSpPr>
        <p:spPr/>
        <p:txBody>
          <a:bodyPr/>
          <a:lstStyle/>
          <a:p>
            <a:fld id="{F61122C4-4228-4FAA-8825-B8CBD3CEDBCA}" type="datetimeFigureOut">
              <a:rPr lang="en-GB" smtClean="0"/>
              <a:t>03/04/2020</a:t>
            </a:fld>
            <a:endParaRPr lang="en-GB"/>
          </a:p>
        </p:txBody>
      </p:sp>
      <p:sp>
        <p:nvSpPr>
          <p:cNvPr id="8" name="Footer Placeholder 7">
            <a:extLst>
              <a:ext uri="{FF2B5EF4-FFF2-40B4-BE49-F238E27FC236}">
                <a16:creationId xmlns:a16="http://schemas.microsoft.com/office/drawing/2014/main" id="{A73DB637-2511-403C-8878-5D353B477A2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A6F82E7-B0CE-4A25-B1E7-15765897FC25}"/>
              </a:ext>
            </a:extLst>
          </p:cNvPr>
          <p:cNvSpPr>
            <a:spLocks noGrp="1"/>
          </p:cNvSpPr>
          <p:nvPr>
            <p:ph type="sldNum" sz="quarter" idx="12"/>
          </p:nvPr>
        </p:nvSpPr>
        <p:spPr/>
        <p:txBody>
          <a:bodyPr/>
          <a:lstStyle/>
          <a:p>
            <a:fld id="{90C0C180-BEE2-424B-9BA3-4819B715483C}" type="slidenum">
              <a:rPr lang="en-GB" smtClean="0"/>
              <a:t>‹#›</a:t>
            </a:fld>
            <a:endParaRPr lang="en-GB"/>
          </a:p>
        </p:txBody>
      </p:sp>
    </p:spTree>
    <p:extLst>
      <p:ext uri="{BB962C8B-B14F-4D97-AF65-F5344CB8AC3E}">
        <p14:creationId xmlns:p14="http://schemas.microsoft.com/office/powerpoint/2010/main" val="1754918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0DAE2-86EE-444C-9F5F-EB3B39CB74C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99688BE-467D-4276-9EF6-A0C6038A1E92}"/>
              </a:ext>
            </a:extLst>
          </p:cNvPr>
          <p:cNvSpPr>
            <a:spLocks noGrp="1"/>
          </p:cNvSpPr>
          <p:nvPr>
            <p:ph type="dt" sz="half" idx="10"/>
          </p:nvPr>
        </p:nvSpPr>
        <p:spPr/>
        <p:txBody>
          <a:bodyPr/>
          <a:lstStyle/>
          <a:p>
            <a:fld id="{F61122C4-4228-4FAA-8825-B8CBD3CEDBCA}" type="datetimeFigureOut">
              <a:rPr lang="en-GB" smtClean="0"/>
              <a:t>03/04/2020</a:t>
            </a:fld>
            <a:endParaRPr lang="en-GB"/>
          </a:p>
        </p:txBody>
      </p:sp>
      <p:sp>
        <p:nvSpPr>
          <p:cNvPr id="4" name="Footer Placeholder 3">
            <a:extLst>
              <a:ext uri="{FF2B5EF4-FFF2-40B4-BE49-F238E27FC236}">
                <a16:creationId xmlns:a16="http://schemas.microsoft.com/office/drawing/2014/main" id="{7A9FC536-2F00-4F52-8D08-03E5716550A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C53A51E-BFDB-4849-9D3E-6F95E469916F}"/>
              </a:ext>
            </a:extLst>
          </p:cNvPr>
          <p:cNvSpPr>
            <a:spLocks noGrp="1"/>
          </p:cNvSpPr>
          <p:nvPr>
            <p:ph type="sldNum" sz="quarter" idx="12"/>
          </p:nvPr>
        </p:nvSpPr>
        <p:spPr/>
        <p:txBody>
          <a:bodyPr/>
          <a:lstStyle/>
          <a:p>
            <a:fld id="{90C0C180-BEE2-424B-9BA3-4819B715483C}" type="slidenum">
              <a:rPr lang="en-GB" smtClean="0"/>
              <a:t>‹#›</a:t>
            </a:fld>
            <a:endParaRPr lang="en-GB"/>
          </a:p>
        </p:txBody>
      </p:sp>
    </p:spTree>
    <p:extLst>
      <p:ext uri="{BB962C8B-B14F-4D97-AF65-F5344CB8AC3E}">
        <p14:creationId xmlns:p14="http://schemas.microsoft.com/office/powerpoint/2010/main" val="11718220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4446B2-AA84-415F-B53E-BAEB06486153}"/>
              </a:ext>
            </a:extLst>
          </p:cNvPr>
          <p:cNvSpPr>
            <a:spLocks noGrp="1"/>
          </p:cNvSpPr>
          <p:nvPr>
            <p:ph type="dt" sz="half" idx="10"/>
          </p:nvPr>
        </p:nvSpPr>
        <p:spPr/>
        <p:txBody>
          <a:bodyPr/>
          <a:lstStyle/>
          <a:p>
            <a:fld id="{F61122C4-4228-4FAA-8825-B8CBD3CEDBCA}" type="datetimeFigureOut">
              <a:rPr lang="en-GB" smtClean="0"/>
              <a:t>03/04/2020</a:t>
            </a:fld>
            <a:endParaRPr lang="en-GB"/>
          </a:p>
        </p:txBody>
      </p:sp>
      <p:sp>
        <p:nvSpPr>
          <p:cNvPr id="3" name="Footer Placeholder 2">
            <a:extLst>
              <a:ext uri="{FF2B5EF4-FFF2-40B4-BE49-F238E27FC236}">
                <a16:creationId xmlns:a16="http://schemas.microsoft.com/office/drawing/2014/main" id="{8D2A3908-A13B-48CF-BD3E-52241CCFECA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9C509A4-8FBF-4679-8EFA-41A3F2F7DDA8}"/>
              </a:ext>
            </a:extLst>
          </p:cNvPr>
          <p:cNvSpPr>
            <a:spLocks noGrp="1"/>
          </p:cNvSpPr>
          <p:nvPr>
            <p:ph type="sldNum" sz="quarter" idx="12"/>
          </p:nvPr>
        </p:nvSpPr>
        <p:spPr/>
        <p:txBody>
          <a:bodyPr/>
          <a:lstStyle/>
          <a:p>
            <a:fld id="{90C0C180-BEE2-424B-9BA3-4819B715483C}" type="slidenum">
              <a:rPr lang="en-GB" smtClean="0"/>
              <a:t>‹#›</a:t>
            </a:fld>
            <a:endParaRPr lang="en-GB"/>
          </a:p>
        </p:txBody>
      </p:sp>
    </p:spTree>
    <p:extLst>
      <p:ext uri="{BB962C8B-B14F-4D97-AF65-F5344CB8AC3E}">
        <p14:creationId xmlns:p14="http://schemas.microsoft.com/office/powerpoint/2010/main" val="2628832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46CB9-F37E-4B19-8181-24CD80A4AB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0647DA-A049-41D1-BF4D-4C099F266C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3387E7D-F9D0-4E8F-8480-D3A82B03DD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864ADF-D917-4C13-A8F7-EE0FCFEE4685}"/>
              </a:ext>
            </a:extLst>
          </p:cNvPr>
          <p:cNvSpPr>
            <a:spLocks noGrp="1"/>
          </p:cNvSpPr>
          <p:nvPr>
            <p:ph type="dt" sz="half" idx="10"/>
          </p:nvPr>
        </p:nvSpPr>
        <p:spPr/>
        <p:txBody>
          <a:bodyPr/>
          <a:lstStyle/>
          <a:p>
            <a:fld id="{F61122C4-4228-4FAA-8825-B8CBD3CEDBCA}" type="datetimeFigureOut">
              <a:rPr lang="en-GB" smtClean="0"/>
              <a:t>03/04/2020</a:t>
            </a:fld>
            <a:endParaRPr lang="en-GB"/>
          </a:p>
        </p:txBody>
      </p:sp>
      <p:sp>
        <p:nvSpPr>
          <p:cNvPr id="6" name="Footer Placeholder 5">
            <a:extLst>
              <a:ext uri="{FF2B5EF4-FFF2-40B4-BE49-F238E27FC236}">
                <a16:creationId xmlns:a16="http://schemas.microsoft.com/office/drawing/2014/main" id="{B91F2E40-1D36-4131-B05B-25CC9580EA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F25F868-A07B-4D87-8866-ADA8AF3B4253}"/>
              </a:ext>
            </a:extLst>
          </p:cNvPr>
          <p:cNvSpPr>
            <a:spLocks noGrp="1"/>
          </p:cNvSpPr>
          <p:nvPr>
            <p:ph type="sldNum" sz="quarter" idx="12"/>
          </p:nvPr>
        </p:nvSpPr>
        <p:spPr/>
        <p:txBody>
          <a:bodyPr/>
          <a:lstStyle/>
          <a:p>
            <a:fld id="{90C0C180-BEE2-424B-9BA3-4819B715483C}" type="slidenum">
              <a:rPr lang="en-GB" smtClean="0"/>
              <a:t>‹#›</a:t>
            </a:fld>
            <a:endParaRPr lang="en-GB"/>
          </a:p>
        </p:txBody>
      </p:sp>
    </p:spTree>
    <p:extLst>
      <p:ext uri="{BB962C8B-B14F-4D97-AF65-F5344CB8AC3E}">
        <p14:creationId xmlns:p14="http://schemas.microsoft.com/office/powerpoint/2010/main" val="64761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75378-84A2-49F7-B3B7-3F7B0BDB9C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DA65FE8-FC44-417A-AD8A-D558ECC1E5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05D660D-7440-4071-9F27-04630D81E0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4E8FA8-BD36-4620-A507-A23727B3E858}"/>
              </a:ext>
            </a:extLst>
          </p:cNvPr>
          <p:cNvSpPr>
            <a:spLocks noGrp="1"/>
          </p:cNvSpPr>
          <p:nvPr>
            <p:ph type="dt" sz="half" idx="10"/>
          </p:nvPr>
        </p:nvSpPr>
        <p:spPr/>
        <p:txBody>
          <a:bodyPr/>
          <a:lstStyle/>
          <a:p>
            <a:fld id="{F61122C4-4228-4FAA-8825-B8CBD3CEDBCA}" type="datetimeFigureOut">
              <a:rPr lang="en-GB" smtClean="0"/>
              <a:t>03/04/2020</a:t>
            </a:fld>
            <a:endParaRPr lang="en-GB"/>
          </a:p>
        </p:txBody>
      </p:sp>
      <p:sp>
        <p:nvSpPr>
          <p:cNvPr id="6" name="Footer Placeholder 5">
            <a:extLst>
              <a:ext uri="{FF2B5EF4-FFF2-40B4-BE49-F238E27FC236}">
                <a16:creationId xmlns:a16="http://schemas.microsoft.com/office/drawing/2014/main" id="{116BFAB9-3619-439E-9962-9291546096F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2167AF0-7C59-4102-AD70-389186878E66}"/>
              </a:ext>
            </a:extLst>
          </p:cNvPr>
          <p:cNvSpPr>
            <a:spLocks noGrp="1"/>
          </p:cNvSpPr>
          <p:nvPr>
            <p:ph type="sldNum" sz="quarter" idx="12"/>
          </p:nvPr>
        </p:nvSpPr>
        <p:spPr/>
        <p:txBody>
          <a:bodyPr/>
          <a:lstStyle/>
          <a:p>
            <a:fld id="{90C0C180-BEE2-424B-9BA3-4819B715483C}" type="slidenum">
              <a:rPr lang="en-GB" smtClean="0"/>
              <a:t>‹#›</a:t>
            </a:fld>
            <a:endParaRPr lang="en-GB"/>
          </a:p>
        </p:txBody>
      </p:sp>
    </p:spTree>
    <p:extLst>
      <p:ext uri="{BB962C8B-B14F-4D97-AF65-F5344CB8AC3E}">
        <p14:creationId xmlns:p14="http://schemas.microsoft.com/office/powerpoint/2010/main" val="13370227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0D89CB-16F4-4F6F-9983-9A0C65E193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FE6DF14-5295-492D-9E5E-D4BB8F52F6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9C68664-93BC-4AC7-BD9F-EB0D779A179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1122C4-4228-4FAA-8825-B8CBD3CEDBCA}" type="datetimeFigureOut">
              <a:rPr lang="en-GB" smtClean="0"/>
              <a:t>03/04/2020</a:t>
            </a:fld>
            <a:endParaRPr lang="en-GB"/>
          </a:p>
        </p:txBody>
      </p:sp>
      <p:sp>
        <p:nvSpPr>
          <p:cNvPr id="5" name="Footer Placeholder 4">
            <a:extLst>
              <a:ext uri="{FF2B5EF4-FFF2-40B4-BE49-F238E27FC236}">
                <a16:creationId xmlns:a16="http://schemas.microsoft.com/office/drawing/2014/main" id="{151AC60B-AB1B-48C7-9D92-F62970DE9A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A4F5FB0-C06D-4204-AD87-D2B5EAE6193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C0C180-BEE2-424B-9BA3-4819B715483C}" type="slidenum">
              <a:rPr lang="en-GB" smtClean="0"/>
              <a:t>‹#›</a:t>
            </a:fld>
            <a:endParaRPr lang="en-GB"/>
          </a:p>
        </p:txBody>
      </p:sp>
    </p:spTree>
    <p:extLst>
      <p:ext uri="{BB962C8B-B14F-4D97-AF65-F5344CB8AC3E}">
        <p14:creationId xmlns:p14="http://schemas.microsoft.com/office/powerpoint/2010/main" val="5059461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microsoft.com/office/2007/relationships/media" Target="../media/media8.m4a"/><Relationship Id="rId7" Type="http://schemas.openxmlformats.org/officeDocument/2006/relationships/image" Target="../media/image4.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3.png"/><Relationship Id="rId5" Type="http://schemas.openxmlformats.org/officeDocument/2006/relationships/slideLayout" Target="../slideLayouts/slideLayout1.xml"/><Relationship Id="rId4" Type="http://schemas.openxmlformats.org/officeDocument/2006/relationships/audio" Target="../media/media8.m4a"/></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4.png"/><Relationship Id="rId5" Type="http://schemas.openxmlformats.org/officeDocument/2006/relationships/image" Target="../media/image12.jp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microsoft.com/office/2007/relationships/media" Target="../media/media12.m4a"/><Relationship Id="rId7" Type="http://schemas.openxmlformats.org/officeDocument/2006/relationships/image" Target="../media/image4.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3.png"/><Relationship Id="rId5" Type="http://schemas.openxmlformats.org/officeDocument/2006/relationships/slideLayout" Target="../slideLayouts/slideLayout1.xml"/><Relationship Id="rId4" Type="http://schemas.openxmlformats.org/officeDocument/2006/relationships/audio" Target="../media/media12.m4a"/></Relationships>
</file>

<file path=ppt/slides/_rels/slide14.xml.rels><?xml version="1.0" encoding="UTF-8" standalone="yes"?>
<Relationships xmlns="http://schemas.openxmlformats.org/package/2006/relationships"><Relationship Id="rId8" Type="http://schemas.openxmlformats.org/officeDocument/2006/relationships/image" Target="../media/image4.png"/><Relationship Id="rId3" Type="http://schemas.microsoft.com/office/2007/relationships/media" Target="../media/media14.m4a"/><Relationship Id="rId7" Type="http://schemas.openxmlformats.org/officeDocument/2006/relationships/image" Target="../media/image13.png"/><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hyperlink" Target="https://www.wirralsafeguarding.co.uk/multi-agency-thresholds/" TargetMode="External"/><Relationship Id="rId5" Type="http://schemas.openxmlformats.org/officeDocument/2006/relationships/slideLayout" Target="../slideLayouts/slideLayout1.xml"/><Relationship Id="rId4" Type="http://schemas.openxmlformats.org/officeDocument/2006/relationships/audio" Target="../media/media14.m4a"/></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xml"/><Relationship Id="rId7" Type="http://schemas.openxmlformats.org/officeDocument/2006/relationships/hyperlink" Target="https://www.wirralsafeguarding.co.uk/procedures/" TargetMode="Externa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hyperlink" Target="http://wirrallscb.proceduresonline.com/" TargetMode="External"/><Relationship Id="rId5" Type="http://schemas.openxmlformats.org/officeDocument/2006/relationships/hyperlink" Target="https://www.wirralsafeguarding.co.uk/multi-agency-thresholds/"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4.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5.PNG"/><Relationship Id="rId5" Type="http://schemas.openxmlformats.org/officeDocument/2006/relationships/hyperlink" Target="https://www.education.gov.uk/publications/eOrderingDownload/Working%20TogetherFINAL.pdf" TargetMode="Externa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microsoft.com/office/2007/relationships/media" Target="../media/media5.m4a"/><Relationship Id="rId7" Type="http://schemas.openxmlformats.org/officeDocument/2006/relationships/image" Target="../media/image4.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6.png"/><Relationship Id="rId5" Type="http://schemas.openxmlformats.org/officeDocument/2006/relationships/slideLayout" Target="../slideLayouts/slideLayout1.xml"/><Relationship Id="rId4" Type="http://schemas.openxmlformats.org/officeDocument/2006/relationships/audio" Target="../media/media5.m4a"/></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4.png"/><Relationship Id="rId5" Type="http://schemas.openxmlformats.org/officeDocument/2006/relationships/image" Target="../media/image11.jp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5FDD2DE-238F-4134-902F-BD8CA15063AE}"/>
              </a:ext>
            </a:extLst>
          </p:cNvPr>
          <p:cNvPicPr>
            <a:picLocks noChangeAspect="1"/>
          </p:cNvPicPr>
          <p:nvPr/>
        </p:nvPicPr>
        <p:blipFill>
          <a:blip r:embed="rId4">
            <a:clrChange>
              <a:clrFrom>
                <a:srgbClr val="FFFFFF"/>
              </a:clrFrom>
              <a:clrTo>
                <a:srgbClr val="FFFFFF">
                  <a:alpha val="0"/>
                </a:srgbClr>
              </a:clrTo>
            </a:clrChange>
            <a:alphaModFix amt="5000"/>
            <a:extLst>
              <a:ext uri="{28A0092B-C50C-407E-A947-70E740481C1C}">
                <a14:useLocalDpi xmlns:a14="http://schemas.microsoft.com/office/drawing/2010/main" val="0"/>
              </a:ext>
            </a:extLst>
          </a:blip>
          <a:stretch>
            <a:fillRect/>
          </a:stretch>
        </p:blipFill>
        <p:spPr>
          <a:xfrm>
            <a:off x="568960" y="427991"/>
            <a:ext cx="11104880" cy="5953298"/>
          </a:xfrm>
          <a:prstGeom prst="rect">
            <a:avLst/>
          </a:prstGeom>
        </p:spPr>
      </p:pic>
      <p:sp>
        <p:nvSpPr>
          <p:cNvPr id="6" name="TextBox 5">
            <a:extLst>
              <a:ext uri="{FF2B5EF4-FFF2-40B4-BE49-F238E27FC236}">
                <a16:creationId xmlns:a16="http://schemas.microsoft.com/office/drawing/2014/main" id="{982C9EAB-7FFC-47B1-ABF5-194548937EC6}"/>
              </a:ext>
            </a:extLst>
          </p:cNvPr>
          <p:cNvSpPr txBox="1"/>
          <p:nvPr/>
        </p:nvSpPr>
        <p:spPr>
          <a:xfrm>
            <a:off x="1290320" y="630317"/>
            <a:ext cx="8378825" cy="5170646"/>
          </a:xfrm>
          <a:prstGeom prst="rect">
            <a:avLst/>
          </a:prstGeom>
          <a:noFill/>
        </p:spPr>
        <p:txBody>
          <a:bodyPr wrap="square" rtlCol="0">
            <a:spAutoFit/>
          </a:bodyPr>
          <a:lstStyle/>
          <a:p>
            <a:pPr algn="ctr"/>
            <a:r>
              <a:rPr lang="en-GB" sz="8800" b="1" dirty="0"/>
              <a:t>Safeguarding Children</a:t>
            </a:r>
          </a:p>
          <a:p>
            <a:pPr algn="ctr"/>
            <a:endParaRPr lang="en-GB" sz="2000" b="1" dirty="0"/>
          </a:p>
          <a:p>
            <a:pPr algn="ctr"/>
            <a:r>
              <a:rPr lang="en-GB" sz="8000" b="1" dirty="0"/>
              <a:t>Basic Awareness</a:t>
            </a:r>
          </a:p>
          <a:p>
            <a:pPr algn="ctr"/>
            <a:endParaRPr lang="en-GB" sz="1400" b="1" dirty="0"/>
          </a:p>
          <a:p>
            <a:pPr algn="ctr"/>
            <a:r>
              <a:rPr lang="en-GB" sz="4000" b="1" dirty="0"/>
              <a:t>Narrated PowerPoint Presentation</a:t>
            </a:r>
          </a:p>
        </p:txBody>
      </p:sp>
      <p:pic>
        <p:nvPicPr>
          <p:cNvPr id="2" name="Recorded Sound">
            <a:hlinkClick r:id="" action="ppaction://media"/>
            <a:extLst>
              <a:ext uri="{FF2B5EF4-FFF2-40B4-BE49-F238E27FC236}">
                <a16:creationId xmlns:a16="http://schemas.microsoft.com/office/drawing/2014/main" id="{961ECF78-DDFE-4CF3-9520-664D9AF58AA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761047" y="2809240"/>
            <a:ext cx="406400" cy="406400"/>
          </a:xfrm>
          <a:prstGeom prst="rect">
            <a:avLst/>
          </a:prstGeom>
        </p:spPr>
      </p:pic>
    </p:spTree>
    <p:extLst>
      <p:ext uri="{BB962C8B-B14F-4D97-AF65-F5344CB8AC3E}">
        <p14:creationId xmlns:p14="http://schemas.microsoft.com/office/powerpoint/2010/main" val="2836617882"/>
      </p:ext>
    </p:extLst>
  </p:cSld>
  <p:clrMapOvr>
    <a:masterClrMapping/>
  </p:clrMapOvr>
  <mc:AlternateContent xmlns:mc="http://schemas.openxmlformats.org/markup-compatibility/2006">
    <mc:Choice xmlns:p14="http://schemas.microsoft.com/office/powerpoint/2010/main" Requires="p14">
      <p:transition spd="slow" p14:dur="2000" advClick="0" advTm="6000"/>
    </mc:Choice>
    <mc:Fallback>
      <p:transition spd="slow" advClick="0" advTm="6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77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DB986A9-5977-46D2-A63C-40F1298BE57D}"/>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7700" y="4787167"/>
            <a:ext cx="4864203" cy="1768450"/>
          </a:xfrm>
          <a:prstGeom prst="rect">
            <a:avLst/>
          </a:prstGeom>
        </p:spPr>
      </p:pic>
      <p:sp>
        <p:nvSpPr>
          <p:cNvPr id="3" name="Rectangle 2">
            <a:extLst>
              <a:ext uri="{FF2B5EF4-FFF2-40B4-BE49-F238E27FC236}">
                <a16:creationId xmlns:a16="http://schemas.microsoft.com/office/drawing/2014/main" id="{E42323DC-7206-495A-A8C9-310F2F014397}"/>
              </a:ext>
            </a:extLst>
          </p:cNvPr>
          <p:cNvSpPr/>
          <p:nvPr/>
        </p:nvSpPr>
        <p:spPr>
          <a:xfrm>
            <a:off x="584791" y="1370848"/>
            <a:ext cx="10509648" cy="1323439"/>
          </a:xfrm>
          <a:prstGeom prst="rect">
            <a:avLst/>
          </a:prstGeom>
        </p:spPr>
        <p:txBody>
          <a:bodyPr wrap="square">
            <a:spAutoFit/>
          </a:bodyPr>
          <a:lstStyle/>
          <a:p>
            <a:r>
              <a:rPr lang="en-GB" sz="2000" dirty="0">
                <a:latin typeface="+mj-lt"/>
              </a:rPr>
              <a:t>The 1989 Act starts from the premise that the best place for a child to be is in the family home unless there is risk of significant harm. This is where we get the distinction between Section 17 and Child in Need and Section 47 Child at Risk of significant harm - the point where there will be statutory intervention in a families life – known as Child Protection </a:t>
            </a:r>
          </a:p>
        </p:txBody>
      </p:sp>
      <p:sp>
        <p:nvSpPr>
          <p:cNvPr id="4" name="Rectangle 3">
            <a:extLst>
              <a:ext uri="{FF2B5EF4-FFF2-40B4-BE49-F238E27FC236}">
                <a16:creationId xmlns:a16="http://schemas.microsoft.com/office/drawing/2014/main" id="{EDA178DA-435B-4D02-BEBF-D924D5194730}"/>
              </a:ext>
            </a:extLst>
          </p:cNvPr>
          <p:cNvSpPr/>
          <p:nvPr/>
        </p:nvSpPr>
        <p:spPr>
          <a:xfrm>
            <a:off x="584791" y="2813961"/>
            <a:ext cx="10509648" cy="1631216"/>
          </a:xfrm>
          <a:prstGeom prst="rect">
            <a:avLst/>
          </a:prstGeom>
        </p:spPr>
        <p:txBody>
          <a:bodyPr wrap="square">
            <a:spAutoFit/>
          </a:bodyPr>
          <a:lstStyle/>
          <a:p>
            <a:r>
              <a:rPr lang="en-GB" sz="2000" dirty="0">
                <a:latin typeface="+mj-lt"/>
              </a:rPr>
              <a:t>The 2004 Act does not replace the 1989 Act but is an addendum to it. The changes to the legislation came about as a direct response to the case of Victoria Climbie.</a:t>
            </a:r>
          </a:p>
          <a:p>
            <a:r>
              <a:rPr lang="en-GB" sz="2000" dirty="0">
                <a:latin typeface="+mj-lt"/>
              </a:rPr>
              <a:t>The 2004 Act introduced Local Safeguarding Children Boards (now the Safeguarding Partnerships) to ensure a more co-ordinated approach to local child safeguarding processes</a:t>
            </a:r>
          </a:p>
          <a:p>
            <a:r>
              <a:rPr lang="en-GB" sz="2000" dirty="0">
                <a:latin typeface="+mj-lt"/>
              </a:rPr>
              <a:t>It also led to publication of the Working Together 2006 document (reviewed every 3 years) </a:t>
            </a:r>
          </a:p>
        </p:txBody>
      </p:sp>
      <p:sp>
        <p:nvSpPr>
          <p:cNvPr id="5" name="TextBox 4">
            <a:extLst>
              <a:ext uri="{FF2B5EF4-FFF2-40B4-BE49-F238E27FC236}">
                <a16:creationId xmlns:a16="http://schemas.microsoft.com/office/drawing/2014/main" id="{3612283A-B9A6-48EB-90F5-E5721B887161}"/>
              </a:ext>
            </a:extLst>
          </p:cNvPr>
          <p:cNvSpPr txBox="1"/>
          <p:nvPr/>
        </p:nvSpPr>
        <p:spPr>
          <a:xfrm>
            <a:off x="584791" y="586984"/>
            <a:ext cx="6858000" cy="707886"/>
          </a:xfrm>
          <a:prstGeom prst="rect">
            <a:avLst/>
          </a:prstGeom>
          <a:noFill/>
        </p:spPr>
        <p:txBody>
          <a:bodyPr wrap="square" rtlCol="0">
            <a:spAutoFit/>
          </a:bodyPr>
          <a:lstStyle/>
          <a:p>
            <a:r>
              <a:rPr lang="en-GB" sz="4000" dirty="0">
                <a:latin typeface="+mj-lt"/>
              </a:rPr>
              <a:t>Children’s Act 1989 and 2004</a:t>
            </a:r>
          </a:p>
        </p:txBody>
      </p:sp>
      <p:pic>
        <p:nvPicPr>
          <p:cNvPr id="6" name="Recorded Sound">
            <a:hlinkClick r:id="" action="ppaction://media"/>
            <a:extLst>
              <a:ext uri="{FF2B5EF4-FFF2-40B4-BE49-F238E27FC236}">
                <a16:creationId xmlns:a16="http://schemas.microsoft.com/office/drawing/2014/main" id="{667CCD1F-41F1-4D41-BB39-05434ADEAF0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93750" y="1829367"/>
            <a:ext cx="406400" cy="406400"/>
          </a:xfrm>
          <a:prstGeom prst="rect">
            <a:avLst/>
          </a:prstGeom>
        </p:spPr>
      </p:pic>
      <p:pic>
        <p:nvPicPr>
          <p:cNvPr id="7" name="Recorded Sound">
            <a:hlinkClick r:id="" action="ppaction://media"/>
            <a:extLst>
              <a:ext uri="{FF2B5EF4-FFF2-40B4-BE49-F238E27FC236}">
                <a16:creationId xmlns:a16="http://schemas.microsoft.com/office/drawing/2014/main" id="{CB6DFA46-BF21-4163-8922-D01C62A8B7F9}"/>
              </a:ext>
            </a:extLst>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793750" y="2813961"/>
            <a:ext cx="406400" cy="406400"/>
          </a:xfrm>
          <a:prstGeom prst="rect">
            <a:avLst/>
          </a:prstGeom>
        </p:spPr>
      </p:pic>
    </p:spTree>
    <p:extLst>
      <p:ext uri="{BB962C8B-B14F-4D97-AF65-F5344CB8AC3E}">
        <p14:creationId xmlns:p14="http://schemas.microsoft.com/office/powerpoint/2010/main" val="1730276016"/>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fade">
                                      <p:cBhvr>
                                        <p:cTn id="20" dur="500"/>
                                        <p:tgtEl>
                                          <p:spTgt spid="4">
                                            <p:txEl>
                                              <p:pRg st="1" end="1"/>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Effect transition="in" filter="fade">
                                      <p:cBhvr>
                                        <p:cTn id="23" dur="500"/>
                                        <p:tgtEl>
                                          <p:spTgt spid="4">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mediacall" presetSubtype="0" fill="hold" nodeType="clickEffect">
                                  <p:stCondLst>
                                    <p:cond delay="0"/>
                                  </p:stCondLst>
                                  <p:childTnLst>
                                    <p:cmd type="call" cmd="playFrom(0.0)">
                                      <p:cBhvr>
                                        <p:cTn id="27" dur="49979" fill="hold"/>
                                        <p:tgtEl>
                                          <p:spTgt spid="6"/>
                                        </p:tgtEl>
                                      </p:cBhvr>
                                    </p:cmd>
                                  </p:childTnLst>
                                </p:cTn>
                              </p:par>
                            </p:childTnLst>
                          </p:cTn>
                        </p:par>
                      </p:childTnLst>
                    </p:cTn>
                  </p:par>
                  <p:par>
                    <p:cTn id="28" fill="hold">
                      <p:stCondLst>
                        <p:cond delay="indefinite"/>
                      </p:stCondLst>
                      <p:childTnLst>
                        <p:par>
                          <p:cTn id="29" fill="hold">
                            <p:stCondLst>
                              <p:cond delay="0"/>
                            </p:stCondLst>
                            <p:childTnLst>
                              <p:par>
                                <p:cTn id="30" presetID="1" presetClass="mediacall" presetSubtype="0" fill="hold" nodeType="clickEffect">
                                  <p:stCondLst>
                                    <p:cond delay="0"/>
                                  </p:stCondLst>
                                  <p:childTnLst>
                                    <p:cmd type="call" cmd="playFrom(0.0)">
                                      <p:cBhvr>
                                        <p:cTn id="31" dur="4340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32" fill="hold" display="0">
                  <p:stCondLst>
                    <p:cond delay="indefinite"/>
                  </p:stCondLst>
                  <p:endCondLst>
                    <p:cond evt="onStopAudio" delay="0">
                      <p:tgtEl>
                        <p:sldTgt/>
                      </p:tgtEl>
                    </p:cond>
                  </p:endCondLst>
                </p:cTn>
                <p:tgtEl>
                  <p:spTgt spid="6"/>
                </p:tgtEl>
              </p:cMediaNode>
            </p:audio>
            <p:audio>
              <p:cMediaNode vol="80000">
                <p:cTn id="33" fill="hold" display="0">
                  <p:stCondLst>
                    <p:cond delay="indefinite"/>
                  </p:stCondLst>
                  <p:endCondLst>
                    <p:cond evt="onStopAudio" delay="0">
                      <p:tgtEl>
                        <p:sldTgt/>
                      </p:tgtEl>
                    </p:cond>
                  </p:endCondLst>
                </p:cTn>
                <p:tgtEl>
                  <p:spTgt spid="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DB986A9-5977-46D2-A63C-40F1298BE57D}"/>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7700" y="4787167"/>
            <a:ext cx="4864203" cy="1768450"/>
          </a:xfrm>
          <a:prstGeom prst="rect">
            <a:avLst/>
          </a:prstGeom>
        </p:spPr>
      </p:pic>
      <p:sp>
        <p:nvSpPr>
          <p:cNvPr id="3" name="Rectangle 2">
            <a:extLst>
              <a:ext uri="{FF2B5EF4-FFF2-40B4-BE49-F238E27FC236}">
                <a16:creationId xmlns:a16="http://schemas.microsoft.com/office/drawing/2014/main" id="{87DB640F-928A-45C6-B286-05C9B8CB93CE}"/>
              </a:ext>
            </a:extLst>
          </p:cNvPr>
          <p:cNvSpPr/>
          <p:nvPr/>
        </p:nvSpPr>
        <p:spPr>
          <a:xfrm>
            <a:off x="707700" y="1668507"/>
            <a:ext cx="7373044" cy="2554545"/>
          </a:xfrm>
          <a:prstGeom prst="rect">
            <a:avLst/>
          </a:prstGeom>
        </p:spPr>
        <p:txBody>
          <a:bodyPr wrap="square">
            <a:spAutoFit/>
          </a:bodyPr>
          <a:lstStyle/>
          <a:p>
            <a:pPr>
              <a:defRPr/>
            </a:pPr>
            <a:r>
              <a:rPr lang="en-US" sz="2000" dirty="0">
                <a:latin typeface="+mj-lt"/>
              </a:rPr>
              <a:t>Working Together 2018 reaffirms that safeguarding is everyone’s responsibility.</a:t>
            </a:r>
          </a:p>
          <a:p>
            <a:pPr>
              <a:defRPr/>
            </a:pPr>
            <a:r>
              <a:rPr lang="en-US" sz="2000" dirty="0">
                <a:latin typeface="+mj-lt"/>
              </a:rPr>
              <a:t>This is statutory guidance that sets out key roles for individual </a:t>
            </a:r>
            <a:r>
              <a:rPr lang="en-US" sz="2000" dirty="0" err="1">
                <a:latin typeface="+mj-lt"/>
              </a:rPr>
              <a:t>organisations</a:t>
            </a:r>
            <a:r>
              <a:rPr lang="en-US" sz="2000" dirty="0">
                <a:latin typeface="+mj-lt"/>
              </a:rPr>
              <a:t> and agencies to deliver effective arrangements for safeguarding </a:t>
            </a:r>
          </a:p>
          <a:p>
            <a:pPr>
              <a:defRPr/>
            </a:pPr>
            <a:r>
              <a:rPr lang="en-US" sz="2000" dirty="0">
                <a:latin typeface="+mj-lt"/>
              </a:rPr>
              <a:t>For services to be effective each professional and </a:t>
            </a:r>
            <a:r>
              <a:rPr lang="en-US" sz="2000" dirty="0" err="1">
                <a:latin typeface="+mj-lt"/>
              </a:rPr>
              <a:t>organisation</a:t>
            </a:r>
            <a:r>
              <a:rPr lang="en-US" sz="2000" dirty="0">
                <a:latin typeface="+mj-lt"/>
              </a:rPr>
              <a:t> should play their full part and must adopt a child-</a:t>
            </a:r>
            <a:r>
              <a:rPr lang="en-US" sz="2000" dirty="0" err="1">
                <a:latin typeface="+mj-lt"/>
              </a:rPr>
              <a:t>centred</a:t>
            </a:r>
            <a:r>
              <a:rPr lang="en-US" sz="2000" dirty="0">
                <a:latin typeface="+mj-lt"/>
              </a:rPr>
              <a:t> approach with a clear understanding of the needs and views of children.</a:t>
            </a:r>
            <a:endParaRPr lang="en-GB" sz="2000" dirty="0">
              <a:latin typeface="+mj-lt"/>
            </a:endParaRPr>
          </a:p>
        </p:txBody>
      </p:sp>
      <p:pic>
        <p:nvPicPr>
          <p:cNvPr id="4" name="Picture 3">
            <a:extLst>
              <a:ext uri="{FF2B5EF4-FFF2-40B4-BE49-F238E27FC236}">
                <a16:creationId xmlns:a16="http://schemas.microsoft.com/office/drawing/2014/main" id="{45294AF6-07F2-4BDC-9CDA-C0EDB12A798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04275" y="1668507"/>
            <a:ext cx="2133695" cy="2952884"/>
          </a:xfrm>
          <a:prstGeom prst="rect">
            <a:avLst/>
          </a:prstGeom>
        </p:spPr>
      </p:pic>
      <p:sp>
        <p:nvSpPr>
          <p:cNvPr id="5" name="TextBox 4">
            <a:extLst>
              <a:ext uri="{FF2B5EF4-FFF2-40B4-BE49-F238E27FC236}">
                <a16:creationId xmlns:a16="http://schemas.microsoft.com/office/drawing/2014/main" id="{780F01DF-B094-4918-A660-27DFD1F20C10}"/>
              </a:ext>
            </a:extLst>
          </p:cNvPr>
          <p:cNvSpPr txBox="1"/>
          <p:nvPr/>
        </p:nvSpPr>
        <p:spPr>
          <a:xfrm>
            <a:off x="707700" y="750449"/>
            <a:ext cx="6712688" cy="707886"/>
          </a:xfrm>
          <a:prstGeom prst="rect">
            <a:avLst/>
          </a:prstGeom>
          <a:noFill/>
        </p:spPr>
        <p:txBody>
          <a:bodyPr wrap="square" rtlCol="0">
            <a:spAutoFit/>
          </a:bodyPr>
          <a:lstStyle/>
          <a:p>
            <a:r>
              <a:rPr lang="en-GB" sz="4000" dirty="0">
                <a:latin typeface="+mj-lt"/>
              </a:rPr>
              <a:t>Working Together 2018</a:t>
            </a:r>
          </a:p>
        </p:txBody>
      </p:sp>
      <p:pic>
        <p:nvPicPr>
          <p:cNvPr id="6" name="Recorded Sound">
            <a:hlinkClick r:id="" action="ppaction://media"/>
            <a:extLst>
              <a:ext uri="{FF2B5EF4-FFF2-40B4-BE49-F238E27FC236}">
                <a16:creationId xmlns:a16="http://schemas.microsoft.com/office/drawing/2014/main" id="{DCF9952D-26EE-49DD-8210-D3ECA4990CB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0900" y="2539379"/>
            <a:ext cx="406400" cy="406400"/>
          </a:xfrm>
          <a:prstGeom prst="rect">
            <a:avLst/>
          </a:prstGeom>
        </p:spPr>
      </p:pic>
    </p:spTree>
    <p:extLst>
      <p:ext uri="{BB962C8B-B14F-4D97-AF65-F5344CB8AC3E}">
        <p14:creationId xmlns:p14="http://schemas.microsoft.com/office/powerpoint/2010/main" val="2979674496"/>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mediacall" presetSubtype="0" fill="hold" nodeType="clickEffect">
                                  <p:stCondLst>
                                    <p:cond delay="0"/>
                                  </p:stCondLst>
                                  <p:childTnLst>
                                    <p:cmd type="call" cmd="playFrom(0.0)">
                                      <p:cBhvr>
                                        <p:cTn id="22" dur="3913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3" fill="hold" display="0">
                  <p:stCondLst>
                    <p:cond delay="indefinite"/>
                  </p:stCondLst>
                  <p:endCondLst>
                    <p:cond evt="onStopAudio" delay="0">
                      <p:tgtEl>
                        <p:sldTgt/>
                      </p:tgtEl>
                    </p:cond>
                  </p:endCondLst>
                </p:cTn>
                <p:tgtEl>
                  <p:spTgt spid="6"/>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DB986A9-5977-46D2-A63C-40F1298BE57D}"/>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7700" y="4787167"/>
            <a:ext cx="4864203" cy="1768450"/>
          </a:xfrm>
          <a:prstGeom prst="rect">
            <a:avLst/>
          </a:prstGeom>
        </p:spPr>
      </p:pic>
      <p:sp>
        <p:nvSpPr>
          <p:cNvPr id="3" name="Rectangle 2">
            <a:extLst>
              <a:ext uri="{FF2B5EF4-FFF2-40B4-BE49-F238E27FC236}">
                <a16:creationId xmlns:a16="http://schemas.microsoft.com/office/drawing/2014/main" id="{DE930CF3-211E-4BFB-8EC9-97F9ED2658DD}"/>
              </a:ext>
            </a:extLst>
          </p:cNvPr>
          <p:cNvSpPr/>
          <p:nvPr/>
        </p:nvSpPr>
        <p:spPr>
          <a:xfrm>
            <a:off x="707700" y="692018"/>
            <a:ext cx="2276072" cy="707886"/>
          </a:xfrm>
          <a:prstGeom prst="rect">
            <a:avLst/>
          </a:prstGeom>
        </p:spPr>
        <p:txBody>
          <a:bodyPr wrap="none">
            <a:spAutoFit/>
          </a:bodyPr>
          <a:lstStyle/>
          <a:p>
            <a:r>
              <a:rPr lang="en-GB" sz="4000" dirty="0">
                <a:latin typeface="+mj-lt"/>
              </a:rPr>
              <a:t>Early Help</a:t>
            </a:r>
          </a:p>
        </p:txBody>
      </p:sp>
      <p:sp>
        <p:nvSpPr>
          <p:cNvPr id="4" name="Rectangle 3">
            <a:extLst>
              <a:ext uri="{FF2B5EF4-FFF2-40B4-BE49-F238E27FC236}">
                <a16:creationId xmlns:a16="http://schemas.microsoft.com/office/drawing/2014/main" id="{4DD1A06D-34FB-4C0E-851C-A0CCAD7794E9}"/>
              </a:ext>
            </a:extLst>
          </p:cNvPr>
          <p:cNvSpPr/>
          <p:nvPr/>
        </p:nvSpPr>
        <p:spPr>
          <a:xfrm>
            <a:off x="591880" y="1255225"/>
            <a:ext cx="6010939" cy="1938992"/>
          </a:xfrm>
          <a:prstGeom prst="rect">
            <a:avLst/>
          </a:prstGeom>
        </p:spPr>
        <p:txBody>
          <a:bodyPr wrap="square">
            <a:spAutoFit/>
          </a:bodyPr>
          <a:lstStyle/>
          <a:p>
            <a:endParaRPr lang="en-GB" sz="2000" dirty="0"/>
          </a:p>
          <a:p>
            <a:r>
              <a:rPr lang="en-GB" altLang="en-US" sz="2000" dirty="0">
                <a:latin typeface="+mj-lt"/>
              </a:rPr>
              <a:t>‘ Providing early help is more effective in promoting the welfare of children than reacting later. Early help means providing support as soon as a problem emerges, at any point in a </a:t>
            </a:r>
            <a:r>
              <a:rPr lang="en-GB" altLang="en-US" sz="2000" dirty="0" err="1">
                <a:latin typeface="+mj-lt"/>
              </a:rPr>
              <a:t>childs</a:t>
            </a:r>
            <a:r>
              <a:rPr lang="en-GB" altLang="en-US" sz="2000" dirty="0">
                <a:latin typeface="+mj-lt"/>
              </a:rPr>
              <a:t> life, from the foundation years through to the teenage years’</a:t>
            </a:r>
          </a:p>
        </p:txBody>
      </p:sp>
      <p:pic>
        <p:nvPicPr>
          <p:cNvPr id="6" name="Picture 5" descr="A screenshot of a cell phone screen with text&#10;&#10;Description automatically generated">
            <a:extLst>
              <a:ext uri="{FF2B5EF4-FFF2-40B4-BE49-F238E27FC236}">
                <a16:creationId xmlns:a16="http://schemas.microsoft.com/office/drawing/2014/main" id="{054CD573-8FA3-4DD1-AD1F-DB64FF64E6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8121" y="654353"/>
            <a:ext cx="4802372" cy="3577405"/>
          </a:xfrm>
          <a:prstGeom prst="rect">
            <a:avLst/>
          </a:prstGeom>
        </p:spPr>
      </p:pic>
      <p:pic>
        <p:nvPicPr>
          <p:cNvPr id="9" name="Recorded Sound">
            <a:hlinkClick r:id="" action="ppaction://media"/>
            <a:extLst>
              <a:ext uri="{FF2B5EF4-FFF2-40B4-BE49-F238E27FC236}">
                <a16:creationId xmlns:a16="http://schemas.microsoft.com/office/drawing/2014/main" id="{F4E8B25B-6D91-4D36-B2BD-C64F2574B17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679450" y="2682875"/>
            <a:ext cx="406400" cy="406400"/>
          </a:xfrm>
          <a:prstGeom prst="rect">
            <a:avLst/>
          </a:prstGeom>
        </p:spPr>
      </p:pic>
    </p:spTree>
    <p:extLst>
      <p:ext uri="{BB962C8B-B14F-4D97-AF65-F5344CB8AC3E}">
        <p14:creationId xmlns:p14="http://schemas.microsoft.com/office/powerpoint/2010/main" val="2822033611"/>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mediacall" presetSubtype="0" fill="hold" nodeType="clickEffect">
                                  <p:stCondLst>
                                    <p:cond delay="0"/>
                                  </p:stCondLst>
                                  <p:childTnLst>
                                    <p:cmd type="call" cmd="playFrom(0.0)">
                                      <p:cBhvr>
                                        <p:cTn id="16" dur="22185"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7" fill="hold" display="0">
                  <p:stCondLst>
                    <p:cond delay="indefinite"/>
                  </p:stCondLst>
                  <p:endCondLst>
                    <p:cond evt="onStopAudio" delay="0">
                      <p:tgtEl>
                        <p:sldTgt/>
                      </p:tgtEl>
                    </p:cond>
                  </p:endCondLst>
                </p:cTn>
                <p:tgtEl>
                  <p:spTgt spid="9"/>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DB986A9-5977-46D2-A63C-40F1298BE57D}"/>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7700" y="4787167"/>
            <a:ext cx="4864203" cy="1768450"/>
          </a:xfrm>
          <a:prstGeom prst="rect">
            <a:avLst/>
          </a:prstGeom>
        </p:spPr>
      </p:pic>
      <p:sp>
        <p:nvSpPr>
          <p:cNvPr id="3" name="Rectangle 2">
            <a:extLst>
              <a:ext uri="{FF2B5EF4-FFF2-40B4-BE49-F238E27FC236}">
                <a16:creationId xmlns:a16="http://schemas.microsoft.com/office/drawing/2014/main" id="{402D7DB3-731D-45BA-AFB6-D89B2CEEBB04}"/>
              </a:ext>
            </a:extLst>
          </p:cNvPr>
          <p:cNvSpPr/>
          <p:nvPr/>
        </p:nvSpPr>
        <p:spPr>
          <a:xfrm>
            <a:off x="707700" y="1305746"/>
            <a:ext cx="10573444" cy="3785652"/>
          </a:xfrm>
          <a:prstGeom prst="rect">
            <a:avLst/>
          </a:prstGeom>
        </p:spPr>
        <p:txBody>
          <a:bodyPr wrap="square">
            <a:spAutoFit/>
          </a:bodyPr>
          <a:lstStyle/>
          <a:p>
            <a:r>
              <a:rPr lang="en-GB" sz="2000" dirty="0">
                <a:latin typeface="+mj-lt"/>
              </a:rPr>
              <a:t>The risks posed to a child are divided into 4 different categories as identified by the </a:t>
            </a:r>
            <a:r>
              <a:rPr lang="en-GB" sz="2000" dirty="0" err="1">
                <a:latin typeface="+mj-lt"/>
              </a:rPr>
              <a:t>Childrens</a:t>
            </a:r>
            <a:r>
              <a:rPr lang="en-GB" sz="2000" dirty="0">
                <a:latin typeface="+mj-lt"/>
              </a:rPr>
              <a:t> Act 1989. we can recognise these by thinking about the signs and symptoms a child might display:</a:t>
            </a:r>
          </a:p>
          <a:p>
            <a:endParaRPr lang="en-GB" sz="2000" dirty="0">
              <a:latin typeface="+mj-lt"/>
            </a:endParaRPr>
          </a:p>
          <a:p>
            <a:pPr marL="342900" indent="-342900">
              <a:buFont typeface="Wingdings" panose="05000000000000000000" pitchFamily="2" charset="2"/>
              <a:buChar char="§"/>
            </a:pPr>
            <a:r>
              <a:rPr lang="en-GB" sz="2000" dirty="0">
                <a:latin typeface="+mj-lt"/>
              </a:rPr>
              <a:t>Physical – unusual bruising, inconsistent explanations for injuries, inappropriate clothing, child displaying aggressive behaviour or flinching.</a:t>
            </a:r>
          </a:p>
          <a:p>
            <a:pPr marL="342900" indent="-342900">
              <a:buFont typeface="Wingdings" panose="05000000000000000000" pitchFamily="2" charset="2"/>
              <a:buChar char="§"/>
            </a:pPr>
            <a:r>
              <a:rPr lang="en-GB" sz="2000" dirty="0">
                <a:latin typeface="+mj-lt"/>
              </a:rPr>
              <a:t>Emotional – being ignored or belittled by the parents, child being clingy or withdrawn behaviour</a:t>
            </a:r>
          </a:p>
          <a:p>
            <a:pPr marL="342900" indent="-342900">
              <a:buFont typeface="Wingdings" panose="05000000000000000000" pitchFamily="2" charset="2"/>
              <a:buChar char="§"/>
            </a:pPr>
            <a:r>
              <a:rPr lang="en-GB" sz="2000" dirty="0">
                <a:latin typeface="+mj-lt"/>
              </a:rPr>
              <a:t>Neglect – lack of food or appropriate clothing, lack of emotional warmth, child may appear smelly or dishevelled,  and may display clingy behaviour with professionals</a:t>
            </a:r>
          </a:p>
          <a:p>
            <a:pPr marL="342900" indent="-342900">
              <a:buFont typeface="Wingdings" panose="05000000000000000000" pitchFamily="2" charset="2"/>
              <a:buChar char="§"/>
            </a:pPr>
            <a:r>
              <a:rPr lang="en-GB" sz="2000" dirty="0">
                <a:latin typeface="+mj-lt"/>
              </a:rPr>
              <a:t>Sexual – direct sexual contact, making the child watch pornographic material, child sexual exploitation, child may display sexually inappropriate behaviour/knowledge, could be clingy or withdrawn. </a:t>
            </a:r>
          </a:p>
          <a:p>
            <a:endParaRPr lang="en-GB" sz="2000" dirty="0">
              <a:latin typeface="+mj-lt"/>
            </a:endParaRPr>
          </a:p>
        </p:txBody>
      </p:sp>
      <p:sp>
        <p:nvSpPr>
          <p:cNvPr id="4" name="Rectangle 3">
            <a:extLst>
              <a:ext uri="{FF2B5EF4-FFF2-40B4-BE49-F238E27FC236}">
                <a16:creationId xmlns:a16="http://schemas.microsoft.com/office/drawing/2014/main" id="{D2D97FA0-1CEF-439C-9BA1-A5BA26676B94}"/>
              </a:ext>
            </a:extLst>
          </p:cNvPr>
          <p:cNvSpPr/>
          <p:nvPr/>
        </p:nvSpPr>
        <p:spPr>
          <a:xfrm>
            <a:off x="707700" y="597860"/>
            <a:ext cx="3641510" cy="707886"/>
          </a:xfrm>
          <a:prstGeom prst="rect">
            <a:avLst/>
          </a:prstGeom>
        </p:spPr>
        <p:txBody>
          <a:bodyPr wrap="none">
            <a:spAutoFit/>
          </a:bodyPr>
          <a:lstStyle/>
          <a:p>
            <a:r>
              <a:rPr lang="en-GB" sz="4000" dirty="0">
                <a:latin typeface="+mj-lt"/>
              </a:rPr>
              <a:t>4 Types of abuse</a:t>
            </a:r>
          </a:p>
        </p:txBody>
      </p:sp>
      <p:pic>
        <p:nvPicPr>
          <p:cNvPr id="5" name="Recorded Sound">
            <a:hlinkClick r:id="" action="ppaction://media"/>
            <a:extLst>
              <a:ext uri="{FF2B5EF4-FFF2-40B4-BE49-F238E27FC236}">
                <a16:creationId xmlns:a16="http://schemas.microsoft.com/office/drawing/2014/main" id="{492AB985-AFB1-4C31-A0D9-4CDE8C70FBE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55650" y="1597025"/>
            <a:ext cx="406400" cy="406400"/>
          </a:xfrm>
          <a:prstGeom prst="rect">
            <a:avLst/>
          </a:prstGeom>
        </p:spPr>
      </p:pic>
      <p:pic>
        <p:nvPicPr>
          <p:cNvPr id="6" name="Recorded Sound">
            <a:hlinkClick r:id="" action="ppaction://media"/>
            <a:extLst>
              <a:ext uri="{FF2B5EF4-FFF2-40B4-BE49-F238E27FC236}">
                <a16:creationId xmlns:a16="http://schemas.microsoft.com/office/drawing/2014/main" id="{212BDF50-2246-4F91-85A2-6495F6608119}"/>
              </a:ext>
            </a:extLst>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761978" y="2963622"/>
            <a:ext cx="406400" cy="406400"/>
          </a:xfrm>
          <a:prstGeom prst="rect">
            <a:avLst/>
          </a:prstGeom>
        </p:spPr>
      </p:pic>
    </p:spTree>
    <p:extLst>
      <p:ext uri="{BB962C8B-B14F-4D97-AF65-F5344CB8AC3E}">
        <p14:creationId xmlns:p14="http://schemas.microsoft.com/office/powerpoint/2010/main" val="752737573"/>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mediacall" presetSubtype="0" fill="hold" nodeType="clickEffect">
                                  <p:stCondLst>
                                    <p:cond delay="0"/>
                                  </p:stCondLst>
                                  <p:childTnLst>
                                    <p:cmd type="call" cmd="playFrom(0.0)">
                                      <p:cBhvr>
                                        <p:cTn id="30" dur="19003" fill="hold"/>
                                        <p:tgtEl>
                                          <p:spTgt spid="5"/>
                                        </p:tgtEl>
                                      </p:cBhvr>
                                    </p:cmd>
                                  </p:childTnLst>
                                </p:cTn>
                              </p:par>
                            </p:childTnLst>
                          </p:cTn>
                        </p:par>
                      </p:childTnLst>
                    </p:cTn>
                  </p:par>
                  <p:par>
                    <p:cTn id="31" fill="hold">
                      <p:stCondLst>
                        <p:cond delay="indefinite"/>
                      </p:stCondLst>
                      <p:childTnLst>
                        <p:par>
                          <p:cTn id="32" fill="hold">
                            <p:stCondLst>
                              <p:cond delay="0"/>
                            </p:stCondLst>
                            <p:childTnLst>
                              <p:par>
                                <p:cTn id="33" presetID="1" presetClass="mediacall" presetSubtype="0" fill="hold" nodeType="clickEffect">
                                  <p:stCondLst>
                                    <p:cond delay="0"/>
                                  </p:stCondLst>
                                  <p:childTnLst>
                                    <p:cmd type="call" cmd="playFrom(0.0)">
                                      <p:cBhvr>
                                        <p:cTn id="34" dur="3093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35" fill="hold" display="0">
                  <p:stCondLst>
                    <p:cond delay="indefinite"/>
                  </p:stCondLst>
                  <p:endCondLst>
                    <p:cond evt="onStopAudio" delay="0">
                      <p:tgtEl>
                        <p:sldTgt/>
                      </p:tgtEl>
                    </p:cond>
                  </p:endCondLst>
                </p:cTn>
                <p:tgtEl>
                  <p:spTgt spid="5"/>
                </p:tgtEl>
              </p:cMediaNode>
            </p:audio>
            <p:audio>
              <p:cMediaNode vol="80000">
                <p:cTn id="36" fill="hold" display="0">
                  <p:stCondLst>
                    <p:cond delay="indefinite"/>
                  </p:stCondLst>
                  <p:endCondLst>
                    <p:cond evt="onStopAudio" delay="0">
                      <p:tgtEl>
                        <p:sldTgt/>
                      </p:tgtEl>
                    </p:cond>
                  </p:endCondLst>
                </p:cTn>
                <p:tgtEl>
                  <p:spTgt spid="6"/>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D60336E-59C0-4800-8D06-EC8F89659730}"/>
              </a:ext>
            </a:extLst>
          </p:cNvPr>
          <p:cNvSpPr/>
          <p:nvPr/>
        </p:nvSpPr>
        <p:spPr>
          <a:xfrm>
            <a:off x="2009553" y="5481935"/>
            <a:ext cx="6096000" cy="646331"/>
          </a:xfrm>
          <a:prstGeom prst="rect">
            <a:avLst/>
          </a:prstGeom>
        </p:spPr>
        <p:txBody>
          <a:bodyPr>
            <a:spAutoFit/>
          </a:bodyPr>
          <a:lstStyle/>
          <a:p>
            <a:pPr>
              <a:defRPr/>
            </a:pPr>
            <a:r>
              <a:rPr lang="en-GB" dirty="0">
                <a:latin typeface="+mj-lt"/>
              </a:rPr>
              <a:t>Full Thresholds Document: </a:t>
            </a:r>
          </a:p>
          <a:p>
            <a:pPr>
              <a:defRPr/>
            </a:pPr>
            <a:r>
              <a:rPr lang="en-GB" b="1" dirty="0">
                <a:latin typeface="+mj-lt"/>
                <a:hlinkClick r:id="rId6">
                  <a:extLst>
                    <a:ext uri="{A12FA001-AC4F-418D-AE19-62706E023703}">
                      <ahyp:hlinkClr xmlns:ahyp="http://schemas.microsoft.com/office/drawing/2018/hyperlinkcolor" val="tx"/>
                    </a:ext>
                  </a:extLst>
                </a:hlinkClick>
              </a:rPr>
              <a:t>https://www.wirralsafeguarding.co.uk/multi-agency-thresholds/ </a:t>
            </a:r>
            <a:endParaRPr lang="en-GB" b="1" dirty="0">
              <a:latin typeface="+mj-lt"/>
            </a:endParaRPr>
          </a:p>
        </p:txBody>
      </p:sp>
      <p:sp>
        <p:nvSpPr>
          <p:cNvPr id="5" name="TextBox 4">
            <a:extLst>
              <a:ext uri="{FF2B5EF4-FFF2-40B4-BE49-F238E27FC236}">
                <a16:creationId xmlns:a16="http://schemas.microsoft.com/office/drawing/2014/main" id="{80FBC35A-C3EA-4E32-A5BA-D07E87253BEF}"/>
              </a:ext>
            </a:extLst>
          </p:cNvPr>
          <p:cNvSpPr txBox="1"/>
          <p:nvPr/>
        </p:nvSpPr>
        <p:spPr>
          <a:xfrm>
            <a:off x="839972" y="560457"/>
            <a:ext cx="3498111" cy="707886"/>
          </a:xfrm>
          <a:prstGeom prst="rect">
            <a:avLst/>
          </a:prstGeom>
          <a:noFill/>
        </p:spPr>
        <p:txBody>
          <a:bodyPr wrap="square" rtlCol="0">
            <a:spAutoFit/>
          </a:bodyPr>
          <a:lstStyle/>
          <a:p>
            <a:r>
              <a:rPr lang="en-GB" sz="4000" dirty="0">
                <a:latin typeface="+mj-lt"/>
              </a:rPr>
              <a:t>Thresholds</a:t>
            </a:r>
          </a:p>
        </p:txBody>
      </p:sp>
      <p:pic>
        <p:nvPicPr>
          <p:cNvPr id="6" name="Picture 2">
            <a:extLst>
              <a:ext uri="{FF2B5EF4-FFF2-40B4-BE49-F238E27FC236}">
                <a16:creationId xmlns:a16="http://schemas.microsoft.com/office/drawing/2014/main" id="{D610651C-4029-46C4-BA61-61C34419CF5B}"/>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28572" t="22466" r="10515" b="13774"/>
          <a:stretch>
            <a:fillRect/>
          </a:stretch>
        </p:blipFill>
        <p:spPr bwMode="auto">
          <a:xfrm>
            <a:off x="4619625" y="990599"/>
            <a:ext cx="6537103" cy="4076701"/>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Rectangle 1">
            <a:extLst>
              <a:ext uri="{FF2B5EF4-FFF2-40B4-BE49-F238E27FC236}">
                <a16:creationId xmlns:a16="http://schemas.microsoft.com/office/drawing/2014/main" id="{F3339E4D-19ED-48E5-9E30-4300B4E601ED}"/>
              </a:ext>
            </a:extLst>
          </p:cNvPr>
          <p:cNvSpPr/>
          <p:nvPr/>
        </p:nvSpPr>
        <p:spPr>
          <a:xfrm>
            <a:off x="695325" y="1605260"/>
            <a:ext cx="3642758" cy="2031325"/>
          </a:xfrm>
          <a:prstGeom prst="rect">
            <a:avLst/>
          </a:prstGeom>
        </p:spPr>
        <p:txBody>
          <a:bodyPr wrap="square">
            <a:spAutoFit/>
          </a:bodyPr>
          <a:lstStyle/>
          <a:p>
            <a:r>
              <a:rPr lang="en-GB" dirty="0"/>
              <a:t>When assessing the needs of a child we should be able to recognise these different forms of abuse, and be able to evidence those concerns when requesting services. We should also have some understanding of where they fit on the threshold of need. </a:t>
            </a:r>
          </a:p>
        </p:txBody>
      </p:sp>
      <p:pic>
        <p:nvPicPr>
          <p:cNvPr id="7" name="Recorded Sound">
            <a:hlinkClick r:id="" action="ppaction://media"/>
            <a:extLst>
              <a:ext uri="{FF2B5EF4-FFF2-40B4-BE49-F238E27FC236}">
                <a16:creationId xmlns:a16="http://schemas.microsoft.com/office/drawing/2014/main" id="{47FE0F1D-C8D5-4F66-B0C1-2C0443E81733}"/>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784225" y="1701800"/>
            <a:ext cx="406400" cy="406400"/>
          </a:xfrm>
          <a:prstGeom prst="rect">
            <a:avLst/>
          </a:prstGeom>
        </p:spPr>
      </p:pic>
      <p:pic>
        <p:nvPicPr>
          <p:cNvPr id="10" name="Recorded Sound">
            <a:hlinkClick r:id="" action="ppaction://media"/>
            <a:extLst>
              <a:ext uri="{FF2B5EF4-FFF2-40B4-BE49-F238E27FC236}">
                <a16:creationId xmlns:a16="http://schemas.microsoft.com/office/drawing/2014/main" id="{842B900B-E810-4AC6-A006-DEC8C7920C8A}"/>
              </a:ext>
            </a:extLst>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784225" y="2740025"/>
            <a:ext cx="406400" cy="406400"/>
          </a:xfrm>
          <a:prstGeom prst="rect">
            <a:avLst/>
          </a:prstGeom>
        </p:spPr>
      </p:pic>
    </p:spTree>
    <p:extLst>
      <p:ext uri="{BB962C8B-B14F-4D97-AF65-F5344CB8AC3E}">
        <p14:creationId xmlns:p14="http://schemas.microsoft.com/office/powerpoint/2010/main" val="2781189244"/>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869"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72316"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1" fill="hold" display="0">
                  <p:stCondLst>
                    <p:cond delay="indefinite"/>
                  </p:stCondLst>
                  <p:endCondLst>
                    <p:cond evt="onStopAudio" delay="0">
                      <p:tgtEl>
                        <p:sldTgt/>
                      </p:tgtEl>
                    </p:cond>
                  </p:endCondLst>
                </p:cTn>
                <p:tgtEl>
                  <p:spTgt spid="7"/>
                </p:tgtEl>
              </p:cMediaNode>
            </p:audio>
            <p:audio>
              <p:cMediaNode vol="80000">
                <p:cTn id="12" fill="hold" display="0">
                  <p:stCondLst>
                    <p:cond delay="indefinite"/>
                  </p:stCondLst>
                  <p:endCondLst>
                    <p:cond evt="onStopAudio" delay="0">
                      <p:tgtEl>
                        <p:sldTgt/>
                      </p:tgtEl>
                    </p:cond>
                  </p:endCondLst>
                </p:cTn>
                <p:tgtEl>
                  <p:spTgt spid="10"/>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DB986A9-5977-46D2-A63C-40F1298BE57D}"/>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7700" y="4787167"/>
            <a:ext cx="4864203" cy="1768450"/>
          </a:xfrm>
          <a:prstGeom prst="rect">
            <a:avLst/>
          </a:prstGeom>
        </p:spPr>
      </p:pic>
      <p:sp>
        <p:nvSpPr>
          <p:cNvPr id="3" name="Rectangle 2">
            <a:extLst>
              <a:ext uri="{FF2B5EF4-FFF2-40B4-BE49-F238E27FC236}">
                <a16:creationId xmlns:a16="http://schemas.microsoft.com/office/drawing/2014/main" id="{21EDEF4F-E31E-4B76-B456-36D5F979B824}"/>
              </a:ext>
            </a:extLst>
          </p:cNvPr>
          <p:cNvSpPr/>
          <p:nvPr/>
        </p:nvSpPr>
        <p:spPr>
          <a:xfrm>
            <a:off x="893135" y="1443841"/>
            <a:ext cx="8250865" cy="3139321"/>
          </a:xfrm>
          <a:prstGeom prst="rect">
            <a:avLst/>
          </a:prstGeom>
        </p:spPr>
        <p:txBody>
          <a:bodyPr wrap="square">
            <a:spAutoFit/>
          </a:bodyPr>
          <a:lstStyle/>
          <a:p>
            <a:pPr algn="just"/>
            <a:r>
              <a:rPr lang="en-US" u="sng" dirty="0">
                <a:solidFill>
                  <a:schemeClr val="accent3">
                    <a:lumMod val="50000"/>
                  </a:schemeClr>
                </a:solidFill>
                <a:cs typeface="Calibri" panose="020F0502020204030204" pitchFamily="34" charset="0"/>
              </a:rPr>
              <a:t>Receive</a:t>
            </a:r>
            <a:r>
              <a:rPr lang="en-US" dirty="0">
                <a:solidFill>
                  <a:schemeClr val="accent3">
                    <a:lumMod val="50000"/>
                  </a:schemeClr>
                </a:solidFill>
                <a:cs typeface="Calibri" panose="020F0502020204030204" pitchFamily="34" charset="0"/>
              </a:rPr>
              <a:t> - Listen actively, open body language, accept, non-judgmental.  Use TED (tell, explain, describe)</a:t>
            </a:r>
          </a:p>
          <a:p>
            <a:pPr algn="just"/>
            <a:endParaRPr lang="en-US" dirty="0">
              <a:solidFill>
                <a:schemeClr val="accent3">
                  <a:lumMod val="50000"/>
                </a:schemeClr>
              </a:solidFill>
              <a:cs typeface="Calibri" panose="020F0502020204030204" pitchFamily="34" charset="0"/>
            </a:endParaRPr>
          </a:p>
          <a:p>
            <a:pPr algn="just"/>
            <a:r>
              <a:rPr lang="en-US" u="sng" dirty="0">
                <a:solidFill>
                  <a:schemeClr val="accent3">
                    <a:lumMod val="50000"/>
                  </a:schemeClr>
                </a:solidFill>
                <a:cs typeface="Calibri" panose="020F0502020204030204" pitchFamily="34" charset="0"/>
              </a:rPr>
              <a:t>Reassure</a:t>
            </a:r>
            <a:r>
              <a:rPr lang="en-US" dirty="0">
                <a:solidFill>
                  <a:schemeClr val="accent3">
                    <a:lumMod val="50000"/>
                  </a:schemeClr>
                </a:solidFill>
                <a:cs typeface="Calibri" panose="020F0502020204030204" pitchFamily="34" charset="0"/>
              </a:rPr>
              <a:t> - ‘You’ve done the right thing by coming to me’, reassure child that you have listened and hear what they are saying; don’t promise what can’t be delivered</a:t>
            </a:r>
          </a:p>
          <a:p>
            <a:pPr algn="just"/>
            <a:endParaRPr lang="en-US" dirty="0">
              <a:solidFill>
                <a:schemeClr val="accent3">
                  <a:lumMod val="50000"/>
                </a:schemeClr>
              </a:solidFill>
              <a:cs typeface="Calibri" panose="020F0502020204030204" pitchFamily="34" charset="0"/>
            </a:endParaRPr>
          </a:p>
          <a:p>
            <a:pPr algn="just"/>
            <a:r>
              <a:rPr lang="en-US" u="sng" dirty="0">
                <a:solidFill>
                  <a:schemeClr val="accent3">
                    <a:lumMod val="50000"/>
                  </a:schemeClr>
                </a:solidFill>
                <a:cs typeface="Calibri" panose="020F0502020204030204" pitchFamily="34" charset="0"/>
              </a:rPr>
              <a:t>Respond</a:t>
            </a:r>
            <a:r>
              <a:rPr lang="en-US" dirty="0">
                <a:solidFill>
                  <a:schemeClr val="accent3">
                    <a:lumMod val="50000"/>
                  </a:schemeClr>
                </a:solidFill>
                <a:cs typeface="Calibri" panose="020F0502020204030204" pitchFamily="34" charset="0"/>
              </a:rPr>
              <a:t> - Tell what you are going to do and do it. Ensure child is ok before leaving</a:t>
            </a:r>
          </a:p>
          <a:p>
            <a:pPr algn="just"/>
            <a:endParaRPr lang="en-US" dirty="0">
              <a:solidFill>
                <a:schemeClr val="accent3">
                  <a:lumMod val="50000"/>
                </a:schemeClr>
              </a:solidFill>
              <a:cs typeface="Calibri" panose="020F0502020204030204" pitchFamily="34" charset="0"/>
            </a:endParaRPr>
          </a:p>
          <a:p>
            <a:pPr algn="just"/>
            <a:r>
              <a:rPr lang="en-US" u="sng" dirty="0">
                <a:solidFill>
                  <a:schemeClr val="accent3">
                    <a:lumMod val="50000"/>
                  </a:schemeClr>
                </a:solidFill>
                <a:cs typeface="Calibri" panose="020F0502020204030204" pitchFamily="34" charset="0"/>
              </a:rPr>
              <a:t>Report</a:t>
            </a:r>
            <a:r>
              <a:rPr lang="en-US" dirty="0">
                <a:solidFill>
                  <a:schemeClr val="accent3">
                    <a:lumMod val="50000"/>
                  </a:schemeClr>
                </a:solidFill>
                <a:cs typeface="Calibri" panose="020F0502020204030204" pitchFamily="34" charset="0"/>
              </a:rPr>
              <a:t> - As soon as possible, to your Safeguarding Lead or the Integrated Front Door </a:t>
            </a:r>
          </a:p>
          <a:p>
            <a:pPr algn="just"/>
            <a:endParaRPr lang="en-US" dirty="0">
              <a:solidFill>
                <a:schemeClr val="accent3">
                  <a:lumMod val="50000"/>
                </a:schemeClr>
              </a:solidFill>
              <a:cs typeface="Calibri" panose="020F0502020204030204" pitchFamily="34" charset="0"/>
            </a:endParaRPr>
          </a:p>
          <a:p>
            <a:pPr algn="just"/>
            <a:r>
              <a:rPr lang="en-US" u="sng" dirty="0">
                <a:solidFill>
                  <a:schemeClr val="accent3">
                    <a:lumMod val="50000"/>
                  </a:schemeClr>
                </a:solidFill>
                <a:cs typeface="Calibri" panose="020F0502020204030204" pitchFamily="34" charset="0"/>
              </a:rPr>
              <a:t>Record</a:t>
            </a:r>
            <a:r>
              <a:rPr lang="en-US" dirty="0">
                <a:solidFill>
                  <a:schemeClr val="accent3">
                    <a:lumMod val="50000"/>
                  </a:schemeClr>
                </a:solidFill>
                <a:cs typeface="Calibri" panose="020F0502020204030204" pitchFamily="34" charset="0"/>
              </a:rPr>
              <a:t> – facts not opinions – When? Where? Who? What? </a:t>
            </a:r>
          </a:p>
        </p:txBody>
      </p:sp>
      <p:sp>
        <p:nvSpPr>
          <p:cNvPr id="4" name="TextBox 3">
            <a:extLst>
              <a:ext uri="{FF2B5EF4-FFF2-40B4-BE49-F238E27FC236}">
                <a16:creationId xmlns:a16="http://schemas.microsoft.com/office/drawing/2014/main" id="{67C120C3-DA4C-4734-8273-7EE1AFE0E828}"/>
              </a:ext>
            </a:extLst>
          </p:cNvPr>
          <p:cNvSpPr txBox="1"/>
          <p:nvPr/>
        </p:nvSpPr>
        <p:spPr>
          <a:xfrm>
            <a:off x="782128" y="542261"/>
            <a:ext cx="8176437" cy="707886"/>
          </a:xfrm>
          <a:prstGeom prst="rect">
            <a:avLst/>
          </a:prstGeom>
          <a:noFill/>
        </p:spPr>
        <p:txBody>
          <a:bodyPr wrap="square" rtlCol="0">
            <a:spAutoFit/>
          </a:bodyPr>
          <a:lstStyle/>
          <a:p>
            <a:r>
              <a:rPr lang="en-GB" sz="4000" dirty="0"/>
              <a:t>How should we respond to disclosure?</a:t>
            </a:r>
          </a:p>
        </p:txBody>
      </p:sp>
      <p:pic>
        <p:nvPicPr>
          <p:cNvPr id="6" name="Recorded Sound">
            <a:hlinkClick r:id="" action="ppaction://media"/>
            <a:extLst>
              <a:ext uri="{FF2B5EF4-FFF2-40B4-BE49-F238E27FC236}">
                <a16:creationId xmlns:a16="http://schemas.microsoft.com/office/drawing/2014/main" id="{3CAF6186-B6E0-4F05-8E20-7BD853AB40E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746125" y="2197100"/>
            <a:ext cx="406400" cy="406400"/>
          </a:xfrm>
          <a:prstGeom prst="rect">
            <a:avLst/>
          </a:prstGeom>
        </p:spPr>
      </p:pic>
    </p:spTree>
    <p:extLst>
      <p:ext uri="{BB962C8B-B14F-4D97-AF65-F5344CB8AC3E}">
        <p14:creationId xmlns:p14="http://schemas.microsoft.com/office/powerpoint/2010/main" val="3665876021"/>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500"/>
                                        <p:tgtEl>
                                          <p:spTgt spid="3">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fade">
                                      <p:cBhvr>
                                        <p:cTn id="24" dur="500"/>
                                        <p:tgtEl>
                                          <p:spTgt spid="3">
                                            <p:txEl>
                                              <p:pRg st="8" end="8"/>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mediacall" presetSubtype="0" fill="hold" nodeType="clickEffect">
                                  <p:stCondLst>
                                    <p:cond delay="0"/>
                                  </p:stCondLst>
                                  <p:childTnLst>
                                    <p:cmd type="call" cmd="playFrom(0.0)">
                                      <p:cBhvr>
                                        <p:cTn id="28" dur="634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9" fill="hold" display="0">
                  <p:stCondLst>
                    <p:cond delay="indefinite"/>
                  </p:stCondLst>
                  <p:endCondLst>
                    <p:cond evt="onStopAudio" delay="0">
                      <p:tgtEl>
                        <p:sldTgt/>
                      </p:tgtEl>
                    </p:cond>
                  </p:endCondLst>
                </p:cTn>
                <p:tgtEl>
                  <p:spTgt spid="6"/>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DB986A9-5977-46D2-A63C-40F1298BE57D}"/>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7700" y="4787167"/>
            <a:ext cx="4864203" cy="1768450"/>
          </a:xfrm>
          <a:prstGeom prst="rect">
            <a:avLst/>
          </a:prstGeom>
        </p:spPr>
      </p:pic>
      <p:sp>
        <p:nvSpPr>
          <p:cNvPr id="3" name="TextBox 26">
            <a:extLst>
              <a:ext uri="{FF2B5EF4-FFF2-40B4-BE49-F238E27FC236}">
                <a16:creationId xmlns:a16="http://schemas.microsoft.com/office/drawing/2014/main" id="{DA86AA95-C3DA-4E0B-BF47-8FD28DEACAB5}"/>
              </a:ext>
            </a:extLst>
          </p:cNvPr>
          <p:cNvSpPr txBox="1">
            <a:spLocks noChangeArrowheads="1"/>
          </p:cNvSpPr>
          <p:nvPr/>
        </p:nvSpPr>
        <p:spPr bwMode="auto">
          <a:xfrm>
            <a:off x="90025" y="2381232"/>
            <a:ext cx="273685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rgbClr val="7F7F7F"/>
                </a:solidFill>
                <a:latin typeface="Century Gothic" panose="020B0502020202020204" pitchFamily="34" charset="0"/>
              </a:defRPr>
            </a:lvl1pPr>
            <a:lvl2pPr marL="742950" indent="-285750">
              <a:spcBef>
                <a:spcPct val="20000"/>
              </a:spcBef>
              <a:buFont typeface="Courier New" panose="02070309020205020404" pitchFamily="49" charset="0"/>
              <a:buChar char="o"/>
              <a:defRPr sz="1600">
                <a:solidFill>
                  <a:srgbClr val="7F7F7F"/>
                </a:solidFill>
                <a:latin typeface="Century Gothic" panose="020B0502020202020204" pitchFamily="34" charset="0"/>
              </a:defRPr>
            </a:lvl2pPr>
            <a:lvl3pPr marL="1143000" indent="-228600">
              <a:spcBef>
                <a:spcPct val="20000"/>
              </a:spcBef>
              <a:buFont typeface="Arial" panose="020B0604020202020204" pitchFamily="34" charset="0"/>
              <a:buChar char="•"/>
              <a:defRPr sz="1600">
                <a:solidFill>
                  <a:srgbClr val="7F7F7F"/>
                </a:solidFill>
                <a:latin typeface="Century Gothic" panose="020B0502020202020204" pitchFamily="34" charset="0"/>
              </a:defRPr>
            </a:lvl3pPr>
            <a:lvl4pPr marL="1600200" indent="-228600">
              <a:spcBef>
                <a:spcPct val="20000"/>
              </a:spcBef>
              <a:buFont typeface="Courier New" panose="02070309020205020404" pitchFamily="49" charset="0"/>
              <a:buChar char="o"/>
              <a:defRPr sz="1600">
                <a:solidFill>
                  <a:srgbClr val="7F7F7F"/>
                </a:solidFill>
                <a:latin typeface="Century Gothic" panose="020B0502020202020204" pitchFamily="34" charset="0"/>
              </a:defRPr>
            </a:lvl4pPr>
            <a:lvl5pPr marL="2057400" indent="-228600">
              <a:spcBef>
                <a:spcPct val="20000"/>
              </a:spcBef>
              <a:buFont typeface="Arial" panose="020B0604020202020204" pitchFamily="34" charset="0"/>
              <a:buChar char="•"/>
              <a:defRPr sz="1600">
                <a:solidFill>
                  <a:srgbClr val="7F7F7F"/>
                </a:solidFill>
                <a:latin typeface="Century Gothic" panose="020B0502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9pPr>
          </a:lstStyle>
          <a:p>
            <a:pPr algn="ctr" eaLnBrk="1" hangingPunct="1">
              <a:spcBef>
                <a:spcPct val="0"/>
              </a:spcBef>
              <a:buFontTx/>
              <a:buNone/>
            </a:pPr>
            <a:r>
              <a:rPr lang="en-GB" altLang="en-US" sz="1400" dirty="0">
                <a:solidFill>
                  <a:schemeClr val="tx1"/>
                </a:solidFill>
                <a:latin typeface="Calibri" panose="020F0502020204030204" pitchFamily="34" charset="0"/>
              </a:rPr>
              <a:t>Concern about a child? </a:t>
            </a:r>
          </a:p>
          <a:p>
            <a:pPr algn="ctr" eaLnBrk="1" hangingPunct="1">
              <a:spcBef>
                <a:spcPct val="0"/>
              </a:spcBef>
              <a:buFontTx/>
              <a:buNone/>
            </a:pPr>
            <a:r>
              <a:rPr lang="en-GB" altLang="en-US" sz="1400" dirty="0">
                <a:solidFill>
                  <a:schemeClr val="tx1"/>
                </a:solidFill>
                <a:latin typeface="Calibri" panose="020F0502020204030204" pitchFamily="34" charset="0"/>
              </a:rPr>
              <a:t>Call the Integrated Front</a:t>
            </a:r>
          </a:p>
          <a:p>
            <a:pPr algn="ctr" eaLnBrk="1" hangingPunct="1">
              <a:spcBef>
                <a:spcPct val="0"/>
              </a:spcBef>
              <a:buFontTx/>
              <a:buNone/>
            </a:pPr>
            <a:r>
              <a:rPr lang="en-GB" altLang="en-US" sz="1400" dirty="0">
                <a:solidFill>
                  <a:schemeClr val="tx1"/>
                </a:solidFill>
                <a:latin typeface="Calibri" panose="020F0502020204030204" pitchFamily="34" charset="0"/>
              </a:rPr>
              <a:t> Door 0151 606 2008</a:t>
            </a:r>
          </a:p>
        </p:txBody>
      </p:sp>
      <p:sp>
        <p:nvSpPr>
          <p:cNvPr id="4" name="TextBox 24">
            <a:extLst>
              <a:ext uri="{FF2B5EF4-FFF2-40B4-BE49-F238E27FC236}">
                <a16:creationId xmlns:a16="http://schemas.microsoft.com/office/drawing/2014/main" id="{EB06BC70-8891-416C-A6D0-AE18345FB641}"/>
              </a:ext>
            </a:extLst>
          </p:cNvPr>
          <p:cNvSpPr txBox="1">
            <a:spLocks noChangeArrowheads="1"/>
          </p:cNvSpPr>
          <p:nvPr/>
        </p:nvSpPr>
        <p:spPr bwMode="auto">
          <a:xfrm>
            <a:off x="3254236" y="2381232"/>
            <a:ext cx="273526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rgbClr val="7F7F7F"/>
                </a:solidFill>
                <a:latin typeface="Century Gothic" panose="020B0502020202020204" pitchFamily="34" charset="0"/>
              </a:defRPr>
            </a:lvl1pPr>
            <a:lvl2pPr marL="742950" indent="-285750">
              <a:spcBef>
                <a:spcPct val="20000"/>
              </a:spcBef>
              <a:buFont typeface="Courier New" panose="02070309020205020404" pitchFamily="49" charset="0"/>
              <a:buChar char="o"/>
              <a:defRPr sz="1600">
                <a:solidFill>
                  <a:srgbClr val="7F7F7F"/>
                </a:solidFill>
                <a:latin typeface="Century Gothic" panose="020B0502020202020204" pitchFamily="34" charset="0"/>
              </a:defRPr>
            </a:lvl2pPr>
            <a:lvl3pPr marL="1143000" indent="-228600">
              <a:spcBef>
                <a:spcPct val="20000"/>
              </a:spcBef>
              <a:buFont typeface="Arial" panose="020B0604020202020204" pitchFamily="34" charset="0"/>
              <a:buChar char="•"/>
              <a:defRPr sz="1600">
                <a:solidFill>
                  <a:srgbClr val="7F7F7F"/>
                </a:solidFill>
                <a:latin typeface="Century Gothic" panose="020B0502020202020204" pitchFamily="34" charset="0"/>
              </a:defRPr>
            </a:lvl3pPr>
            <a:lvl4pPr marL="1600200" indent="-228600">
              <a:spcBef>
                <a:spcPct val="20000"/>
              </a:spcBef>
              <a:buFont typeface="Courier New" panose="02070309020205020404" pitchFamily="49" charset="0"/>
              <a:buChar char="o"/>
              <a:defRPr sz="1600">
                <a:solidFill>
                  <a:srgbClr val="7F7F7F"/>
                </a:solidFill>
                <a:latin typeface="Century Gothic" panose="020B0502020202020204" pitchFamily="34" charset="0"/>
              </a:defRPr>
            </a:lvl4pPr>
            <a:lvl5pPr marL="2057400" indent="-228600">
              <a:spcBef>
                <a:spcPct val="20000"/>
              </a:spcBef>
              <a:buFont typeface="Arial" panose="020B0604020202020204" pitchFamily="34" charset="0"/>
              <a:buChar char="•"/>
              <a:defRPr sz="1600">
                <a:solidFill>
                  <a:srgbClr val="7F7F7F"/>
                </a:solidFill>
                <a:latin typeface="Century Gothic" panose="020B0502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9pPr>
          </a:lstStyle>
          <a:p>
            <a:pPr algn="ctr" eaLnBrk="1" hangingPunct="1">
              <a:spcBef>
                <a:spcPct val="0"/>
              </a:spcBef>
              <a:buFontTx/>
              <a:buNone/>
            </a:pPr>
            <a:r>
              <a:rPr lang="en-GB" altLang="en-US" sz="1400" dirty="0">
                <a:solidFill>
                  <a:schemeClr val="tx1"/>
                </a:solidFill>
                <a:latin typeface="Calibri" panose="020F0502020204030204" pitchFamily="34" charset="0"/>
              </a:rPr>
              <a:t>Complete Request For Services Form and send through within 24 hours to IFD@wirral.gov.uk</a:t>
            </a:r>
          </a:p>
        </p:txBody>
      </p:sp>
      <p:sp>
        <p:nvSpPr>
          <p:cNvPr id="5" name="TextBox 27">
            <a:extLst>
              <a:ext uri="{FF2B5EF4-FFF2-40B4-BE49-F238E27FC236}">
                <a16:creationId xmlns:a16="http://schemas.microsoft.com/office/drawing/2014/main" id="{BB53F8FA-5EE7-4C9A-97B8-AB437B32D2BF}"/>
              </a:ext>
            </a:extLst>
          </p:cNvPr>
          <p:cNvSpPr txBox="1">
            <a:spLocks noChangeArrowheads="1"/>
          </p:cNvSpPr>
          <p:nvPr/>
        </p:nvSpPr>
        <p:spPr bwMode="auto">
          <a:xfrm>
            <a:off x="6202504" y="2478126"/>
            <a:ext cx="273685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rgbClr val="7F7F7F"/>
                </a:solidFill>
                <a:latin typeface="Century Gothic" panose="020B0502020202020204" pitchFamily="34" charset="0"/>
              </a:defRPr>
            </a:lvl1pPr>
            <a:lvl2pPr marL="742950" indent="-285750">
              <a:spcBef>
                <a:spcPct val="20000"/>
              </a:spcBef>
              <a:buFont typeface="Courier New" panose="02070309020205020404" pitchFamily="49" charset="0"/>
              <a:buChar char="o"/>
              <a:defRPr sz="1600">
                <a:solidFill>
                  <a:srgbClr val="7F7F7F"/>
                </a:solidFill>
                <a:latin typeface="Century Gothic" panose="020B0502020202020204" pitchFamily="34" charset="0"/>
              </a:defRPr>
            </a:lvl2pPr>
            <a:lvl3pPr marL="1143000" indent="-228600">
              <a:spcBef>
                <a:spcPct val="20000"/>
              </a:spcBef>
              <a:buFont typeface="Arial" panose="020B0604020202020204" pitchFamily="34" charset="0"/>
              <a:buChar char="•"/>
              <a:defRPr sz="1600">
                <a:solidFill>
                  <a:srgbClr val="7F7F7F"/>
                </a:solidFill>
                <a:latin typeface="Century Gothic" panose="020B0502020202020204" pitchFamily="34" charset="0"/>
              </a:defRPr>
            </a:lvl3pPr>
            <a:lvl4pPr marL="1600200" indent="-228600">
              <a:spcBef>
                <a:spcPct val="20000"/>
              </a:spcBef>
              <a:buFont typeface="Courier New" panose="02070309020205020404" pitchFamily="49" charset="0"/>
              <a:buChar char="o"/>
              <a:defRPr sz="1600">
                <a:solidFill>
                  <a:srgbClr val="7F7F7F"/>
                </a:solidFill>
                <a:latin typeface="Century Gothic" panose="020B0502020202020204" pitchFamily="34" charset="0"/>
              </a:defRPr>
            </a:lvl4pPr>
            <a:lvl5pPr marL="2057400" indent="-228600">
              <a:spcBef>
                <a:spcPct val="20000"/>
              </a:spcBef>
              <a:buFont typeface="Arial" panose="020B0604020202020204" pitchFamily="34" charset="0"/>
              <a:buChar char="•"/>
              <a:defRPr sz="1600">
                <a:solidFill>
                  <a:srgbClr val="7F7F7F"/>
                </a:solidFill>
                <a:latin typeface="Century Gothic" panose="020B0502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9pPr>
          </a:lstStyle>
          <a:p>
            <a:pPr algn="ctr" eaLnBrk="1" hangingPunct="1">
              <a:spcBef>
                <a:spcPct val="0"/>
              </a:spcBef>
              <a:buFontTx/>
              <a:buNone/>
            </a:pPr>
            <a:r>
              <a:rPr lang="en-GB" altLang="en-US" sz="1400" dirty="0">
                <a:solidFill>
                  <a:schemeClr val="tx1"/>
                </a:solidFill>
                <a:latin typeface="Calibri" panose="020F0502020204030204" pitchFamily="34" charset="0"/>
              </a:rPr>
              <a:t>IFD Manager reviews referral </a:t>
            </a:r>
          </a:p>
          <a:p>
            <a:pPr algn="ctr" eaLnBrk="1" hangingPunct="1">
              <a:spcBef>
                <a:spcPct val="0"/>
              </a:spcBef>
              <a:buFontTx/>
              <a:buNone/>
            </a:pPr>
            <a:r>
              <a:rPr lang="en-GB" altLang="en-US" sz="1400" dirty="0">
                <a:solidFill>
                  <a:schemeClr val="tx1"/>
                </a:solidFill>
                <a:latin typeface="Calibri" panose="020F0502020204030204" pitchFamily="34" charset="0"/>
              </a:rPr>
              <a:t>and makes decision within 24 hours. </a:t>
            </a:r>
          </a:p>
        </p:txBody>
      </p:sp>
      <p:sp>
        <p:nvSpPr>
          <p:cNvPr id="6" name="TextBox 29">
            <a:extLst>
              <a:ext uri="{FF2B5EF4-FFF2-40B4-BE49-F238E27FC236}">
                <a16:creationId xmlns:a16="http://schemas.microsoft.com/office/drawing/2014/main" id="{290A434E-4A8C-4820-8701-AE74E489B5E7}"/>
              </a:ext>
            </a:extLst>
          </p:cNvPr>
          <p:cNvSpPr txBox="1">
            <a:spLocks noChangeArrowheads="1"/>
          </p:cNvSpPr>
          <p:nvPr/>
        </p:nvSpPr>
        <p:spPr bwMode="auto">
          <a:xfrm>
            <a:off x="9640813" y="2489182"/>
            <a:ext cx="13620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rgbClr val="7F7F7F"/>
                </a:solidFill>
                <a:latin typeface="Century Gothic" panose="020B0502020202020204" pitchFamily="34" charset="0"/>
              </a:defRPr>
            </a:lvl1pPr>
            <a:lvl2pPr marL="742950" indent="-285750">
              <a:spcBef>
                <a:spcPct val="20000"/>
              </a:spcBef>
              <a:buFont typeface="Courier New" panose="02070309020205020404" pitchFamily="49" charset="0"/>
              <a:buChar char="o"/>
              <a:defRPr sz="1600">
                <a:solidFill>
                  <a:srgbClr val="7F7F7F"/>
                </a:solidFill>
                <a:latin typeface="Century Gothic" panose="020B0502020202020204" pitchFamily="34" charset="0"/>
              </a:defRPr>
            </a:lvl2pPr>
            <a:lvl3pPr marL="1143000" indent="-228600">
              <a:spcBef>
                <a:spcPct val="20000"/>
              </a:spcBef>
              <a:buFont typeface="Arial" panose="020B0604020202020204" pitchFamily="34" charset="0"/>
              <a:buChar char="•"/>
              <a:defRPr sz="1600">
                <a:solidFill>
                  <a:srgbClr val="7F7F7F"/>
                </a:solidFill>
                <a:latin typeface="Century Gothic" panose="020B0502020202020204" pitchFamily="34" charset="0"/>
              </a:defRPr>
            </a:lvl3pPr>
            <a:lvl4pPr marL="1600200" indent="-228600">
              <a:spcBef>
                <a:spcPct val="20000"/>
              </a:spcBef>
              <a:buFont typeface="Courier New" panose="02070309020205020404" pitchFamily="49" charset="0"/>
              <a:buChar char="o"/>
              <a:defRPr sz="1600">
                <a:solidFill>
                  <a:srgbClr val="7F7F7F"/>
                </a:solidFill>
                <a:latin typeface="Century Gothic" panose="020B0502020202020204" pitchFamily="34" charset="0"/>
              </a:defRPr>
            </a:lvl4pPr>
            <a:lvl5pPr marL="2057400" indent="-228600">
              <a:spcBef>
                <a:spcPct val="20000"/>
              </a:spcBef>
              <a:buFont typeface="Arial" panose="020B0604020202020204" pitchFamily="34" charset="0"/>
              <a:buChar char="•"/>
              <a:defRPr sz="1600">
                <a:solidFill>
                  <a:srgbClr val="7F7F7F"/>
                </a:solidFill>
                <a:latin typeface="Century Gothic" panose="020B0502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9pPr>
          </a:lstStyle>
          <a:p>
            <a:pPr algn="ctr" eaLnBrk="1" hangingPunct="1">
              <a:spcBef>
                <a:spcPct val="0"/>
              </a:spcBef>
              <a:buFontTx/>
              <a:buNone/>
            </a:pPr>
            <a:r>
              <a:rPr lang="en-GB" altLang="en-US" sz="1400" dirty="0">
                <a:solidFill>
                  <a:schemeClr val="tx1"/>
                </a:solidFill>
                <a:latin typeface="Calibri" panose="020F0502020204030204" pitchFamily="34" charset="0"/>
              </a:rPr>
              <a:t>Level 3 - Early Help</a:t>
            </a:r>
          </a:p>
        </p:txBody>
      </p:sp>
      <p:sp>
        <p:nvSpPr>
          <p:cNvPr id="7" name="TextBox 28">
            <a:extLst>
              <a:ext uri="{FF2B5EF4-FFF2-40B4-BE49-F238E27FC236}">
                <a16:creationId xmlns:a16="http://schemas.microsoft.com/office/drawing/2014/main" id="{A6FF67AD-6ECA-4A8F-8C12-A99AF1F0A720}"/>
              </a:ext>
            </a:extLst>
          </p:cNvPr>
          <p:cNvSpPr txBox="1">
            <a:spLocks noChangeArrowheads="1"/>
          </p:cNvSpPr>
          <p:nvPr/>
        </p:nvSpPr>
        <p:spPr bwMode="auto">
          <a:xfrm>
            <a:off x="9640813" y="3846531"/>
            <a:ext cx="136683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rgbClr val="7F7F7F"/>
                </a:solidFill>
                <a:latin typeface="Century Gothic" panose="020B0502020202020204" pitchFamily="34" charset="0"/>
              </a:defRPr>
            </a:lvl1pPr>
            <a:lvl2pPr marL="742950" indent="-285750">
              <a:spcBef>
                <a:spcPct val="20000"/>
              </a:spcBef>
              <a:buFont typeface="Courier New" panose="02070309020205020404" pitchFamily="49" charset="0"/>
              <a:buChar char="o"/>
              <a:defRPr sz="1600">
                <a:solidFill>
                  <a:srgbClr val="7F7F7F"/>
                </a:solidFill>
                <a:latin typeface="Century Gothic" panose="020B0502020202020204" pitchFamily="34" charset="0"/>
              </a:defRPr>
            </a:lvl2pPr>
            <a:lvl3pPr marL="1143000" indent="-228600">
              <a:spcBef>
                <a:spcPct val="20000"/>
              </a:spcBef>
              <a:buFont typeface="Arial" panose="020B0604020202020204" pitchFamily="34" charset="0"/>
              <a:buChar char="•"/>
              <a:defRPr sz="1600">
                <a:solidFill>
                  <a:srgbClr val="7F7F7F"/>
                </a:solidFill>
                <a:latin typeface="Century Gothic" panose="020B0502020202020204" pitchFamily="34" charset="0"/>
              </a:defRPr>
            </a:lvl3pPr>
            <a:lvl4pPr marL="1600200" indent="-228600">
              <a:spcBef>
                <a:spcPct val="20000"/>
              </a:spcBef>
              <a:buFont typeface="Courier New" panose="02070309020205020404" pitchFamily="49" charset="0"/>
              <a:buChar char="o"/>
              <a:defRPr sz="1600">
                <a:solidFill>
                  <a:srgbClr val="7F7F7F"/>
                </a:solidFill>
                <a:latin typeface="Century Gothic" panose="020B0502020202020204" pitchFamily="34" charset="0"/>
              </a:defRPr>
            </a:lvl4pPr>
            <a:lvl5pPr marL="2057400" indent="-228600">
              <a:spcBef>
                <a:spcPct val="20000"/>
              </a:spcBef>
              <a:buFont typeface="Arial" panose="020B0604020202020204" pitchFamily="34" charset="0"/>
              <a:buChar char="•"/>
              <a:defRPr sz="1600">
                <a:solidFill>
                  <a:srgbClr val="7F7F7F"/>
                </a:solidFill>
                <a:latin typeface="Century Gothic" panose="020B0502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9pPr>
          </a:lstStyle>
          <a:p>
            <a:pPr algn="ctr" eaLnBrk="1" hangingPunct="1">
              <a:spcBef>
                <a:spcPct val="0"/>
              </a:spcBef>
              <a:buFontTx/>
              <a:buNone/>
            </a:pPr>
            <a:r>
              <a:rPr lang="en-GB" altLang="en-US" sz="1400" dirty="0">
                <a:solidFill>
                  <a:schemeClr val="tx1"/>
                </a:solidFill>
                <a:latin typeface="Calibri" panose="020F0502020204030204" pitchFamily="34" charset="0"/>
              </a:rPr>
              <a:t>Level 1/2 – Universal/</a:t>
            </a:r>
          </a:p>
          <a:p>
            <a:pPr algn="ctr" eaLnBrk="1" hangingPunct="1">
              <a:spcBef>
                <a:spcPct val="0"/>
              </a:spcBef>
              <a:buFontTx/>
              <a:buNone/>
            </a:pPr>
            <a:r>
              <a:rPr lang="en-GB" altLang="en-US" sz="1400" dirty="0">
                <a:solidFill>
                  <a:schemeClr val="tx1"/>
                </a:solidFill>
                <a:latin typeface="Calibri" panose="020F0502020204030204" pitchFamily="34" charset="0"/>
              </a:rPr>
              <a:t>community</a:t>
            </a:r>
          </a:p>
        </p:txBody>
      </p:sp>
      <p:sp>
        <p:nvSpPr>
          <p:cNvPr id="8" name="TextBox 34815">
            <a:extLst>
              <a:ext uri="{FF2B5EF4-FFF2-40B4-BE49-F238E27FC236}">
                <a16:creationId xmlns:a16="http://schemas.microsoft.com/office/drawing/2014/main" id="{93F92A5E-079C-4247-8BAB-25E5DA99FB27}"/>
              </a:ext>
            </a:extLst>
          </p:cNvPr>
          <p:cNvSpPr txBox="1">
            <a:spLocks noChangeArrowheads="1"/>
          </p:cNvSpPr>
          <p:nvPr/>
        </p:nvSpPr>
        <p:spPr bwMode="auto">
          <a:xfrm>
            <a:off x="9264575" y="871780"/>
            <a:ext cx="21145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rgbClr val="7F7F7F"/>
                </a:solidFill>
                <a:latin typeface="Century Gothic" panose="020B0502020202020204" pitchFamily="34" charset="0"/>
              </a:defRPr>
            </a:lvl1pPr>
            <a:lvl2pPr marL="742950" indent="-285750">
              <a:spcBef>
                <a:spcPct val="20000"/>
              </a:spcBef>
              <a:buFont typeface="Courier New" panose="02070309020205020404" pitchFamily="49" charset="0"/>
              <a:buChar char="o"/>
              <a:defRPr sz="1600">
                <a:solidFill>
                  <a:srgbClr val="7F7F7F"/>
                </a:solidFill>
                <a:latin typeface="Century Gothic" panose="020B0502020202020204" pitchFamily="34" charset="0"/>
              </a:defRPr>
            </a:lvl2pPr>
            <a:lvl3pPr marL="1143000" indent="-228600">
              <a:spcBef>
                <a:spcPct val="20000"/>
              </a:spcBef>
              <a:buFont typeface="Arial" panose="020B0604020202020204" pitchFamily="34" charset="0"/>
              <a:buChar char="•"/>
              <a:defRPr sz="1600">
                <a:solidFill>
                  <a:srgbClr val="7F7F7F"/>
                </a:solidFill>
                <a:latin typeface="Century Gothic" panose="020B0502020202020204" pitchFamily="34" charset="0"/>
              </a:defRPr>
            </a:lvl3pPr>
            <a:lvl4pPr marL="1600200" indent="-228600">
              <a:spcBef>
                <a:spcPct val="20000"/>
              </a:spcBef>
              <a:buFont typeface="Courier New" panose="02070309020205020404" pitchFamily="49" charset="0"/>
              <a:buChar char="o"/>
              <a:defRPr sz="1600">
                <a:solidFill>
                  <a:srgbClr val="7F7F7F"/>
                </a:solidFill>
                <a:latin typeface="Century Gothic" panose="020B0502020202020204" pitchFamily="34" charset="0"/>
              </a:defRPr>
            </a:lvl4pPr>
            <a:lvl5pPr marL="2057400" indent="-228600">
              <a:spcBef>
                <a:spcPct val="20000"/>
              </a:spcBef>
              <a:buFont typeface="Arial" panose="020B0604020202020204" pitchFamily="34" charset="0"/>
              <a:buChar char="•"/>
              <a:defRPr sz="1600">
                <a:solidFill>
                  <a:srgbClr val="7F7F7F"/>
                </a:solidFill>
                <a:latin typeface="Century Gothic" panose="020B0502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9pPr>
          </a:lstStyle>
          <a:p>
            <a:pPr algn="ctr" eaLnBrk="1" hangingPunct="1">
              <a:spcBef>
                <a:spcPct val="0"/>
              </a:spcBef>
              <a:buFont typeface="Arial" panose="020B0604020202020204" pitchFamily="34" charset="0"/>
              <a:buNone/>
            </a:pPr>
            <a:r>
              <a:rPr lang="en-GB" altLang="en-US" sz="1200" dirty="0">
                <a:solidFill>
                  <a:schemeClr val="tx1"/>
                </a:solidFill>
                <a:latin typeface="Calibri" panose="020F0502020204030204" pitchFamily="34" charset="0"/>
              </a:rPr>
              <a:t>Level 4 –– Child in Need/  Child Protection </a:t>
            </a:r>
          </a:p>
          <a:p>
            <a:pPr algn="ctr" eaLnBrk="1" hangingPunct="1">
              <a:spcBef>
                <a:spcPct val="0"/>
              </a:spcBef>
              <a:buFont typeface="Arial" panose="020B0604020202020204" pitchFamily="34" charset="0"/>
              <a:buNone/>
            </a:pPr>
            <a:r>
              <a:rPr lang="en-GB" altLang="en-US" sz="1200" dirty="0">
                <a:solidFill>
                  <a:schemeClr val="tx1"/>
                </a:solidFill>
                <a:latin typeface="Calibri" panose="020F0502020204030204" pitchFamily="34" charset="0"/>
              </a:rPr>
              <a:t>Assessment and Intervention</a:t>
            </a:r>
          </a:p>
        </p:txBody>
      </p:sp>
      <p:sp>
        <p:nvSpPr>
          <p:cNvPr id="9" name="Cloud Callout 34816">
            <a:extLst>
              <a:ext uri="{FF2B5EF4-FFF2-40B4-BE49-F238E27FC236}">
                <a16:creationId xmlns:a16="http://schemas.microsoft.com/office/drawing/2014/main" id="{B4290A95-DB09-47FA-8CC5-D9ABCAABF801}"/>
              </a:ext>
            </a:extLst>
          </p:cNvPr>
          <p:cNvSpPr/>
          <p:nvPr/>
        </p:nvSpPr>
        <p:spPr>
          <a:xfrm>
            <a:off x="2251595" y="1001409"/>
            <a:ext cx="1776412" cy="935038"/>
          </a:xfrm>
          <a:prstGeom prst="cloudCallou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0" name="Cloud Callout 34816">
            <a:extLst>
              <a:ext uri="{FF2B5EF4-FFF2-40B4-BE49-F238E27FC236}">
                <a16:creationId xmlns:a16="http://schemas.microsoft.com/office/drawing/2014/main" id="{2DE91B76-0C31-4D29-BB3F-BCF707D2BA74}"/>
              </a:ext>
            </a:extLst>
          </p:cNvPr>
          <p:cNvSpPr/>
          <p:nvPr/>
        </p:nvSpPr>
        <p:spPr>
          <a:xfrm>
            <a:off x="5472112" y="892392"/>
            <a:ext cx="1776412" cy="935038"/>
          </a:xfrm>
          <a:prstGeom prst="cloudCallou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1" name="Cloud Callout 34816">
            <a:extLst>
              <a:ext uri="{FF2B5EF4-FFF2-40B4-BE49-F238E27FC236}">
                <a16:creationId xmlns:a16="http://schemas.microsoft.com/office/drawing/2014/main" id="{EB6E1475-4CB2-48BB-B0A2-F925BEA1DAE9}"/>
              </a:ext>
            </a:extLst>
          </p:cNvPr>
          <p:cNvSpPr/>
          <p:nvPr/>
        </p:nvSpPr>
        <p:spPr>
          <a:xfrm>
            <a:off x="4426092" y="3524931"/>
            <a:ext cx="1776412" cy="935038"/>
          </a:xfrm>
          <a:prstGeom prst="cloudCallou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2" name="Cloud Callout 34816">
            <a:extLst>
              <a:ext uri="{FF2B5EF4-FFF2-40B4-BE49-F238E27FC236}">
                <a16:creationId xmlns:a16="http://schemas.microsoft.com/office/drawing/2014/main" id="{984508BC-FF7F-45B6-A1F3-A42ABEF98326}"/>
              </a:ext>
            </a:extLst>
          </p:cNvPr>
          <p:cNvSpPr/>
          <p:nvPr/>
        </p:nvSpPr>
        <p:spPr>
          <a:xfrm>
            <a:off x="1363389" y="3435190"/>
            <a:ext cx="1776412" cy="935038"/>
          </a:xfrm>
          <a:prstGeom prst="cloudCallou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3" name="TextBox 12">
            <a:extLst>
              <a:ext uri="{FF2B5EF4-FFF2-40B4-BE49-F238E27FC236}">
                <a16:creationId xmlns:a16="http://schemas.microsoft.com/office/drawing/2014/main" id="{1507C954-0F37-4F6B-837D-777391378845}"/>
              </a:ext>
            </a:extLst>
          </p:cNvPr>
          <p:cNvSpPr txBox="1"/>
          <p:nvPr/>
        </p:nvSpPr>
        <p:spPr>
          <a:xfrm>
            <a:off x="5989498" y="4748062"/>
            <a:ext cx="3168752" cy="1015663"/>
          </a:xfrm>
          <a:prstGeom prst="rect">
            <a:avLst/>
          </a:prstGeom>
          <a:noFill/>
        </p:spPr>
        <p:txBody>
          <a:bodyPr wrap="square" rtlCol="0">
            <a:spAutoFit/>
          </a:bodyPr>
          <a:lstStyle/>
          <a:p>
            <a:pPr algn="ctr">
              <a:spcBef>
                <a:spcPct val="0"/>
              </a:spcBef>
            </a:pPr>
            <a:r>
              <a:rPr lang="en-GB" altLang="en-US" sz="2000" dirty="0">
                <a:solidFill>
                  <a:srgbClr val="FF0000"/>
                </a:solidFill>
                <a:latin typeface="Calibri" panose="020F0502020204030204" pitchFamily="34" charset="0"/>
              </a:rPr>
              <a:t>Remember the </a:t>
            </a:r>
            <a:r>
              <a:rPr lang="en-GB" altLang="en-US" sz="2000" dirty="0" err="1">
                <a:solidFill>
                  <a:srgbClr val="FF0000"/>
                </a:solidFill>
                <a:latin typeface="Calibri" panose="020F0502020204030204" pitchFamily="34" charset="0"/>
              </a:rPr>
              <a:t>childs</a:t>
            </a:r>
            <a:r>
              <a:rPr lang="en-GB" altLang="en-US" sz="2000" dirty="0">
                <a:solidFill>
                  <a:srgbClr val="FF0000"/>
                </a:solidFill>
                <a:latin typeface="Calibri" panose="020F0502020204030204" pitchFamily="34" charset="0"/>
              </a:rPr>
              <a:t> safety is paramount – if immediate risk of harm call 999</a:t>
            </a:r>
          </a:p>
        </p:txBody>
      </p:sp>
      <p:cxnSp>
        <p:nvCxnSpPr>
          <p:cNvPr id="15" name="Straight Arrow Connector 14">
            <a:extLst>
              <a:ext uri="{FF2B5EF4-FFF2-40B4-BE49-F238E27FC236}">
                <a16:creationId xmlns:a16="http://schemas.microsoft.com/office/drawing/2014/main" id="{A458930B-9DD8-432E-94B1-B037376C4784}"/>
              </a:ext>
            </a:extLst>
          </p:cNvPr>
          <p:cNvCxnSpPr>
            <a:endCxn id="4" idx="1"/>
          </p:cNvCxnSpPr>
          <p:nvPr/>
        </p:nvCxnSpPr>
        <p:spPr>
          <a:xfrm>
            <a:off x="2498651" y="2740063"/>
            <a:ext cx="755585" cy="102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8FEC6DAA-6FB3-496B-AEE2-798F63FF6D68}"/>
              </a:ext>
            </a:extLst>
          </p:cNvPr>
          <p:cNvCxnSpPr>
            <a:stCxn id="4" idx="3"/>
          </p:cNvCxnSpPr>
          <p:nvPr/>
        </p:nvCxnSpPr>
        <p:spPr>
          <a:xfrm flipV="1">
            <a:off x="5989498" y="2740063"/>
            <a:ext cx="464465" cy="102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424AC2F-77CE-4DBD-8142-4DD337D62FFE}"/>
              </a:ext>
            </a:extLst>
          </p:cNvPr>
          <p:cNvCxnSpPr>
            <a:endCxn id="6" idx="1"/>
          </p:cNvCxnSpPr>
          <p:nvPr/>
        </p:nvCxnSpPr>
        <p:spPr>
          <a:xfrm>
            <a:off x="8803758" y="2740063"/>
            <a:ext cx="837055" cy="102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2286F85-3B58-4F62-99DC-03D4A6E6F7DA}"/>
              </a:ext>
            </a:extLst>
          </p:cNvPr>
          <p:cNvCxnSpPr/>
          <p:nvPr/>
        </p:nvCxnSpPr>
        <p:spPr>
          <a:xfrm>
            <a:off x="8686800" y="3119419"/>
            <a:ext cx="1084521" cy="10060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6E863AC1-7A47-47C1-8F71-41BABCFC34C1}"/>
              </a:ext>
            </a:extLst>
          </p:cNvPr>
          <p:cNvCxnSpPr>
            <a:cxnSpLocks/>
          </p:cNvCxnSpPr>
          <p:nvPr/>
        </p:nvCxnSpPr>
        <p:spPr>
          <a:xfrm flipV="1">
            <a:off x="8803758" y="1591534"/>
            <a:ext cx="733647" cy="8865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FF6E7B5D-BFB2-42AF-98BF-A00E6BF76A65}"/>
              </a:ext>
            </a:extLst>
          </p:cNvPr>
          <p:cNvSpPr txBox="1"/>
          <p:nvPr/>
        </p:nvSpPr>
        <p:spPr>
          <a:xfrm>
            <a:off x="2518329" y="1226191"/>
            <a:ext cx="1297172" cy="369332"/>
          </a:xfrm>
          <a:prstGeom prst="rect">
            <a:avLst/>
          </a:prstGeom>
          <a:noFill/>
        </p:spPr>
        <p:txBody>
          <a:bodyPr wrap="square" rtlCol="0">
            <a:spAutoFit/>
          </a:bodyPr>
          <a:lstStyle/>
          <a:p>
            <a:r>
              <a:rPr lang="en-GB" dirty="0"/>
              <a:t>Information</a:t>
            </a:r>
          </a:p>
        </p:txBody>
      </p:sp>
      <p:sp>
        <p:nvSpPr>
          <p:cNvPr id="26" name="TextBox 25">
            <a:extLst>
              <a:ext uri="{FF2B5EF4-FFF2-40B4-BE49-F238E27FC236}">
                <a16:creationId xmlns:a16="http://schemas.microsoft.com/office/drawing/2014/main" id="{70393823-07F8-4FEA-AC73-686A35EC9E8B}"/>
              </a:ext>
            </a:extLst>
          </p:cNvPr>
          <p:cNvSpPr txBox="1"/>
          <p:nvPr/>
        </p:nvSpPr>
        <p:spPr>
          <a:xfrm>
            <a:off x="1772612" y="3687112"/>
            <a:ext cx="1210726" cy="369332"/>
          </a:xfrm>
          <a:prstGeom prst="rect">
            <a:avLst/>
          </a:prstGeom>
          <a:noFill/>
        </p:spPr>
        <p:txBody>
          <a:bodyPr wrap="square" rtlCol="0">
            <a:spAutoFit/>
          </a:bodyPr>
          <a:lstStyle/>
          <a:p>
            <a:r>
              <a:rPr lang="en-GB" dirty="0"/>
              <a:t>Consult</a:t>
            </a:r>
          </a:p>
        </p:txBody>
      </p:sp>
      <p:sp>
        <p:nvSpPr>
          <p:cNvPr id="27" name="TextBox 26">
            <a:extLst>
              <a:ext uri="{FF2B5EF4-FFF2-40B4-BE49-F238E27FC236}">
                <a16:creationId xmlns:a16="http://schemas.microsoft.com/office/drawing/2014/main" id="{AF0C648D-D90C-412F-B4AB-1E1752D162FB}"/>
              </a:ext>
            </a:extLst>
          </p:cNvPr>
          <p:cNvSpPr txBox="1"/>
          <p:nvPr/>
        </p:nvSpPr>
        <p:spPr>
          <a:xfrm>
            <a:off x="5773479" y="1194836"/>
            <a:ext cx="1158949" cy="369332"/>
          </a:xfrm>
          <a:prstGeom prst="rect">
            <a:avLst/>
          </a:prstGeom>
          <a:noFill/>
        </p:spPr>
        <p:txBody>
          <a:bodyPr wrap="square" rtlCol="0">
            <a:spAutoFit/>
          </a:bodyPr>
          <a:lstStyle/>
          <a:p>
            <a:r>
              <a:rPr lang="en-GB" dirty="0"/>
              <a:t>Follow up</a:t>
            </a:r>
          </a:p>
        </p:txBody>
      </p:sp>
      <p:sp>
        <p:nvSpPr>
          <p:cNvPr id="28" name="TextBox 27">
            <a:extLst>
              <a:ext uri="{FF2B5EF4-FFF2-40B4-BE49-F238E27FC236}">
                <a16:creationId xmlns:a16="http://schemas.microsoft.com/office/drawing/2014/main" id="{1A8F0A9A-8F87-4559-8950-F56B26462C9C}"/>
              </a:ext>
            </a:extLst>
          </p:cNvPr>
          <p:cNvSpPr txBox="1"/>
          <p:nvPr/>
        </p:nvSpPr>
        <p:spPr>
          <a:xfrm>
            <a:off x="4766930" y="3739677"/>
            <a:ext cx="1158949" cy="369332"/>
          </a:xfrm>
          <a:prstGeom prst="rect">
            <a:avLst/>
          </a:prstGeom>
          <a:noFill/>
        </p:spPr>
        <p:txBody>
          <a:bodyPr wrap="square" rtlCol="0">
            <a:spAutoFit/>
          </a:bodyPr>
          <a:lstStyle/>
          <a:p>
            <a:r>
              <a:rPr lang="en-GB" dirty="0"/>
              <a:t>Disclosure</a:t>
            </a:r>
          </a:p>
        </p:txBody>
      </p:sp>
      <p:pic>
        <p:nvPicPr>
          <p:cNvPr id="14" name="Recorded Sound">
            <a:hlinkClick r:id="" action="ppaction://media"/>
            <a:extLst>
              <a:ext uri="{FF2B5EF4-FFF2-40B4-BE49-F238E27FC236}">
                <a16:creationId xmlns:a16="http://schemas.microsoft.com/office/drawing/2014/main" id="{267B60BA-61EA-4CB1-BE8F-C7455445D95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 y="1874374"/>
            <a:ext cx="406400" cy="406400"/>
          </a:xfrm>
          <a:prstGeom prst="rect">
            <a:avLst/>
          </a:prstGeom>
        </p:spPr>
      </p:pic>
    </p:spTree>
    <p:extLst>
      <p:ext uri="{BB962C8B-B14F-4D97-AF65-F5344CB8AC3E}">
        <p14:creationId xmlns:p14="http://schemas.microsoft.com/office/powerpoint/2010/main" val="3549530591"/>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500"/>
                                        <p:tgtEl>
                                          <p:spTgt spid="5">
                                            <p:txEl>
                                              <p:pRg st="0" end="0"/>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xEl>
                                              <p:pRg st="1" end="1"/>
                                            </p:txEl>
                                          </p:spTgt>
                                        </p:tgtEl>
                                        <p:attrNameLst>
                                          <p:attrName>style.visibility</p:attrName>
                                        </p:attrNameLst>
                                      </p:cBhvr>
                                      <p:to>
                                        <p:strVal val="visible"/>
                                      </p:to>
                                    </p:set>
                                    <p:animEffect transition="in" filter="fade">
                                      <p:cBhvr>
                                        <p:cTn id="26" dur="500"/>
                                        <p:tgtEl>
                                          <p:spTgt spid="5">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Effect transition="in" filter="fade">
                                      <p:cBhvr>
                                        <p:cTn id="31" dur="500"/>
                                        <p:tgtEl>
                                          <p:spTgt spid="7">
                                            <p:txEl>
                                              <p:pRg st="0" end="0"/>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7">
                                            <p:txEl>
                                              <p:pRg st="1" end="1"/>
                                            </p:txEl>
                                          </p:spTgt>
                                        </p:tgtEl>
                                        <p:attrNameLst>
                                          <p:attrName>style.visibility</p:attrName>
                                        </p:attrNameLst>
                                      </p:cBhvr>
                                      <p:to>
                                        <p:strVal val="visible"/>
                                      </p:to>
                                    </p:set>
                                    <p:animEffect transition="in" filter="fade">
                                      <p:cBhvr>
                                        <p:cTn id="34" dur="500"/>
                                        <p:tgtEl>
                                          <p:spTgt spid="7">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fade">
                                      <p:cBhvr>
                                        <p:cTn id="39" dur="500"/>
                                        <p:tgtEl>
                                          <p:spTgt spid="6">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8">
                                            <p:txEl>
                                              <p:pRg st="0" end="0"/>
                                            </p:txEl>
                                          </p:spTgt>
                                        </p:tgtEl>
                                        <p:attrNameLst>
                                          <p:attrName>style.visibility</p:attrName>
                                        </p:attrNameLst>
                                      </p:cBhvr>
                                      <p:to>
                                        <p:strVal val="visible"/>
                                      </p:to>
                                    </p:set>
                                    <p:animEffect transition="in" filter="fade">
                                      <p:cBhvr>
                                        <p:cTn id="44" dur="500"/>
                                        <p:tgtEl>
                                          <p:spTgt spid="8">
                                            <p:txEl>
                                              <p:pRg st="0" end="0"/>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8">
                                            <p:txEl>
                                              <p:pRg st="1" end="1"/>
                                            </p:txEl>
                                          </p:spTgt>
                                        </p:tgtEl>
                                        <p:attrNameLst>
                                          <p:attrName>style.visibility</p:attrName>
                                        </p:attrNameLst>
                                      </p:cBhvr>
                                      <p:to>
                                        <p:strVal val="visible"/>
                                      </p:to>
                                    </p:set>
                                    <p:animEffect transition="in" filter="fade">
                                      <p:cBhvr>
                                        <p:cTn id="47" dur="500"/>
                                        <p:tgtEl>
                                          <p:spTgt spid="8">
                                            <p:txEl>
                                              <p:pRg st="1" end="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6">
                                            <p:txEl>
                                              <p:pRg st="0" end="0"/>
                                            </p:txEl>
                                          </p:spTgt>
                                        </p:tgtEl>
                                        <p:attrNameLst>
                                          <p:attrName>style.visibility</p:attrName>
                                        </p:attrNameLst>
                                      </p:cBhvr>
                                      <p:to>
                                        <p:strVal val="visible"/>
                                      </p:to>
                                    </p:set>
                                    <p:animEffect transition="in" filter="fade">
                                      <p:cBhvr>
                                        <p:cTn id="57" dur="500"/>
                                        <p:tgtEl>
                                          <p:spTgt spid="26">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fade">
                                      <p:cBhvr>
                                        <p:cTn id="62" dur="500"/>
                                        <p:tgtEl>
                                          <p:spTgt spid="9"/>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25">
                                            <p:txEl>
                                              <p:pRg st="0" end="0"/>
                                            </p:txEl>
                                          </p:spTgt>
                                        </p:tgtEl>
                                        <p:attrNameLst>
                                          <p:attrName>style.visibility</p:attrName>
                                        </p:attrNameLst>
                                      </p:cBhvr>
                                      <p:to>
                                        <p:strVal val="visible"/>
                                      </p:to>
                                    </p:set>
                                    <p:animEffect transition="in" filter="fade">
                                      <p:cBhvr>
                                        <p:cTn id="67" dur="500"/>
                                        <p:tgtEl>
                                          <p:spTgt spid="25">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8">
                                            <p:txEl>
                                              <p:pRg st="0" end="0"/>
                                            </p:txEl>
                                          </p:spTgt>
                                        </p:tgtEl>
                                        <p:attrNameLst>
                                          <p:attrName>style.visibility</p:attrName>
                                        </p:attrNameLst>
                                      </p:cBhvr>
                                      <p:to>
                                        <p:strVal val="visible"/>
                                      </p:to>
                                    </p:set>
                                    <p:animEffect transition="in" filter="fade">
                                      <p:cBhvr>
                                        <p:cTn id="77" dur="500"/>
                                        <p:tgtEl>
                                          <p:spTgt spid="28">
                                            <p:txEl>
                                              <p:pRg st="0" end="0"/>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10"/>
                                        </p:tgtEl>
                                        <p:attrNameLst>
                                          <p:attrName>style.visibility</p:attrName>
                                        </p:attrNameLst>
                                      </p:cBhvr>
                                      <p:to>
                                        <p:strVal val="visible"/>
                                      </p:to>
                                    </p:set>
                                    <p:animEffect transition="in" filter="fade">
                                      <p:cBhvr>
                                        <p:cTn id="82" dur="500"/>
                                        <p:tgtEl>
                                          <p:spTgt spid="10"/>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27">
                                            <p:txEl>
                                              <p:pRg st="0" end="0"/>
                                            </p:txEl>
                                          </p:spTgt>
                                        </p:tgtEl>
                                        <p:attrNameLst>
                                          <p:attrName>style.visibility</p:attrName>
                                        </p:attrNameLst>
                                      </p:cBhvr>
                                      <p:to>
                                        <p:strVal val="visible"/>
                                      </p:to>
                                    </p:set>
                                    <p:animEffect transition="in" filter="fade">
                                      <p:cBhvr>
                                        <p:cTn id="87" dur="500"/>
                                        <p:tgtEl>
                                          <p:spTgt spid="27">
                                            <p:txEl>
                                              <p:pRg st="0" end="0"/>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13">
                                            <p:txEl>
                                              <p:pRg st="0" end="0"/>
                                            </p:txEl>
                                          </p:spTgt>
                                        </p:tgtEl>
                                        <p:attrNameLst>
                                          <p:attrName>style.visibility</p:attrName>
                                        </p:attrNameLst>
                                      </p:cBhvr>
                                      <p:to>
                                        <p:strVal val="visible"/>
                                      </p:to>
                                    </p:set>
                                    <p:animEffect transition="in" filter="fade">
                                      <p:cBhvr>
                                        <p:cTn id="92" dur="500"/>
                                        <p:tgtEl>
                                          <p:spTgt spid="13">
                                            <p:txEl>
                                              <p:pRg st="0" end="0"/>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1" presetClass="mediacall" presetSubtype="0" fill="hold" nodeType="clickEffect">
                                  <p:stCondLst>
                                    <p:cond delay="0"/>
                                  </p:stCondLst>
                                  <p:childTnLst>
                                    <p:cmd type="call" cmd="playFrom(0.0)">
                                      <p:cBhvr>
                                        <p:cTn id="96" dur="82858"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97" fill="hold" display="0">
                  <p:stCondLst>
                    <p:cond delay="indefinite"/>
                  </p:stCondLst>
                  <p:endCondLst>
                    <p:cond evt="onStopAudio" delay="0">
                      <p:tgtEl>
                        <p:sldTgt/>
                      </p:tgtEl>
                    </p:cond>
                  </p:endCondLst>
                </p:cTn>
                <p:tgtEl>
                  <p:spTgt spid="14"/>
                </p:tgtEl>
              </p:cMediaNode>
            </p:audio>
          </p:childTnLst>
        </p:cTn>
      </p:par>
    </p:tnLst>
    <p:bldLst>
      <p:bldP spid="9" grpId="0" animBg="1"/>
      <p:bldP spid="10" grpId="0" animBg="1"/>
      <p:bldP spid="11"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DB986A9-5977-46D2-A63C-40F1298BE57D}"/>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7700" y="4787167"/>
            <a:ext cx="4864203" cy="1768450"/>
          </a:xfrm>
          <a:prstGeom prst="rect">
            <a:avLst/>
          </a:prstGeom>
        </p:spPr>
      </p:pic>
      <p:sp>
        <p:nvSpPr>
          <p:cNvPr id="3" name="TextBox 2">
            <a:extLst>
              <a:ext uri="{FF2B5EF4-FFF2-40B4-BE49-F238E27FC236}">
                <a16:creationId xmlns:a16="http://schemas.microsoft.com/office/drawing/2014/main" id="{A7288430-6926-45D7-8367-52C083FA3E44}"/>
              </a:ext>
            </a:extLst>
          </p:cNvPr>
          <p:cNvSpPr txBox="1"/>
          <p:nvPr/>
        </p:nvSpPr>
        <p:spPr>
          <a:xfrm>
            <a:off x="1371600" y="637953"/>
            <a:ext cx="9005777" cy="707886"/>
          </a:xfrm>
          <a:prstGeom prst="rect">
            <a:avLst/>
          </a:prstGeom>
          <a:noFill/>
        </p:spPr>
        <p:txBody>
          <a:bodyPr wrap="square" rtlCol="0">
            <a:spAutoFit/>
          </a:bodyPr>
          <a:lstStyle/>
          <a:p>
            <a:r>
              <a:rPr lang="en-GB" sz="4000" dirty="0">
                <a:latin typeface="+mj-lt"/>
              </a:rPr>
              <a:t>Further information</a:t>
            </a:r>
          </a:p>
        </p:txBody>
      </p:sp>
      <p:sp>
        <p:nvSpPr>
          <p:cNvPr id="4" name="TextBox 3">
            <a:extLst>
              <a:ext uri="{FF2B5EF4-FFF2-40B4-BE49-F238E27FC236}">
                <a16:creationId xmlns:a16="http://schemas.microsoft.com/office/drawing/2014/main" id="{76736A8E-87BC-4AB1-8B09-AFFFB70A588E}"/>
              </a:ext>
            </a:extLst>
          </p:cNvPr>
          <p:cNvSpPr txBox="1"/>
          <p:nvPr/>
        </p:nvSpPr>
        <p:spPr>
          <a:xfrm>
            <a:off x="1371600" y="1584251"/>
            <a:ext cx="8580474" cy="3877985"/>
          </a:xfrm>
          <a:prstGeom prst="rect">
            <a:avLst/>
          </a:prstGeom>
          <a:noFill/>
        </p:spPr>
        <p:txBody>
          <a:bodyPr wrap="square" rtlCol="0">
            <a:spAutoFit/>
          </a:bodyPr>
          <a:lstStyle/>
          <a:p>
            <a:pPr>
              <a:defRPr/>
            </a:pPr>
            <a:endParaRPr lang="en-GB" sz="2400" b="1" dirty="0">
              <a:latin typeface="+mj-lt"/>
              <a:hlinkClick r:id="rId5">
                <a:extLst>
                  <a:ext uri="{A12FA001-AC4F-418D-AE19-62706E023703}">
                    <ahyp:hlinkClr xmlns:ahyp="http://schemas.microsoft.com/office/drawing/2018/hyperlinkcolor" val="tx"/>
                  </a:ext>
                </a:extLst>
              </a:hlinkClick>
            </a:endParaRPr>
          </a:p>
          <a:p>
            <a:pPr>
              <a:buClr>
                <a:schemeClr val="bg1">
                  <a:lumMod val="75000"/>
                </a:schemeClr>
              </a:buClr>
              <a:defRPr/>
            </a:pPr>
            <a:r>
              <a:rPr lang="en-GB" sz="2400" dirty="0">
                <a:latin typeface="+mj-lt"/>
                <a:hlinkClick r:id="rId6">
                  <a:extLst>
                    <a:ext uri="{A12FA001-AC4F-418D-AE19-62706E023703}">
                      <ahyp:hlinkClr xmlns:ahyp="http://schemas.microsoft.com/office/drawing/2018/hyperlinkcolor" val="tx"/>
                    </a:ext>
                  </a:extLst>
                </a:hlinkClick>
              </a:rPr>
              <a:t>https://www.wirralsafeguarding.co.uk/public/concerned-about-a-child/</a:t>
            </a:r>
          </a:p>
          <a:p>
            <a:pPr>
              <a:buClr>
                <a:schemeClr val="bg1">
                  <a:lumMod val="75000"/>
                </a:schemeClr>
              </a:buClr>
              <a:defRPr/>
            </a:pPr>
            <a:endParaRPr lang="en-GB" sz="2400" dirty="0">
              <a:latin typeface="+mj-lt"/>
              <a:hlinkClick r:id="rId6">
                <a:extLst>
                  <a:ext uri="{A12FA001-AC4F-418D-AE19-62706E023703}">
                    <ahyp:hlinkClr xmlns:ahyp="http://schemas.microsoft.com/office/drawing/2018/hyperlinkcolor" val="tx"/>
                  </a:ext>
                </a:extLst>
              </a:hlinkClick>
            </a:endParaRPr>
          </a:p>
          <a:p>
            <a:pPr>
              <a:buClr>
                <a:schemeClr val="bg1">
                  <a:lumMod val="75000"/>
                </a:schemeClr>
              </a:buClr>
              <a:defRPr/>
            </a:pPr>
            <a:r>
              <a:rPr lang="en-GB" sz="2400" dirty="0">
                <a:latin typeface="+mj-lt"/>
                <a:hlinkClick r:id="rId7">
                  <a:extLst>
                    <a:ext uri="{A12FA001-AC4F-418D-AE19-62706E023703}">
                      <ahyp:hlinkClr xmlns:ahyp="http://schemas.microsoft.com/office/drawing/2018/hyperlinkcolor" val="tx"/>
                    </a:ext>
                  </a:extLst>
                </a:hlinkClick>
              </a:rPr>
              <a:t>https://www.wirralsafeguarding.co.uk/procedures/</a:t>
            </a:r>
            <a:endParaRPr lang="en-GB" sz="2400" dirty="0">
              <a:latin typeface="+mj-lt"/>
            </a:endParaRPr>
          </a:p>
          <a:p>
            <a:pPr>
              <a:buClr>
                <a:schemeClr val="bg1">
                  <a:lumMod val="75000"/>
                </a:schemeClr>
              </a:buClr>
              <a:defRPr/>
            </a:pPr>
            <a:endParaRPr lang="en-GB" sz="2400" dirty="0">
              <a:latin typeface="+mj-lt"/>
            </a:endParaRPr>
          </a:p>
          <a:p>
            <a:pPr>
              <a:buClr>
                <a:schemeClr val="bg1">
                  <a:lumMod val="75000"/>
                </a:schemeClr>
              </a:buClr>
              <a:defRPr/>
            </a:pPr>
            <a:r>
              <a:rPr lang="en-GB" sz="2400" dirty="0">
                <a:latin typeface="+mj-lt"/>
                <a:hlinkClick r:id="rId5">
                  <a:extLst>
                    <a:ext uri="{A12FA001-AC4F-418D-AE19-62706E023703}">
                      <ahyp:hlinkClr xmlns:ahyp="http://schemas.microsoft.com/office/drawing/2018/hyperlinkcolor" val="tx"/>
                    </a:ext>
                  </a:extLst>
                </a:hlinkClick>
              </a:rPr>
              <a:t>https://www.wirralsafeguarding.co.uk/multi-agency-thresholds/</a:t>
            </a:r>
          </a:p>
          <a:p>
            <a:pPr>
              <a:buClr>
                <a:schemeClr val="bg1">
                  <a:lumMod val="75000"/>
                </a:schemeClr>
              </a:buClr>
              <a:defRPr/>
            </a:pPr>
            <a:endParaRPr lang="en-GB" sz="2400" dirty="0">
              <a:latin typeface="+mj-lt"/>
            </a:endParaRPr>
          </a:p>
          <a:p>
            <a:pPr>
              <a:defRPr/>
            </a:pPr>
            <a:endParaRPr lang="en-GB" b="1" dirty="0">
              <a:hlinkClick r:id="rId5">
                <a:extLst>
                  <a:ext uri="{A12FA001-AC4F-418D-AE19-62706E023703}">
                    <ahyp:hlinkClr xmlns:ahyp="http://schemas.microsoft.com/office/drawing/2018/hyperlinkcolor" val="tx"/>
                  </a:ext>
                </a:extLst>
              </a:hlinkClick>
            </a:endParaRPr>
          </a:p>
          <a:p>
            <a:pPr>
              <a:defRPr/>
            </a:pPr>
            <a:endParaRPr lang="en-GB" b="1" dirty="0">
              <a:hlinkClick r:id="rId5">
                <a:extLst>
                  <a:ext uri="{A12FA001-AC4F-418D-AE19-62706E023703}">
                    <ahyp:hlinkClr xmlns:ahyp="http://schemas.microsoft.com/office/drawing/2018/hyperlinkcolor" val="tx"/>
                  </a:ext>
                </a:extLst>
              </a:hlinkClick>
            </a:endParaRPr>
          </a:p>
          <a:p>
            <a:pPr>
              <a:defRPr/>
            </a:pPr>
            <a:r>
              <a:rPr lang="en-GB" b="1" dirty="0">
                <a:hlinkClick r:id="rId5">
                  <a:extLst>
                    <a:ext uri="{A12FA001-AC4F-418D-AE19-62706E023703}">
                      <ahyp:hlinkClr xmlns:ahyp="http://schemas.microsoft.com/office/drawing/2018/hyperlinkcolor" val="tx"/>
                    </a:ext>
                  </a:extLst>
                </a:hlinkClick>
              </a:rPr>
              <a:t> </a:t>
            </a:r>
            <a:endParaRPr lang="en-GB" b="1" dirty="0"/>
          </a:p>
        </p:txBody>
      </p:sp>
      <p:pic>
        <p:nvPicPr>
          <p:cNvPr id="6" name="Recorded Sound">
            <a:hlinkClick r:id="" action="ppaction://media"/>
            <a:extLst>
              <a:ext uri="{FF2B5EF4-FFF2-40B4-BE49-F238E27FC236}">
                <a16:creationId xmlns:a16="http://schemas.microsoft.com/office/drawing/2014/main" id="{DC34F92E-3A94-4B3F-8913-2B3374F01A2E}"/>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727075" y="2168525"/>
            <a:ext cx="406400" cy="406400"/>
          </a:xfrm>
          <a:prstGeom prst="rect">
            <a:avLst/>
          </a:prstGeom>
        </p:spPr>
      </p:pic>
    </p:spTree>
    <p:extLst>
      <p:ext uri="{BB962C8B-B14F-4D97-AF65-F5344CB8AC3E}">
        <p14:creationId xmlns:p14="http://schemas.microsoft.com/office/powerpoint/2010/main" val="1306244130"/>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99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0B67121-0267-4213-A85D-3B381B40DD25}"/>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98422" y="4631888"/>
            <a:ext cx="4864203" cy="1768450"/>
          </a:xfrm>
          <a:prstGeom prst="rect">
            <a:avLst/>
          </a:prstGeom>
        </p:spPr>
      </p:pic>
      <p:sp>
        <p:nvSpPr>
          <p:cNvPr id="3" name="TextBox 2">
            <a:extLst>
              <a:ext uri="{FF2B5EF4-FFF2-40B4-BE49-F238E27FC236}">
                <a16:creationId xmlns:a16="http://schemas.microsoft.com/office/drawing/2014/main" id="{625303ED-AC5A-4744-A0FB-29BE249A770C}"/>
              </a:ext>
            </a:extLst>
          </p:cNvPr>
          <p:cNvSpPr txBox="1"/>
          <p:nvPr/>
        </p:nvSpPr>
        <p:spPr>
          <a:xfrm>
            <a:off x="898422" y="542925"/>
            <a:ext cx="9906000" cy="3631763"/>
          </a:xfrm>
          <a:prstGeom prst="rect">
            <a:avLst/>
          </a:prstGeom>
          <a:noFill/>
        </p:spPr>
        <p:txBody>
          <a:bodyPr wrap="square" rtlCol="0">
            <a:spAutoFit/>
          </a:bodyPr>
          <a:lstStyle/>
          <a:p>
            <a:pPr algn="ctr"/>
            <a:r>
              <a:rPr lang="en-GB" sz="4400" dirty="0">
                <a:latin typeface="+mj-lt"/>
              </a:rPr>
              <a:t>Objectives</a:t>
            </a:r>
          </a:p>
          <a:p>
            <a:endParaRPr lang="en-GB" dirty="0">
              <a:latin typeface="+mj-lt"/>
            </a:endParaRPr>
          </a:p>
          <a:p>
            <a:r>
              <a:rPr lang="en-GB" sz="2800" dirty="0">
                <a:latin typeface="+mj-lt"/>
              </a:rPr>
              <a:t>In this module we will cover the following areas:</a:t>
            </a:r>
          </a:p>
          <a:p>
            <a:endParaRPr lang="en-GB" sz="2800" dirty="0">
              <a:latin typeface="+mj-lt"/>
            </a:endParaRPr>
          </a:p>
          <a:p>
            <a:pPr marL="457200" indent="-457200">
              <a:buFont typeface="Arial" panose="020B0604020202020204" pitchFamily="34" charset="0"/>
              <a:buChar char="•"/>
            </a:pPr>
            <a:r>
              <a:rPr lang="en-GB" sz="2800" dirty="0">
                <a:solidFill>
                  <a:schemeClr val="accent3">
                    <a:lumMod val="50000"/>
                  </a:schemeClr>
                </a:solidFill>
                <a:latin typeface="+mj-lt"/>
                <a:cs typeface="Calibri" panose="020F0502020204030204" pitchFamily="34" charset="0"/>
              </a:rPr>
              <a:t>What is meant by Safeguarding Children</a:t>
            </a:r>
          </a:p>
          <a:p>
            <a:pPr marL="457200" indent="-457200">
              <a:buFont typeface="Arial" panose="020B0604020202020204" pitchFamily="34" charset="0"/>
              <a:buChar char="•"/>
            </a:pPr>
            <a:r>
              <a:rPr lang="en-GB" sz="2800" dirty="0">
                <a:solidFill>
                  <a:schemeClr val="accent3">
                    <a:lumMod val="50000"/>
                  </a:schemeClr>
                </a:solidFill>
                <a:latin typeface="+mj-lt"/>
                <a:cs typeface="Calibri" panose="020F0502020204030204" pitchFamily="34" charset="0"/>
              </a:rPr>
              <a:t>The 4 types of abuse and how to recognise them</a:t>
            </a:r>
          </a:p>
          <a:p>
            <a:pPr marL="457200" indent="-457200">
              <a:buFont typeface="Arial" panose="020B0604020202020204" pitchFamily="34" charset="0"/>
              <a:buChar char="•"/>
            </a:pPr>
            <a:r>
              <a:rPr lang="en-US" sz="2800" dirty="0">
                <a:solidFill>
                  <a:schemeClr val="accent3">
                    <a:lumMod val="50000"/>
                  </a:schemeClr>
                </a:solidFill>
                <a:latin typeface="+mj-lt"/>
                <a:cs typeface="Calibri" panose="020F0502020204030204" pitchFamily="34" charset="0"/>
              </a:rPr>
              <a:t>How to respond to concerns</a:t>
            </a:r>
          </a:p>
          <a:p>
            <a:pPr marL="457200" indent="-457200">
              <a:buFont typeface="Arial" panose="020B0604020202020204" pitchFamily="34" charset="0"/>
              <a:buChar char="•"/>
            </a:pPr>
            <a:r>
              <a:rPr lang="en-US" sz="2800" dirty="0">
                <a:solidFill>
                  <a:schemeClr val="accent3">
                    <a:lumMod val="50000"/>
                  </a:schemeClr>
                </a:solidFill>
                <a:latin typeface="+mj-lt"/>
                <a:cs typeface="Calibri" panose="020F0502020204030204" pitchFamily="34" charset="0"/>
              </a:rPr>
              <a:t>The pathway for reporting those concerns. </a:t>
            </a:r>
          </a:p>
        </p:txBody>
      </p:sp>
      <p:pic>
        <p:nvPicPr>
          <p:cNvPr id="4" name="Recorded Sound">
            <a:hlinkClick r:id="" action="ppaction://media"/>
            <a:extLst>
              <a:ext uri="{FF2B5EF4-FFF2-40B4-BE49-F238E27FC236}">
                <a16:creationId xmlns:a16="http://schemas.microsoft.com/office/drawing/2014/main" id="{0930909A-FF25-4D0F-A050-B84995B478B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784225" y="3022600"/>
            <a:ext cx="406400" cy="406400"/>
          </a:xfrm>
          <a:prstGeom prst="rect">
            <a:avLst/>
          </a:prstGeom>
        </p:spPr>
      </p:pic>
    </p:spTree>
    <p:extLst>
      <p:ext uri="{BB962C8B-B14F-4D97-AF65-F5344CB8AC3E}">
        <p14:creationId xmlns:p14="http://schemas.microsoft.com/office/powerpoint/2010/main" val="3085046659"/>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1909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3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5D6E59C-7AA7-48BA-9B57-6B6AEECBDB35}"/>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927747" y="278963"/>
            <a:ext cx="4864203" cy="1768450"/>
          </a:xfrm>
          <a:prstGeom prst="rect">
            <a:avLst/>
          </a:prstGeom>
        </p:spPr>
      </p:pic>
      <p:sp>
        <p:nvSpPr>
          <p:cNvPr id="3" name="Rectangle 2">
            <a:extLst>
              <a:ext uri="{FF2B5EF4-FFF2-40B4-BE49-F238E27FC236}">
                <a16:creationId xmlns:a16="http://schemas.microsoft.com/office/drawing/2014/main" id="{2737EA4C-94C7-4EF1-9A76-03CAA95B536F}"/>
              </a:ext>
            </a:extLst>
          </p:cNvPr>
          <p:cNvSpPr/>
          <p:nvPr/>
        </p:nvSpPr>
        <p:spPr>
          <a:xfrm>
            <a:off x="1238250" y="843677"/>
            <a:ext cx="6096000" cy="5016758"/>
          </a:xfrm>
          <a:prstGeom prst="rect">
            <a:avLst/>
          </a:prstGeom>
        </p:spPr>
        <p:txBody>
          <a:bodyPr>
            <a:spAutoFit/>
          </a:bodyPr>
          <a:lstStyle/>
          <a:p>
            <a:r>
              <a:rPr lang="en-GB" altLang="en-US" sz="4400" dirty="0">
                <a:solidFill>
                  <a:schemeClr val="accent3">
                    <a:lumMod val="50000"/>
                  </a:schemeClr>
                </a:solidFill>
                <a:latin typeface="+mj-lt"/>
                <a:cs typeface="Calibri" panose="020F0502020204030204" pitchFamily="34" charset="0"/>
              </a:rPr>
              <a:t>Safeguarding Children Definition</a:t>
            </a:r>
          </a:p>
          <a:p>
            <a:endParaRPr lang="en-GB" altLang="en-US" dirty="0">
              <a:solidFill>
                <a:schemeClr val="accent3">
                  <a:lumMod val="50000"/>
                </a:schemeClr>
              </a:solidFill>
              <a:latin typeface="+mj-lt"/>
              <a:cs typeface="Calibri" panose="020F0502020204030204" pitchFamily="34" charset="0"/>
            </a:endParaRPr>
          </a:p>
          <a:p>
            <a:endParaRPr lang="en-GB" altLang="en-US" dirty="0">
              <a:solidFill>
                <a:schemeClr val="accent3">
                  <a:lumMod val="50000"/>
                </a:schemeClr>
              </a:solidFill>
              <a:latin typeface="+mj-lt"/>
              <a:cs typeface="Calibri" panose="020F0502020204030204" pitchFamily="34" charset="0"/>
            </a:endParaRPr>
          </a:p>
          <a:p>
            <a:r>
              <a:rPr lang="en-GB" altLang="en-US" sz="2800" dirty="0">
                <a:solidFill>
                  <a:schemeClr val="accent3">
                    <a:lumMod val="50000"/>
                  </a:schemeClr>
                </a:solidFill>
                <a:latin typeface="+mj-lt"/>
                <a:cs typeface="Calibri" panose="020F0502020204030204" pitchFamily="34" charset="0"/>
              </a:rPr>
              <a:t>..“the action we take to promote the welfare of children and protect them from harm - is everyone’s responsibility. Everyone who comes into contact with children and families has a role to play.” </a:t>
            </a:r>
            <a:br>
              <a:rPr lang="en-GB" altLang="en-US" sz="2800" dirty="0">
                <a:solidFill>
                  <a:schemeClr val="accent3">
                    <a:lumMod val="50000"/>
                  </a:schemeClr>
                </a:solidFill>
                <a:latin typeface="+mj-lt"/>
                <a:cs typeface="Calibri" panose="020F0502020204030204" pitchFamily="34" charset="0"/>
              </a:rPr>
            </a:br>
            <a:r>
              <a:rPr lang="en-GB" altLang="en-US" sz="2800" dirty="0">
                <a:solidFill>
                  <a:schemeClr val="accent3">
                    <a:lumMod val="50000"/>
                  </a:schemeClr>
                </a:solidFill>
                <a:latin typeface="+mj-lt"/>
                <a:cs typeface="Calibri" panose="020F0502020204030204" pitchFamily="34" charset="0"/>
                <a:hlinkClick r:id="rId5">
                  <a:extLst>
                    <a:ext uri="{A12FA001-AC4F-418D-AE19-62706E023703}">
                      <ahyp:hlinkClr xmlns:ahyp="http://schemas.microsoft.com/office/drawing/2018/hyperlinkcolor" val="tx"/>
                    </a:ext>
                  </a:extLst>
                </a:hlinkClick>
              </a:rPr>
              <a:t>Working together to safeguard children (HM Government 2018)</a:t>
            </a:r>
            <a:r>
              <a:rPr lang="en-GB" altLang="en-US" sz="2800" dirty="0">
                <a:solidFill>
                  <a:schemeClr val="accent3">
                    <a:lumMod val="50000"/>
                  </a:schemeClr>
                </a:solidFill>
                <a:latin typeface="+mj-lt"/>
                <a:cs typeface="Calibri" panose="020F0502020204030204" pitchFamily="34" charset="0"/>
              </a:rPr>
              <a:t> </a:t>
            </a:r>
          </a:p>
        </p:txBody>
      </p:sp>
      <p:pic>
        <p:nvPicPr>
          <p:cNvPr id="5" name="Picture 4">
            <a:extLst>
              <a:ext uri="{FF2B5EF4-FFF2-40B4-BE49-F238E27FC236}">
                <a16:creationId xmlns:a16="http://schemas.microsoft.com/office/drawing/2014/main" id="{BE5304CB-0EF4-4F31-A883-D5D2BDF0A82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96200" y="2343150"/>
            <a:ext cx="2133695" cy="2952884"/>
          </a:xfrm>
          <a:prstGeom prst="rect">
            <a:avLst/>
          </a:prstGeom>
        </p:spPr>
      </p:pic>
      <p:pic>
        <p:nvPicPr>
          <p:cNvPr id="4" name="Recorded Sound">
            <a:hlinkClick r:id="" action="ppaction://media"/>
            <a:extLst>
              <a:ext uri="{FF2B5EF4-FFF2-40B4-BE49-F238E27FC236}">
                <a16:creationId xmlns:a16="http://schemas.microsoft.com/office/drawing/2014/main" id="{036B6EAD-C7D4-458D-91A0-6F00075C398A}"/>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679450" y="2901207"/>
            <a:ext cx="406400" cy="450849"/>
          </a:xfrm>
          <a:prstGeom prst="rect">
            <a:avLst/>
          </a:prstGeom>
        </p:spPr>
      </p:pic>
    </p:spTree>
    <p:extLst>
      <p:ext uri="{BB962C8B-B14F-4D97-AF65-F5344CB8AC3E}">
        <p14:creationId xmlns:p14="http://schemas.microsoft.com/office/powerpoint/2010/main" val="96532136"/>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mediacall" presetSubtype="0" fill="hold" nodeType="clickEffect">
                                  <p:stCondLst>
                                    <p:cond delay="0"/>
                                  </p:stCondLst>
                                  <p:childTnLst>
                                    <p:cmd type="call" cmd="playFrom(0.0)">
                                      <p:cBhvr>
                                        <p:cTn id="16" dur="3481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80BED3F-1F85-400B-AB8E-5DC60B43E96D}"/>
              </a:ext>
            </a:extLst>
          </p:cNvPr>
          <p:cNvSpPr/>
          <p:nvPr/>
        </p:nvSpPr>
        <p:spPr>
          <a:xfrm>
            <a:off x="921488" y="456948"/>
            <a:ext cx="8924261" cy="5478423"/>
          </a:xfrm>
          <a:prstGeom prst="rect">
            <a:avLst/>
          </a:prstGeom>
        </p:spPr>
        <p:txBody>
          <a:bodyPr wrap="square">
            <a:spAutoFit/>
          </a:bodyPr>
          <a:lstStyle/>
          <a:p>
            <a:r>
              <a:rPr lang="en-GB" sz="4400" dirty="0">
                <a:latin typeface="+mj-lt"/>
              </a:rPr>
              <a:t>Serious Case Reviews</a:t>
            </a:r>
          </a:p>
          <a:p>
            <a:endParaRPr lang="en-GB" dirty="0">
              <a:latin typeface="+mj-lt"/>
            </a:endParaRPr>
          </a:p>
          <a:p>
            <a:r>
              <a:rPr lang="en-GB" sz="2400" dirty="0">
                <a:latin typeface="+mj-lt"/>
              </a:rPr>
              <a:t>Why do we need to be aware of the importance of Safeguarding Children? Over the years there have been a number of cases, where children have been seriously harmed or died. When these cases have been reviewed it has been shown that with better safeguarding processes the child may well have been protected.</a:t>
            </a:r>
            <a:endParaRPr lang="en-US" altLang="en-US" sz="2400" dirty="0">
              <a:latin typeface="+mj-lt"/>
            </a:endParaRPr>
          </a:p>
          <a:p>
            <a:endParaRPr lang="en-US" altLang="en-US" sz="2400" dirty="0">
              <a:latin typeface="+mj-lt"/>
            </a:endParaRPr>
          </a:p>
          <a:p>
            <a:r>
              <a:rPr lang="en-US" altLang="en-US" sz="2400" dirty="0">
                <a:latin typeface="+mj-lt"/>
              </a:rPr>
              <a:t>“…when things go wrong there needs to be a rigorous, objective analysis of what happened and why, so that important lessons can be learnt and services improved to reduce the risk of future harm to children.”</a:t>
            </a:r>
          </a:p>
          <a:p>
            <a:pPr marL="571500" indent="-571500">
              <a:buFont typeface="Arial" panose="020B0604020202020204" pitchFamily="34" charset="0"/>
              <a:buChar char="•"/>
            </a:pPr>
            <a:endParaRPr lang="en-US" altLang="en-US" sz="2400" dirty="0">
              <a:latin typeface="+mj-lt"/>
            </a:endParaRPr>
          </a:p>
          <a:p>
            <a:r>
              <a:rPr lang="en-US" altLang="en-US" sz="2400" dirty="0">
                <a:latin typeface="+mj-lt"/>
              </a:rPr>
              <a:t>Working Together to Safeguard Children (HM Government)</a:t>
            </a:r>
          </a:p>
        </p:txBody>
      </p:sp>
      <p:pic>
        <p:nvPicPr>
          <p:cNvPr id="3" name="Picture 2">
            <a:extLst>
              <a:ext uri="{FF2B5EF4-FFF2-40B4-BE49-F238E27FC236}">
                <a16:creationId xmlns:a16="http://schemas.microsoft.com/office/drawing/2014/main" id="{427D7152-4954-4619-97F9-B0D73B80E2B4}"/>
              </a:ext>
            </a:extLst>
          </p:cNvPr>
          <p:cNvPicPr>
            <a:picLocks noChangeAspect="1"/>
          </p:cNvPicPr>
          <p:nvPr/>
        </p:nvPicPr>
        <p:blipFill>
          <a:blip r:embed="rId6"/>
          <a:stretch>
            <a:fillRect/>
          </a:stretch>
        </p:blipFill>
        <p:spPr>
          <a:xfrm>
            <a:off x="9845749" y="1456408"/>
            <a:ext cx="1642941" cy="2300217"/>
          </a:xfrm>
          <a:prstGeom prst="rect">
            <a:avLst/>
          </a:prstGeom>
        </p:spPr>
      </p:pic>
      <p:pic>
        <p:nvPicPr>
          <p:cNvPr id="7" name="Recorded Sound">
            <a:hlinkClick r:id="" action="ppaction://media"/>
            <a:extLst>
              <a:ext uri="{FF2B5EF4-FFF2-40B4-BE49-F238E27FC236}">
                <a16:creationId xmlns:a16="http://schemas.microsoft.com/office/drawing/2014/main" id="{F73F4584-1DFB-4153-94C9-38F9A13752D2}"/>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023078" y="2352676"/>
            <a:ext cx="603250" cy="669924"/>
          </a:xfrm>
          <a:prstGeom prst="rect">
            <a:avLst/>
          </a:prstGeom>
        </p:spPr>
      </p:pic>
      <p:pic>
        <p:nvPicPr>
          <p:cNvPr id="5" name="Recorded Sound">
            <a:hlinkClick r:id="" action="ppaction://media"/>
            <a:extLst>
              <a:ext uri="{FF2B5EF4-FFF2-40B4-BE49-F238E27FC236}">
                <a16:creationId xmlns:a16="http://schemas.microsoft.com/office/drawing/2014/main" id="{ECE20D80-A16E-460C-97CF-889F5B0492F4}"/>
              </a:ext>
            </a:extLst>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924653" y="3553425"/>
            <a:ext cx="406400" cy="406400"/>
          </a:xfrm>
          <a:prstGeom prst="rect">
            <a:avLst/>
          </a:prstGeom>
        </p:spPr>
      </p:pic>
    </p:spTree>
    <p:extLst>
      <p:ext uri="{BB962C8B-B14F-4D97-AF65-F5344CB8AC3E}">
        <p14:creationId xmlns:p14="http://schemas.microsoft.com/office/powerpoint/2010/main" val="4275282655"/>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500"/>
                                        <p:tgtEl>
                                          <p:spTgt spid="2">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2">
                                            <p:txEl>
                                              <p:pRg st="6" end="6"/>
                                            </p:txEl>
                                          </p:spTgt>
                                        </p:tgtEl>
                                        <p:attrNameLst>
                                          <p:attrName>style.visibility</p:attrName>
                                        </p:attrNameLst>
                                      </p:cBhvr>
                                      <p:to>
                                        <p:strVal val="visible"/>
                                      </p:to>
                                    </p:set>
                                    <p:animEffect transition="in" filter="fade">
                                      <p:cBhvr>
                                        <p:cTn id="20" dur="500"/>
                                        <p:tgtEl>
                                          <p:spTgt spid="2">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mediacall" presetSubtype="0" fill="hold" nodeType="clickEffect">
                                  <p:stCondLst>
                                    <p:cond delay="0"/>
                                  </p:stCondLst>
                                  <p:childTnLst>
                                    <p:cmd type="call" cmd="playFrom(0.0)">
                                      <p:cBhvr>
                                        <p:cTn id="24" dur="36093" fill="hold"/>
                                        <p:tgtEl>
                                          <p:spTgt spid="7"/>
                                        </p:tgtEl>
                                      </p:cBhvr>
                                    </p:cmd>
                                  </p:childTnLst>
                                </p:cTn>
                              </p:par>
                            </p:childTnLst>
                          </p:cTn>
                        </p:par>
                      </p:childTnLst>
                    </p:cTn>
                  </p:par>
                  <p:par>
                    <p:cTn id="25" fill="hold">
                      <p:stCondLst>
                        <p:cond delay="indefinite"/>
                      </p:stCondLst>
                      <p:childTnLst>
                        <p:par>
                          <p:cTn id="26" fill="hold">
                            <p:stCondLst>
                              <p:cond delay="0"/>
                            </p:stCondLst>
                            <p:childTnLst>
                              <p:par>
                                <p:cTn id="27" presetID="1" presetClass="mediacall" presetSubtype="0" fill="hold" nodeType="clickEffect">
                                  <p:stCondLst>
                                    <p:cond delay="0"/>
                                  </p:stCondLst>
                                  <p:childTnLst>
                                    <p:cmd type="call" cmd="playFrom(0.0)">
                                      <p:cBhvr>
                                        <p:cTn id="28" dur="2079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9" fill="hold" display="0">
                  <p:stCondLst>
                    <p:cond delay="indefinite"/>
                  </p:stCondLst>
                  <p:endCondLst>
                    <p:cond evt="onStopAudio" delay="0">
                      <p:tgtEl>
                        <p:sldTgt/>
                      </p:tgtEl>
                    </p:cond>
                  </p:endCondLst>
                </p:cTn>
                <p:tgtEl>
                  <p:spTgt spid="7"/>
                </p:tgtEl>
              </p:cMediaNode>
            </p:audio>
            <p:audio>
              <p:cMediaNode vol="80000">
                <p:cTn id="30"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6E085707-327B-422F-AE01-4B466A31EAC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58"/>
          <a:stretch/>
        </p:blipFill>
        <p:spPr bwMode="auto">
          <a:xfrm>
            <a:off x="9250325" y="836681"/>
            <a:ext cx="2232837" cy="243814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7254D77F-61D6-400E-9D44-E478962AA4C2}"/>
              </a:ext>
            </a:extLst>
          </p:cNvPr>
          <p:cNvSpPr/>
          <p:nvPr/>
        </p:nvSpPr>
        <p:spPr>
          <a:xfrm>
            <a:off x="708837" y="383976"/>
            <a:ext cx="3916325" cy="707886"/>
          </a:xfrm>
          <a:prstGeom prst="rect">
            <a:avLst/>
          </a:prstGeom>
        </p:spPr>
        <p:txBody>
          <a:bodyPr wrap="square">
            <a:spAutoFit/>
          </a:bodyPr>
          <a:lstStyle/>
          <a:p>
            <a:r>
              <a:rPr lang="en-GB" sz="4000" dirty="0">
                <a:latin typeface="+mj-lt"/>
              </a:rPr>
              <a:t>Victoria Climbie</a:t>
            </a:r>
          </a:p>
        </p:txBody>
      </p:sp>
      <p:sp>
        <p:nvSpPr>
          <p:cNvPr id="6" name="Rectangle 5">
            <a:extLst>
              <a:ext uri="{FF2B5EF4-FFF2-40B4-BE49-F238E27FC236}">
                <a16:creationId xmlns:a16="http://schemas.microsoft.com/office/drawing/2014/main" id="{F77D5AF2-9110-47C3-A06D-A8E4BB5A61A1}"/>
              </a:ext>
            </a:extLst>
          </p:cNvPr>
          <p:cNvSpPr/>
          <p:nvPr/>
        </p:nvSpPr>
        <p:spPr>
          <a:xfrm>
            <a:off x="708838" y="1228114"/>
            <a:ext cx="8541487" cy="4093428"/>
          </a:xfrm>
          <a:prstGeom prst="rect">
            <a:avLst/>
          </a:prstGeom>
        </p:spPr>
        <p:txBody>
          <a:bodyPr wrap="square">
            <a:spAutoFit/>
          </a:bodyPr>
          <a:lstStyle/>
          <a:p>
            <a:r>
              <a:rPr lang="en-GB" altLang="en-US" sz="2000" dirty="0">
                <a:latin typeface="+mj-lt"/>
              </a:rPr>
              <a:t>Victoria arrived in England in April 1999 from the Gold Coast. She was brought over by her Great Aunt for a ‘better life’. Within a couple of weeks they had moved into the flat of a man they met on a bus and Victoria began to suffer the most horrific abuse. In the time she lived in this country (just under a year), Victoria came into contact with four social services departments, three housing departments, two specialist child protection teams of the Metropolitan Police, two hospitals and  a family centre managed by the NSPCC amongst many other professionals. Concerns were recorded but none were shared. People who knew the family personally raised concerns, such as a child minder, and these concerns were not acted upon. On the 25th February 2000, Victoria was declared dead at 3.15pm in the intensive care unit at St Mary's with 128 separate injuries to her body. Victoria’s case is one that has had the most impact in terms of changes to current processes, with the introduction of the Children’s Act 2004. </a:t>
            </a:r>
          </a:p>
        </p:txBody>
      </p:sp>
    </p:spTree>
    <p:extLst>
      <p:ext uri="{BB962C8B-B14F-4D97-AF65-F5344CB8AC3E}">
        <p14:creationId xmlns:p14="http://schemas.microsoft.com/office/powerpoint/2010/main" val="3584863119"/>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iterate type="wd">
                                    <p:tmPct val="4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3B81202F-24C7-4747-A5A8-E9D46F05BD9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231"/>
          <a:stretch/>
        </p:blipFill>
        <p:spPr bwMode="auto">
          <a:xfrm>
            <a:off x="9516139" y="457200"/>
            <a:ext cx="2204581" cy="255181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12C5FFDD-1DBF-42C5-8FB8-E533AF7AFA82}"/>
              </a:ext>
            </a:extLst>
          </p:cNvPr>
          <p:cNvSpPr/>
          <p:nvPr/>
        </p:nvSpPr>
        <p:spPr>
          <a:xfrm>
            <a:off x="685152" y="457200"/>
            <a:ext cx="3211841" cy="707886"/>
          </a:xfrm>
          <a:prstGeom prst="rect">
            <a:avLst/>
          </a:prstGeom>
        </p:spPr>
        <p:txBody>
          <a:bodyPr wrap="none">
            <a:spAutoFit/>
          </a:bodyPr>
          <a:lstStyle/>
          <a:p>
            <a:r>
              <a:rPr lang="en-GB" sz="4000" dirty="0">
                <a:latin typeface="+mj-lt"/>
              </a:rPr>
              <a:t>Peter Connelly</a:t>
            </a:r>
          </a:p>
        </p:txBody>
      </p:sp>
      <p:sp>
        <p:nvSpPr>
          <p:cNvPr id="6" name="Rectangle 5">
            <a:extLst>
              <a:ext uri="{FF2B5EF4-FFF2-40B4-BE49-F238E27FC236}">
                <a16:creationId xmlns:a16="http://schemas.microsoft.com/office/drawing/2014/main" id="{D1A99CAA-FA79-4999-A250-F586B63FD0F4}"/>
              </a:ext>
            </a:extLst>
          </p:cNvPr>
          <p:cNvSpPr/>
          <p:nvPr/>
        </p:nvSpPr>
        <p:spPr>
          <a:xfrm>
            <a:off x="685152" y="1423964"/>
            <a:ext cx="8416318" cy="3170099"/>
          </a:xfrm>
          <a:prstGeom prst="rect">
            <a:avLst/>
          </a:prstGeom>
        </p:spPr>
        <p:txBody>
          <a:bodyPr wrap="square">
            <a:spAutoFit/>
          </a:bodyPr>
          <a:lstStyle/>
          <a:p>
            <a:r>
              <a:rPr lang="en-GB" altLang="en-US" sz="2000" dirty="0">
                <a:latin typeface="+mj-lt"/>
              </a:rPr>
              <a:t>Born in March 2006, Baby Peter was known to services from the outset. He died at the hands of his mother and her boyfriend in August 2007. Similar to Victoria’s case, at the time he died Baby Peter was known to a number of agencies and they all failed to safeguard him. This was the same London Borough as Victoria’s case 7 years earlier.  </a:t>
            </a:r>
            <a:r>
              <a:rPr lang="en-US" altLang="en-US" sz="2000" dirty="0">
                <a:latin typeface="+mj-lt"/>
              </a:rPr>
              <a:t>An enquiry undertaken after his death found the following failings: Professionals were overly optimistic of mum; The issue of the ‘hidden male’ – professionals did not question the mother’s relationship and were not fully aware of the other adults in the house; There was a lack of communication between agencies. </a:t>
            </a:r>
            <a:r>
              <a:rPr lang="en-GB" altLang="en-US" sz="2000" dirty="0">
                <a:latin typeface="+mj-lt"/>
              </a:rPr>
              <a:t>As with the Laming report into Victoria’s death, Peters case led to significant changes in safeguarding.</a:t>
            </a:r>
          </a:p>
        </p:txBody>
      </p:sp>
    </p:spTree>
    <p:extLst>
      <p:ext uri="{BB962C8B-B14F-4D97-AF65-F5344CB8AC3E}">
        <p14:creationId xmlns:p14="http://schemas.microsoft.com/office/powerpoint/2010/main" val="1908629623"/>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iterate type="wd">
                                    <p:tmPct val="4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2859181-1D44-4BC0-A569-09377A772C7D}"/>
              </a:ext>
            </a:extLst>
          </p:cNvPr>
          <p:cNvPicPr>
            <a:picLocks noChangeAspect="1"/>
          </p:cNvPicPr>
          <p:nvPr/>
        </p:nvPicPr>
        <p:blipFill rotWithShape="1">
          <a:blip r:embed="rId2">
            <a:extLst>
              <a:ext uri="{28A0092B-C50C-407E-A947-70E740481C1C}">
                <a14:useLocalDpi xmlns:a14="http://schemas.microsoft.com/office/drawing/2010/main" val="0"/>
              </a:ext>
            </a:extLst>
          </a:blip>
          <a:srcRect l="10141" r="6638" b="-2"/>
          <a:stretch/>
        </p:blipFill>
        <p:spPr bwMode="auto">
          <a:xfrm>
            <a:off x="9005777" y="393404"/>
            <a:ext cx="2664082" cy="27325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34936791-A064-4DEB-AAAD-9F917ACD38CC}"/>
              </a:ext>
            </a:extLst>
          </p:cNvPr>
          <p:cNvSpPr/>
          <p:nvPr/>
        </p:nvSpPr>
        <p:spPr>
          <a:xfrm>
            <a:off x="639460" y="531627"/>
            <a:ext cx="3176447" cy="707886"/>
          </a:xfrm>
          <a:prstGeom prst="rect">
            <a:avLst/>
          </a:prstGeom>
        </p:spPr>
        <p:txBody>
          <a:bodyPr wrap="none">
            <a:spAutoFit/>
          </a:bodyPr>
          <a:lstStyle/>
          <a:p>
            <a:r>
              <a:rPr lang="en-GB" sz="4000" dirty="0">
                <a:latin typeface="+mj-lt"/>
              </a:rPr>
              <a:t>Chloe Fletcher</a:t>
            </a:r>
          </a:p>
        </p:txBody>
      </p:sp>
      <p:sp>
        <p:nvSpPr>
          <p:cNvPr id="5" name="Rectangle 4">
            <a:extLst>
              <a:ext uri="{FF2B5EF4-FFF2-40B4-BE49-F238E27FC236}">
                <a16:creationId xmlns:a16="http://schemas.microsoft.com/office/drawing/2014/main" id="{1E84173F-CB4E-4C70-945D-ED7F8D779AE3}"/>
              </a:ext>
            </a:extLst>
          </p:cNvPr>
          <p:cNvSpPr/>
          <p:nvPr/>
        </p:nvSpPr>
        <p:spPr>
          <a:xfrm>
            <a:off x="639460" y="1382286"/>
            <a:ext cx="7941014" cy="3170099"/>
          </a:xfrm>
          <a:prstGeom prst="rect">
            <a:avLst/>
          </a:prstGeom>
        </p:spPr>
        <p:txBody>
          <a:bodyPr wrap="square">
            <a:spAutoFit/>
          </a:bodyPr>
          <a:lstStyle/>
          <a:p>
            <a:r>
              <a:rPr lang="en-US" altLang="en-US" sz="2000" dirty="0">
                <a:latin typeface="+mj-lt"/>
              </a:rPr>
              <a:t>Chloe Fletcher </a:t>
            </a:r>
            <a:r>
              <a:rPr lang="en-GB" altLang="en-US" sz="2000" dirty="0">
                <a:latin typeface="+mj-lt"/>
              </a:rPr>
              <a:t>was 4 when she was drowned in the bath by her mother and died, in 2009.  At the time of </a:t>
            </a:r>
            <a:r>
              <a:rPr lang="en-GB" altLang="en-US" sz="2000" dirty="0" err="1">
                <a:latin typeface="+mj-lt"/>
              </a:rPr>
              <a:t>Chloes</a:t>
            </a:r>
            <a:r>
              <a:rPr lang="en-GB" altLang="en-US" sz="2000" dirty="0">
                <a:latin typeface="+mj-lt"/>
              </a:rPr>
              <a:t> death, 9 agencies had been working with the family, some through the Team Around the Family model. There had been concerns raised by professionals and family members about her mothers mental health, domestic abuse relationships, and inability to manage day to day care of Chloe. None were really acted on or recorded. Decisions were made without involving other professionals who may have known the family better and there was intermittent engagement from mum. The case was never escalated to Social Care despite a long history of concerns. </a:t>
            </a:r>
          </a:p>
        </p:txBody>
      </p:sp>
    </p:spTree>
    <p:extLst>
      <p:ext uri="{BB962C8B-B14F-4D97-AF65-F5344CB8AC3E}">
        <p14:creationId xmlns:p14="http://schemas.microsoft.com/office/powerpoint/2010/main" val="637013593"/>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iterate type="wd">
                                    <p:tmPct val="45000"/>
                                  </p:iterate>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3">
            <a:extLst>
              <a:ext uri="{FF2B5EF4-FFF2-40B4-BE49-F238E27FC236}">
                <a16:creationId xmlns:a16="http://schemas.microsoft.com/office/drawing/2014/main" id="{1F7BC94F-8A71-482A-B5A8-123FAFD357E0}"/>
              </a:ext>
            </a:extLst>
          </p:cNvPr>
          <p:cNvPicPr>
            <a:picLocks noChangeAspect="1"/>
          </p:cNvPicPr>
          <p:nvPr/>
        </p:nvPicPr>
        <p:blipFill rotWithShape="1">
          <a:blip r:embed="rId2">
            <a:extLst>
              <a:ext uri="{28A0092B-C50C-407E-A947-70E740481C1C}">
                <a14:useLocalDpi xmlns:a14="http://schemas.microsoft.com/office/drawing/2010/main" val="0"/>
              </a:ext>
            </a:extLst>
          </a:blip>
          <a:srcRect l="19971" r="34971"/>
          <a:stretch/>
        </p:blipFill>
        <p:spPr bwMode="auto">
          <a:xfrm>
            <a:off x="9282224" y="340241"/>
            <a:ext cx="2449130" cy="262624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D8839C25-8C87-4536-939A-77F16FFB5A32}"/>
              </a:ext>
            </a:extLst>
          </p:cNvPr>
          <p:cNvSpPr/>
          <p:nvPr/>
        </p:nvSpPr>
        <p:spPr>
          <a:xfrm>
            <a:off x="674887" y="447971"/>
            <a:ext cx="3680816" cy="707886"/>
          </a:xfrm>
          <a:prstGeom prst="rect">
            <a:avLst/>
          </a:prstGeom>
        </p:spPr>
        <p:txBody>
          <a:bodyPr wrap="none">
            <a:spAutoFit/>
          </a:bodyPr>
          <a:lstStyle/>
          <a:p>
            <a:r>
              <a:rPr lang="en-GB" sz="4000" dirty="0">
                <a:latin typeface="+mj-lt"/>
              </a:rPr>
              <a:t>Hannah Windsor</a:t>
            </a:r>
          </a:p>
        </p:txBody>
      </p:sp>
      <p:sp>
        <p:nvSpPr>
          <p:cNvPr id="5" name="Rectangle 4">
            <a:extLst>
              <a:ext uri="{FF2B5EF4-FFF2-40B4-BE49-F238E27FC236}">
                <a16:creationId xmlns:a16="http://schemas.microsoft.com/office/drawing/2014/main" id="{64167433-6500-4E32-AFA0-5633C528955F}"/>
              </a:ext>
            </a:extLst>
          </p:cNvPr>
          <p:cNvSpPr/>
          <p:nvPr/>
        </p:nvSpPr>
        <p:spPr>
          <a:xfrm>
            <a:off x="674887" y="1134669"/>
            <a:ext cx="8309625" cy="4093428"/>
          </a:xfrm>
          <a:prstGeom prst="rect">
            <a:avLst/>
          </a:prstGeom>
        </p:spPr>
        <p:txBody>
          <a:bodyPr wrap="square">
            <a:spAutoFit/>
          </a:bodyPr>
          <a:lstStyle/>
          <a:p>
            <a:r>
              <a:rPr lang="en-US" altLang="en-US" sz="2000" dirty="0">
                <a:latin typeface="+mj-lt"/>
              </a:rPr>
              <a:t>Hannah Windsor was murdered by her boyfriend in May 2012, Hannah was 17 years old. There had been involvement with services from an early age but the assessments had been inconsistent, support was intermittent, decisions were made with no reason recorded. Despite maternal alcohol misuse and Hannah’s conflict with her mother there was little support offered. At a young age, it was </a:t>
            </a:r>
            <a:r>
              <a:rPr lang="en-US" altLang="en-US" sz="2000" dirty="0" err="1">
                <a:latin typeface="+mj-lt"/>
              </a:rPr>
              <a:t>recognised</a:t>
            </a:r>
            <a:r>
              <a:rPr lang="en-US" altLang="en-US" sz="2000" dirty="0">
                <a:latin typeface="+mj-lt"/>
              </a:rPr>
              <a:t> that Hannah had learning difficulties and she was later diagnosed as having Attention Deficit Hyperactivity Disorder (ADHD), as a result of this Hannah could be quite challenging to work with. It was known she was in a relationship with Adam Lewis who had a history of difficult and criminal </a:t>
            </a:r>
            <a:r>
              <a:rPr lang="en-US" altLang="en-US" sz="2000" dirty="0" err="1">
                <a:latin typeface="+mj-lt"/>
              </a:rPr>
              <a:t>behaviours</a:t>
            </a:r>
            <a:r>
              <a:rPr lang="en-US" altLang="en-US" sz="2000" dirty="0">
                <a:latin typeface="+mj-lt"/>
              </a:rPr>
              <a:t>. Hannah was in supported accommodation when she disappeared and was found murdered on Bidston Hill. </a:t>
            </a:r>
            <a:r>
              <a:rPr lang="en-US" sz="2000" dirty="0">
                <a:latin typeface="+mj-lt"/>
              </a:rPr>
              <a:t>Hannah’s case raised the issue of the vulnerability of teenagers and the support needed during the transition to adulthood. </a:t>
            </a:r>
          </a:p>
        </p:txBody>
      </p:sp>
    </p:spTree>
    <p:extLst>
      <p:ext uri="{BB962C8B-B14F-4D97-AF65-F5344CB8AC3E}">
        <p14:creationId xmlns:p14="http://schemas.microsoft.com/office/powerpoint/2010/main" val="3544477583"/>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iterate type="wd">
                                    <p:tmPct val="45000"/>
                                  </p:iterate>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DB986A9-5977-46D2-A63C-40F1298BE57D}"/>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7700" y="4787167"/>
            <a:ext cx="4864203" cy="1768450"/>
          </a:xfrm>
          <a:prstGeom prst="rect">
            <a:avLst/>
          </a:prstGeom>
        </p:spPr>
      </p:pic>
      <p:sp>
        <p:nvSpPr>
          <p:cNvPr id="3" name="Rectangle 2">
            <a:extLst>
              <a:ext uri="{FF2B5EF4-FFF2-40B4-BE49-F238E27FC236}">
                <a16:creationId xmlns:a16="http://schemas.microsoft.com/office/drawing/2014/main" id="{FC9E8EE7-D68D-4A02-B17A-A936133D318A}"/>
              </a:ext>
            </a:extLst>
          </p:cNvPr>
          <p:cNvSpPr/>
          <p:nvPr/>
        </p:nvSpPr>
        <p:spPr>
          <a:xfrm>
            <a:off x="815163" y="383899"/>
            <a:ext cx="6096000" cy="1600438"/>
          </a:xfrm>
          <a:prstGeom prst="rect">
            <a:avLst/>
          </a:prstGeom>
        </p:spPr>
        <p:txBody>
          <a:bodyPr>
            <a:spAutoFit/>
          </a:bodyPr>
          <a:lstStyle/>
          <a:p>
            <a:r>
              <a:rPr lang="en-GB" altLang="en-US" sz="4000" dirty="0">
                <a:latin typeface="+mj-lt"/>
              </a:rPr>
              <a:t>Legislation and statutory framework</a:t>
            </a:r>
            <a:br>
              <a:rPr lang="en-GB" dirty="0">
                <a:solidFill>
                  <a:schemeClr val="accent3">
                    <a:lumMod val="50000"/>
                  </a:schemeClr>
                </a:solidFill>
                <a:effectLst>
                  <a:outerShdw blurRad="38100" dist="38100" dir="2700000" algn="tl">
                    <a:srgbClr val="000000">
                      <a:alpha val="43137"/>
                    </a:srgbClr>
                  </a:outerShdw>
                </a:effectLst>
              </a:rPr>
            </a:br>
            <a:endParaRPr lang="en-GB" dirty="0"/>
          </a:p>
        </p:txBody>
      </p:sp>
      <p:sp>
        <p:nvSpPr>
          <p:cNvPr id="4" name="Rectangle 3">
            <a:extLst>
              <a:ext uri="{FF2B5EF4-FFF2-40B4-BE49-F238E27FC236}">
                <a16:creationId xmlns:a16="http://schemas.microsoft.com/office/drawing/2014/main" id="{BCD8B6EF-AB99-45C6-A8B5-D92C0473E544}"/>
              </a:ext>
            </a:extLst>
          </p:cNvPr>
          <p:cNvSpPr/>
          <p:nvPr/>
        </p:nvSpPr>
        <p:spPr>
          <a:xfrm>
            <a:off x="815163" y="1849536"/>
            <a:ext cx="6096000" cy="2554545"/>
          </a:xfrm>
          <a:prstGeom prst="rect">
            <a:avLst/>
          </a:prstGeom>
        </p:spPr>
        <p:txBody>
          <a:bodyPr>
            <a:spAutoFit/>
          </a:bodyPr>
          <a:lstStyle/>
          <a:p>
            <a:pPr>
              <a:buClr>
                <a:schemeClr val="bg1">
                  <a:lumMod val="75000"/>
                </a:schemeClr>
              </a:buClr>
              <a:defRPr/>
            </a:pPr>
            <a:r>
              <a:rPr lang="en-GB" altLang="en-US" sz="2000" dirty="0">
                <a:latin typeface="+mj-lt"/>
              </a:rPr>
              <a:t>Cases like those discussed will often lead to changes in legislation or safeguarding processes: </a:t>
            </a:r>
          </a:p>
          <a:p>
            <a:pPr>
              <a:buClr>
                <a:schemeClr val="bg1">
                  <a:lumMod val="75000"/>
                </a:schemeClr>
              </a:buClr>
              <a:defRPr/>
            </a:pPr>
            <a:endParaRPr lang="en-GB" altLang="en-US" sz="2000" dirty="0">
              <a:latin typeface="+mj-lt"/>
            </a:endParaRPr>
          </a:p>
          <a:p>
            <a:pPr marL="457200" indent="-457200">
              <a:buClr>
                <a:schemeClr val="bg1">
                  <a:lumMod val="75000"/>
                </a:schemeClr>
              </a:buClr>
              <a:buFont typeface="Arial" panose="020B0604020202020204" pitchFamily="34" charset="0"/>
              <a:buChar char="•"/>
              <a:defRPr/>
            </a:pPr>
            <a:r>
              <a:rPr lang="en-GB" altLang="en-US" sz="2000" dirty="0">
                <a:latin typeface="+mj-lt"/>
              </a:rPr>
              <a:t>Children Act 1989</a:t>
            </a:r>
          </a:p>
          <a:p>
            <a:pPr marL="457200" indent="-457200">
              <a:buClr>
                <a:schemeClr val="bg1">
                  <a:lumMod val="75000"/>
                </a:schemeClr>
              </a:buClr>
              <a:buFont typeface="Arial" panose="020B0604020202020204" pitchFamily="34" charset="0"/>
              <a:buChar char="•"/>
              <a:defRPr/>
            </a:pPr>
            <a:endParaRPr lang="en-GB" altLang="en-US" sz="2000" dirty="0">
              <a:latin typeface="+mj-lt"/>
            </a:endParaRPr>
          </a:p>
          <a:p>
            <a:pPr marL="457200" indent="-457200">
              <a:buClr>
                <a:schemeClr val="bg1">
                  <a:lumMod val="75000"/>
                </a:schemeClr>
              </a:buClr>
              <a:buFont typeface="Arial" panose="020B0604020202020204" pitchFamily="34" charset="0"/>
              <a:buChar char="•"/>
              <a:defRPr/>
            </a:pPr>
            <a:r>
              <a:rPr lang="en-GB" altLang="en-US" sz="2000" dirty="0">
                <a:latin typeface="+mj-lt"/>
              </a:rPr>
              <a:t>Children Act 2004</a:t>
            </a:r>
          </a:p>
          <a:p>
            <a:pPr marL="457200" indent="-457200">
              <a:buClr>
                <a:schemeClr val="bg1">
                  <a:lumMod val="75000"/>
                </a:schemeClr>
              </a:buClr>
              <a:buFont typeface="Arial" panose="020B0604020202020204" pitchFamily="34" charset="0"/>
              <a:buChar char="•"/>
              <a:defRPr/>
            </a:pPr>
            <a:endParaRPr lang="en-GB" altLang="en-US" sz="2000" dirty="0">
              <a:latin typeface="+mj-lt"/>
            </a:endParaRPr>
          </a:p>
          <a:p>
            <a:pPr marL="457200" indent="-457200">
              <a:buClr>
                <a:schemeClr val="bg1">
                  <a:lumMod val="75000"/>
                </a:schemeClr>
              </a:buClr>
              <a:buFont typeface="Arial" panose="020B0604020202020204" pitchFamily="34" charset="0"/>
              <a:buChar char="•"/>
              <a:defRPr/>
            </a:pPr>
            <a:r>
              <a:rPr lang="en-GB" altLang="en-US" sz="2000" dirty="0">
                <a:latin typeface="+mj-lt"/>
              </a:rPr>
              <a:t>Working Together to Safeguard Children 2018</a:t>
            </a:r>
          </a:p>
        </p:txBody>
      </p:sp>
      <p:pic>
        <p:nvPicPr>
          <p:cNvPr id="6" name="Picture 5" descr="A picture containing indoor, table, sitting, cup&#10;&#10;Description automatically generated">
            <a:extLst>
              <a:ext uri="{FF2B5EF4-FFF2-40B4-BE49-F238E27FC236}">
                <a16:creationId xmlns:a16="http://schemas.microsoft.com/office/drawing/2014/main" id="{00A38E62-396F-4BFE-90F4-DB4B483106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90711" y="643049"/>
            <a:ext cx="4381500" cy="2190750"/>
          </a:xfrm>
          <a:prstGeom prst="rect">
            <a:avLst/>
          </a:prstGeom>
        </p:spPr>
      </p:pic>
      <p:pic>
        <p:nvPicPr>
          <p:cNvPr id="5" name="Recorded Sound">
            <a:hlinkClick r:id="" action="ppaction://media"/>
            <a:extLst>
              <a:ext uri="{FF2B5EF4-FFF2-40B4-BE49-F238E27FC236}">
                <a16:creationId xmlns:a16="http://schemas.microsoft.com/office/drawing/2014/main" id="{5722E020-8541-4158-A8F6-E9956965B32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2800" y="2630599"/>
            <a:ext cx="406400" cy="406400"/>
          </a:xfrm>
          <a:prstGeom prst="rect">
            <a:avLst/>
          </a:prstGeom>
        </p:spPr>
      </p:pic>
    </p:spTree>
    <p:extLst>
      <p:ext uri="{BB962C8B-B14F-4D97-AF65-F5344CB8AC3E}">
        <p14:creationId xmlns:p14="http://schemas.microsoft.com/office/powerpoint/2010/main" val="1900982879"/>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xEl>
                                              <p:pRg st="4" end="4"/>
                                            </p:txEl>
                                          </p:spTgt>
                                        </p:tgtEl>
                                        <p:attrNameLst>
                                          <p:attrName>style.visibility</p:attrName>
                                        </p:attrNameLst>
                                      </p:cBhvr>
                                      <p:to>
                                        <p:strVal val="visible"/>
                                      </p:to>
                                    </p:set>
                                    <p:animEffect transition="in" filter="fade">
                                      <p:cBhvr>
                                        <p:cTn id="18" dur="500"/>
                                        <p:tgtEl>
                                          <p:spTgt spid="4">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animEffect transition="in" filter="fade">
                                      <p:cBhvr>
                                        <p:cTn id="21" dur="500"/>
                                        <p:tgtEl>
                                          <p:spTgt spid="4">
                                            <p:txEl>
                                              <p:pRg st="6" end="6"/>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mediacall" presetSubtype="0" fill="hold" nodeType="clickEffect">
                                  <p:stCondLst>
                                    <p:cond delay="0"/>
                                  </p:stCondLst>
                                  <p:childTnLst>
                                    <p:cmd type="call" cmd="playFrom(0.0)">
                                      <p:cBhvr>
                                        <p:cTn id="25" dur="27827"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6"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32293101723F469277B0107B3D4A4F" ma:contentTypeVersion="8" ma:contentTypeDescription="Create a new document." ma:contentTypeScope="" ma:versionID="c0e2202db71135b5e5ac13643e2de94d">
  <xsd:schema xmlns:xsd="http://www.w3.org/2001/XMLSchema" xmlns:xs="http://www.w3.org/2001/XMLSchema" xmlns:p="http://schemas.microsoft.com/office/2006/metadata/properties" xmlns:ns2="07306f06-1de0-49e9-b997-4dfa34ed3193" targetNamespace="http://schemas.microsoft.com/office/2006/metadata/properties" ma:root="true" ma:fieldsID="3b2123d286dfefc903b1834bd2a44fbd" ns2:_="">
    <xsd:import namespace="07306f06-1de0-49e9-b997-4dfa34ed3193"/>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306f06-1de0-49e9-b997-4dfa34ed319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CE162CC-0B3B-4CBA-A199-8FEA775104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7306f06-1de0-49e9-b997-4dfa34ed319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D7CD08C-E18F-4A1F-A6FF-7F301D3D844D}">
  <ds:schemaRefs>
    <ds:schemaRef ds:uri="http://schemas.microsoft.com/office/2006/documentManagement/types"/>
    <ds:schemaRef ds:uri="http://schemas.microsoft.com/office/2006/metadata/properties"/>
    <ds:schemaRef ds:uri="http://purl.org/dc/terms/"/>
    <ds:schemaRef ds:uri="07306f06-1de0-49e9-b997-4dfa34ed3193"/>
    <ds:schemaRef ds:uri="http://purl.org/dc/dcmitype/"/>
    <ds:schemaRef ds:uri="http://schemas.microsoft.com/office/infopath/2007/PartnerControls"/>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E68598E2-ABB4-4B80-9A08-C0199FD70A5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1256</TotalTime>
  <Words>1565</Words>
  <Application>Microsoft Office PowerPoint</Application>
  <PresentationFormat>Widescreen</PresentationFormat>
  <Paragraphs>100</Paragraphs>
  <Slides>17</Slides>
  <Notes>0</Notes>
  <HiddenSlides>0</HiddenSlides>
  <MMClips>17</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Baker, Briony</dc:creator>
  <cp:lastModifiedBy>Robbins, David C.</cp:lastModifiedBy>
  <cp:revision>41</cp:revision>
  <dcterms:created xsi:type="dcterms:W3CDTF">2020-02-18T15:27:26Z</dcterms:created>
  <dcterms:modified xsi:type="dcterms:W3CDTF">2020-04-03T11:21:12Z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0x0101003F32293101723F469277B0107B3D4A4F</vt:lpwstr>
  </property>
</Properties>
</file>