
<file path=[Content_Types].xml><?xml version="1.0" encoding="utf-8"?>
<Types xmlns="http://schemas.openxmlformats.org/package/2006/content-types">
  <Default Extension="gif" ContentType="image/gif"/>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1.jpg" ContentType="image/jp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7" r:id="rId3"/>
    <p:sldId id="264" r:id="rId4"/>
    <p:sldId id="265" r:id="rId5"/>
    <p:sldId id="268" r:id="rId6"/>
    <p:sldId id="266" r:id="rId7"/>
    <p:sldId id="269" r:id="rId8"/>
    <p:sldId id="270" r:id="rId9"/>
    <p:sldId id="271" r:id="rId10"/>
    <p:sldId id="274" r:id="rId11"/>
    <p:sldId id="272" r:id="rId12"/>
    <p:sldId id="275" r:id="rId13"/>
    <p:sldId id="273" r:id="rId14"/>
    <p:sldId id="27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A">
            <a:extLst>
              <a:ext uri="{FF2B5EF4-FFF2-40B4-BE49-F238E27FC236}">
                <a16:creationId xmlns:a16="http://schemas.microsoft.com/office/drawing/2014/main" id="{0C88C0C6-D53F-4BCF-A46B-B80713B045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ectangle: Rounded Corners 10">
            <a:extLst>
              <a:ext uri="{FF2B5EF4-FFF2-40B4-BE49-F238E27FC236}">
                <a16:creationId xmlns:a16="http://schemas.microsoft.com/office/drawing/2014/main" id="{FFDE0840-F600-47E2-9069-54657005AF49}"/>
              </a:ext>
            </a:extLst>
          </p:cNvPr>
          <p:cNvSpPr/>
          <p:nvPr userDrawn="1"/>
        </p:nvSpPr>
        <p:spPr>
          <a:xfrm>
            <a:off x="152400" y="152400"/>
            <a:ext cx="11839575" cy="6543675"/>
          </a:xfrm>
          <a:prstGeom prst="roundRect">
            <a:avLst>
              <a:gd name="adj" fmla="val 9971"/>
            </a:avLst>
          </a:prstGeom>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C549DCF3-3A45-4FE8-8AC0-B35920C31694}"/>
              </a:ext>
            </a:extLst>
          </p:cNvPr>
          <p:cNvPicPr/>
          <p:nvPr userDrawn="1"/>
        </p:nvPicPr>
        <p:blipFill rotWithShape="1">
          <a:blip r:embed="rId3">
            <a:clrChange>
              <a:clrFrom>
                <a:srgbClr val="FFFFFF"/>
              </a:clrFrom>
              <a:clrTo>
                <a:srgbClr val="FFFFFF">
                  <a:alpha val="0"/>
                </a:srgbClr>
              </a:clrTo>
            </a:clrChange>
          </a:blip>
          <a:srcRect l="2370" t="15283" r="8955" b="7957"/>
          <a:stretch/>
        </p:blipFill>
        <p:spPr bwMode="auto">
          <a:xfrm>
            <a:off x="9705975" y="5489258"/>
            <a:ext cx="2114550" cy="966470"/>
          </a:xfrm>
          <a:prstGeom prst="rect">
            <a:avLst/>
          </a:prstGeom>
          <a:ln>
            <a:noFill/>
          </a:ln>
          <a:extLst>
            <a:ext uri="{53640926-AAD7-44D8-BBD7-CCE9431645EC}">
              <a14:shadowObscured xmlns:a14="http://schemas.microsoft.com/office/drawing/2010/main"/>
            </a:ext>
          </a:extLst>
        </p:spPr>
      </p:pic>
      <p:sp>
        <p:nvSpPr>
          <p:cNvPr id="3" name="Content Placeholder 2">
            <a:extLst>
              <a:ext uri="{FF2B5EF4-FFF2-40B4-BE49-F238E27FC236}">
                <a16:creationId xmlns:a16="http://schemas.microsoft.com/office/drawing/2014/main" id="{CB5554D6-502A-46AA-BE16-53ECBE1F30CD}"/>
              </a:ext>
            </a:extLst>
          </p:cNvPr>
          <p:cNvSpPr>
            <a:spLocks noGrp="1"/>
          </p:cNvSpPr>
          <p:nvPr>
            <p:ph sz="quarter" idx="10"/>
          </p:nvPr>
        </p:nvSpPr>
        <p:spPr>
          <a:xfrm>
            <a:off x="10868025" y="5781675"/>
            <a:ext cx="46038" cy="460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46381352"/>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8241B-058E-48AA-8B2A-BB7A3B6126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392EA1-B70A-42B7-8108-A6DDC6D701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C0B0EA-77F2-4254-9E2F-BF1134652149}"/>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5" name="Footer Placeholder 4">
            <a:extLst>
              <a:ext uri="{FF2B5EF4-FFF2-40B4-BE49-F238E27FC236}">
                <a16:creationId xmlns:a16="http://schemas.microsoft.com/office/drawing/2014/main" id="{DC770E0A-EB9A-42CF-A95B-D66539DBB3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349EC7-C030-4B8D-A85C-D160748E85C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772709699"/>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59126B-D7EB-4371-8C7F-D3B7B3FF2A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EBF69-C567-43AA-BBFA-726793AF65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52A1F0-E2F7-4817-B510-55309D9B1FF2}"/>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5" name="Footer Placeholder 4">
            <a:extLst>
              <a:ext uri="{FF2B5EF4-FFF2-40B4-BE49-F238E27FC236}">
                <a16:creationId xmlns:a16="http://schemas.microsoft.com/office/drawing/2014/main" id="{26D24EC2-47E8-4B42-86DE-5C4A94877C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4DE0AD-BB1B-46B2-83DD-E9123E7A8929}"/>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583701400"/>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46CAE5F-5BFC-41FE-8A64-A21F9E87B1EA}"/>
              </a:ext>
            </a:extLst>
          </p:cNvPr>
          <p:cNvPicPr/>
          <p:nvPr userDrawn="1"/>
        </p:nvPicPr>
        <p:blipFill rotWithShape="1">
          <a:blip r:embed="rId2">
            <a:clrChange>
              <a:clrFrom>
                <a:srgbClr val="FFFEF4"/>
              </a:clrFrom>
              <a:clrTo>
                <a:srgbClr val="FFFEF4">
                  <a:alpha val="0"/>
                </a:srgbClr>
              </a:clrTo>
            </a:clrChange>
            <a:alphaModFix amt="67000"/>
            <a:extLst>
              <a:ext uri="{BEBA8EAE-BF5A-486C-A8C5-ECC9F3942E4B}">
                <a14:imgProps xmlns:a14="http://schemas.microsoft.com/office/drawing/2010/main">
                  <a14:imgLayer r:embed="rId3">
                    <a14:imgEffect>
                      <a14:colorTemperature colorTemp="7396"/>
                    </a14:imgEffect>
                    <a14:imgEffect>
                      <a14:saturation sat="306000"/>
                    </a14:imgEffect>
                  </a14:imgLayer>
                </a14:imgProps>
              </a:ext>
            </a:extLst>
          </a:blip>
          <a:srcRect l="2370" t="15283" r="8955" b="7957"/>
          <a:stretch/>
        </p:blipFill>
        <p:spPr bwMode="auto">
          <a:xfrm>
            <a:off x="9582150" y="5464810"/>
            <a:ext cx="2533650" cy="1233170"/>
          </a:xfrm>
          <a:prstGeom prst="rect">
            <a:avLst/>
          </a:prstGeom>
          <a:ln>
            <a:noFill/>
          </a:ln>
          <a:effectLst>
            <a:softEdge rad="127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450698808"/>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397B5-6994-4CF2-A736-1F80FE588D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6A66C7-1103-490E-8B6A-DE250999F8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FEFE04-D94B-4ECC-A895-93E31FB6FC8C}"/>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5" name="Footer Placeholder 4">
            <a:extLst>
              <a:ext uri="{FF2B5EF4-FFF2-40B4-BE49-F238E27FC236}">
                <a16:creationId xmlns:a16="http://schemas.microsoft.com/office/drawing/2014/main" id="{4C90932A-7EBF-44A0-A935-4718204F6C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8894BA-E163-493B-8AF1-85A7CF8B6C36}"/>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55660228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B28D4-BC3F-4776-BE20-0B209EA2B8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6AEE0BA-09CA-4D1E-A1EC-CC8C2E8873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7CB4F3-6FA0-4DA5-8C46-F113A053A3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BBE9E4D-B400-4621-A53B-29497F1CBDF0}"/>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6" name="Footer Placeholder 5">
            <a:extLst>
              <a:ext uri="{FF2B5EF4-FFF2-40B4-BE49-F238E27FC236}">
                <a16:creationId xmlns:a16="http://schemas.microsoft.com/office/drawing/2014/main" id="{D8C23D94-A6F2-4AC7-9222-300DBA4F9D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254C24-F77A-4411-9DBA-A4718A44A23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371879651"/>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5B761-F583-4B52-928C-F3AB27CD9F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CB1B1C5-00CF-4F9D-B51F-23172244B8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2FA751-9C6E-4D9C-8935-FF5C848996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094F99B-C9F0-46BD-83F4-DAEF95C645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47DBD4-3D39-404E-9331-CA358472E8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BFE064B-A412-4E62-A10A-C78D75FBCE56}"/>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8" name="Footer Placeholder 7">
            <a:extLst>
              <a:ext uri="{FF2B5EF4-FFF2-40B4-BE49-F238E27FC236}">
                <a16:creationId xmlns:a16="http://schemas.microsoft.com/office/drawing/2014/main" id="{A73DB637-2511-403C-8878-5D353B477A2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A6F82E7-B0CE-4A25-B1E7-15765897FC25}"/>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754918440"/>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0DAE2-86EE-444C-9F5F-EB3B39CB74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99688BE-467D-4276-9EF6-A0C6038A1E92}"/>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4" name="Footer Placeholder 3">
            <a:extLst>
              <a:ext uri="{FF2B5EF4-FFF2-40B4-BE49-F238E27FC236}">
                <a16:creationId xmlns:a16="http://schemas.microsoft.com/office/drawing/2014/main" id="{7A9FC536-2F00-4F52-8D08-03E5716550A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53A51E-BFDB-4849-9D3E-6F95E469916F}"/>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171822084"/>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4446B2-AA84-415F-B53E-BAEB06486153}"/>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3" name="Footer Placeholder 2">
            <a:extLst>
              <a:ext uri="{FF2B5EF4-FFF2-40B4-BE49-F238E27FC236}">
                <a16:creationId xmlns:a16="http://schemas.microsoft.com/office/drawing/2014/main" id="{8D2A3908-A13B-48CF-BD3E-52241CCFECA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9C509A4-8FBF-4679-8EFA-41A3F2F7DDA8}"/>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2628832942"/>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46CB9-F37E-4B19-8181-24CD80A4AB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0647DA-A049-41D1-BF4D-4C099F266C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387E7D-F9D0-4E8F-8480-D3A82B03DD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864ADF-D917-4C13-A8F7-EE0FCFEE4685}"/>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6" name="Footer Placeholder 5">
            <a:extLst>
              <a:ext uri="{FF2B5EF4-FFF2-40B4-BE49-F238E27FC236}">
                <a16:creationId xmlns:a16="http://schemas.microsoft.com/office/drawing/2014/main" id="{B91F2E40-1D36-4131-B05B-25CC9580EA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F25F868-A07B-4D87-8866-ADA8AF3B4253}"/>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64761220"/>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75378-84A2-49F7-B3B7-3F7B0BDB9C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A65FE8-FC44-417A-AD8A-D558ECC1E5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05D660D-7440-4071-9F27-04630D81E0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4E8FA8-BD36-4620-A507-A23727B3E858}"/>
              </a:ext>
            </a:extLst>
          </p:cNvPr>
          <p:cNvSpPr>
            <a:spLocks noGrp="1"/>
          </p:cNvSpPr>
          <p:nvPr>
            <p:ph type="dt" sz="half" idx="10"/>
          </p:nvPr>
        </p:nvSpPr>
        <p:spPr/>
        <p:txBody>
          <a:bodyPr/>
          <a:lstStyle/>
          <a:p>
            <a:fld id="{F61122C4-4228-4FAA-8825-B8CBD3CEDBCA}" type="datetimeFigureOut">
              <a:rPr lang="en-GB" smtClean="0"/>
              <a:t>20/04/2020</a:t>
            </a:fld>
            <a:endParaRPr lang="en-GB"/>
          </a:p>
        </p:txBody>
      </p:sp>
      <p:sp>
        <p:nvSpPr>
          <p:cNvPr id="6" name="Footer Placeholder 5">
            <a:extLst>
              <a:ext uri="{FF2B5EF4-FFF2-40B4-BE49-F238E27FC236}">
                <a16:creationId xmlns:a16="http://schemas.microsoft.com/office/drawing/2014/main" id="{116BFAB9-3619-439E-9962-9291546096F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167AF0-7C59-4102-AD70-389186878E66}"/>
              </a:ext>
            </a:extLst>
          </p:cNvPr>
          <p:cNvSpPr>
            <a:spLocks noGrp="1"/>
          </p:cNvSpPr>
          <p:nvPr>
            <p:ph type="sldNum" sz="quarter" idx="12"/>
          </p:nvPr>
        </p:nvSpPr>
        <p:spPr/>
        <p:txBody>
          <a:bodyPr/>
          <a:lstStyle/>
          <a:p>
            <a:fld id="{90C0C180-BEE2-424B-9BA3-4819B715483C}" type="slidenum">
              <a:rPr lang="en-GB" smtClean="0"/>
              <a:t>‹#›</a:t>
            </a:fld>
            <a:endParaRPr lang="en-GB"/>
          </a:p>
        </p:txBody>
      </p:sp>
    </p:spTree>
    <p:extLst>
      <p:ext uri="{BB962C8B-B14F-4D97-AF65-F5344CB8AC3E}">
        <p14:creationId xmlns:p14="http://schemas.microsoft.com/office/powerpoint/2010/main" val="1337022719"/>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0D89CB-16F4-4F6F-9983-9A0C65E193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E6DF14-5295-492D-9E5E-D4BB8F52F6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C68664-93BC-4AC7-BD9F-EB0D779A17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122C4-4228-4FAA-8825-B8CBD3CEDBCA}" type="datetimeFigureOut">
              <a:rPr lang="en-GB" smtClean="0"/>
              <a:t>20/04/2020</a:t>
            </a:fld>
            <a:endParaRPr lang="en-GB"/>
          </a:p>
        </p:txBody>
      </p:sp>
      <p:sp>
        <p:nvSpPr>
          <p:cNvPr id="5" name="Footer Placeholder 4">
            <a:extLst>
              <a:ext uri="{FF2B5EF4-FFF2-40B4-BE49-F238E27FC236}">
                <a16:creationId xmlns:a16="http://schemas.microsoft.com/office/drawing/2014/main" id="{151AC60B-AB1B-48C7-9D92-F62970DE9A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A4F5FB0-C06D-4204-AD87-D2B5EAE619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C0C180-BEE2-424B-9BA3-4819B715483C}" type="slidenum">
              <a:rPr lang="en-GB" smtClean="0"/>
              <a:t>‹#›</a:t>
            </a:fld>
            <a:endParaRPr lang="en-GB"/>
          </a:p>
        </p:txBody>
      </p:sp>
    </p:spTree>
    <p:extLst>
      <p:ext uri="{BB962C8B-B14F-4D97-AF65-F5344CB8AC3E}">
        <p14:creationId xmlns:p14="http://schemas.microsoft.com/office/powerpoint/2010/main" val="505946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6.png"/><Relationship Id="rId4" Type="http://schemas.openxmlformats.org/officeDocument/2006/relationships/image" Target="../media/image5.jpg"/></Relationships>
</file>

<file path=ppt/slides/_rels/slide14.xml.rels><?xml version="1.0" encoding="UTF-8" standalone="yes"?>
<Relationships xmlns="http://schemas.openxmlformats.org/package/2006/relationships"><Relationship Id="rId3" Type="http://schemas.openxmlformats.org/officeDocument/2006/relationships/hyperlink" Target="https://www.wirralsafeguarding.co.uk/training/courses/" TargetMode="External"/><Relationship Id="rId2" Type="http://schemas.openxmlformats.org/officeDocument/2006/relationships/hyperlink" Target="https://www.wirralsafeguarding.co.uk/professionals/neglect/" TargetMode="Externa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hyperlink" Target="https://www.actionforchildren.org.uk/what-we-do/our-impact/safeguarding-children-from-neglect/" TargetMode="External"/><Relationship Id="rId4" Type="http://schemas.openxmlformats.org/officeDocument/2006/relationships/hyperlink" Target="https://www.nspcc.org.uk/what-is-child-abuse/types-of-abuse/neglect/"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6.pn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6.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B08DE-D3C3-4F7D-99E2-95467BE7B900}"/>
              </a:ext>
            </a:extLst>
          </p:cNvPr>
          <p:cNvSpPr>
            <a:spLocks noGrp="1"/>
          </p:cNvSpPr>
          <p:nvPr>
            <p:ph type="title" idx="4294967295"/>
          </p:nvPr>
        </p:nvSpPr>
        <p:spPr>
          <a:xfrm>
            <a:off x="838200" y="317500"/>
            <a:ext cx="10515600" cy="1325563"/>
          </a:xfrm>
        </p:spPr>
        <p:txBody>
          <a:bodyPr/>
          <a:lstStyle/>
          <a:p>
            <a:endParaRPr lang="en-GB"/>
          </a:p>
        </p:txBody>
      </p:sp>
      <p:pic>
        <p:nvPicPr>
          <p:cNvPr id="4" name="Content Placeholder 3">
            <a:extLst>
              <a:ext uri="{FF2B5EF4-FFF2-40B4-BE49-F238E27FC236}">
                <a16:creationId xmlns:a16="http://schemas.microsoft.com/office/drawing/2014/main" id="{BD11BB5C-EB34-4A56-A2BB-21B9F198D2B9}"/>
              </a:ext>
            </a:extLst>
          </p:cNvPr>
          <p:cNvPicPr>
            <a:picLocks noGrp="1" noChangeAspect="1"/>
          </p:cNvPicPr>
          <p:nvPr>
            <p:ph idx="4294967295"/>
          </p:nvPr>
        </p:nvPicPr>
        <p:blipFill rotWithShape="1">
          <a:blip r:embed="rId4">
            <a:extLst>
              <a:ext uri="{28A0092B-C50C-407E-A947-70E740481C1C}">
                <a14:useLocalDpi xmlns:a14="http://schemas.microsoft.com/office/drawing/2010/main" val="0"/>
              </a:ext>
            </a:extLst>
          </a:blip>
          <a:srcRect t="10689" b="5041"/>
          <a:stretch/>
        </p:blipFill>
        <p:spPr>
          <a:xfrm>
            <a:off x="0" y="0"/>
            <a:ext cx="12191999" cy="6857999"/>
          </a:xfrm>
          <a:prstGeom prst="rect">
            <a:avLst/>
          </a:prstGeom>
        </p:spPr>
      </p:pic>
      <p:sp>
        <p:nvSpPr>
          <p:cNvPr id="5" name="TextBox 4">
            <a:extLst>
              <a:ext uri="{FF2B5EF4-FFF2-40B4-BE49-F238E27FC236}">
                <a16:creationId xmlns:a16="http://schemas.microsoft.com/office/drawing/2014/main" id="{710C4D27-07C2-4851-8157-3B87734326F3}"/>
              </a:ext>
            </a:extLst>
          </p:cNvPr>
          <p:cNvSpPr txBox="1"/>
          <p:nvPr/>
        </p:nvSpPr>
        <p:spPr>
          <a:xfrm>
            <a:off x="1085850" y="650777"/>
            <a:ext cx="7781925" cy="4401205"/>
          </a:xfrm>
          <a:prstGeom prst="rect">
            <a:avLst/>
          </a:prstGeom>
          <a:noFill/>
        </p:spPr>
        <p:txBody>
          <a:bodyPr wrap="square" rtlCol="0">
            <a:spAutoFit/>
          </a:bodyPr>
          <a:lstStyle/>
          <a:p>
            <a:r>
              <a:rPr lang="en-GB" sz="8000" b="1" dirty="0"/>
              <a:t>Neglect </a:t>
            </a:r>
          </a:p>
          <a:p>
            <a:r>
              <a:rPr lang="en-GB" sz="8000" b="1" dirty="0"/>
              <a:t>Training</a:t>
            </a:r>
          </a:p>
          <a:p>
            <a:r>
              <a:rPr lang="en-GB" sz="6000" b="1" dirty="0"/>
              <a:t>Narrated </a:t>
            </a:r>
          </a:p>
          <a:p>
            <a:r>
              <a:rPr lang="en-GB" sz="6000" b="1" dirty="0"/>
              <a:t>Power Point</a:t>
            </a:r>
          </a:p>
        </p:txBody>
      </p:sp>
      <p:pic>
        <p:nvPicPr>
          <p:cNvPr id="3" name="neglct">
            <a:hlinkClick r:id="" action="ppaction://media"/>
            <a:extLst>
              <a:ext uri="{FF2B5EF4-FFF2-40B4-BE49-F238E27FC236}">
                <a16:creationId xmlns:a16="http://schemas.microsoft.com/office/drawing/2014/main" id="{FFA4CD81-BD4E-4337-8697-CC76C920EA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706120" y="4361815"/>
            <a:ext cx="422275" cy="422275"/>
          </a:xfrm>
          <a:prstGeom prst="rect">
            <a:avLst/>
          </a:prstGeom>
        </p:spPr>
      </p:pic>
    </p:spTree>
    <p:extLst>
      <p:ext uri="{BB962C8B-B14F-4D97-AF65-F5344CB8AC3E}">
        <p14:creationId xmlns:p14="http://schemas.microsoft.com/office/powerpoint/2010/main" val="56020050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4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looking at the camera&#10;&#10;Description automatically generated">
            <a:extLst>
              <a:ext uri="{FF2B5EF4-FFF2-40B4-BE49-F238E27FC236}">
                <a16:creationId xmlns:a16="http://schemas.microsoft.com/office/drawing/2014/main" id="{F30AFEB7-7A2C-401F-BCC0-7600A8BA80E6}"/>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BA04491-D034-4795-BFB2-F5EA2FCF1605}"/>
              </a:ext>
            </a:extLst>
          </p:cNvPr>
          <p:cNvSpPr/>
          <p:nvPr/>
        </p:nvSpPr>
        <p:spPr>
          <a:xfrm>
            <a:off x="863510" y="526534"/>
            <a:ext cx="6428555" cy="769441"/>
          </a:xfrm>
          <a:prstGeom prst="rect">
            <a:avLst/>
          </a:prstGeom>
        </p:spPr>
        <p:txBody>
          <a:bodyPr wrap="none">
            <a:spAutoFit/>
          </a:bodyPr>
          <a:lstStyle/>
          <a:p>
            <a:r>
              <a:rPr lang="en-GB" sz="4400" dirty="0">
                <a:effectLst>
                  <a:outerShdw blurRad="38100" dist="38100" dir="2700000" algn="tl">
                    <a:srgbClr val="000000">
                      <a:alpha val="43137"/>
                    </a:srgbClr>
                  </a:outerShdw>
                </a:effectLst>
                <a:latin typeface="+mj-lt"/>
              </a:rPr>
              <a:t>Case study 1 Jamie aged 11</a:t>
            </a:r>
          </a:p>
        </p:txBody>
      </p:sp>
      <p:sp>
        <p:nvSpPr>
          <p:cNvPr id="4" name="Rectangle 3">
            <a:extLst>
              <a:ext uri="{FF2B5EF4-FFF2-40B4-BE49-F238E27FC236}">
                <a16:creationId xmlns:a16="http://schemas.microsoft.com/office/drawing/2014/main" id="{37536099-9057-400E-A315-4AA15ACEB133}"/>
              </a:ext>
            </a:extLst>
          </p:cNvPr>
          <p:cNvSpPr/>
          <p:nvPr/>
        </p:nvSpPr>
        <p:spPr>
          <a:xfrm>
            <a:off x="863510" y="1822509"/>
            <a:ext cx="8864690" cy="2554545"/>
          </a:xfrm>
          <a:prstGeom prst="rect">
            <a:avLst/>
          </a:prstGeom>
        </p:spPr>
        <p:txBody>
          <a:bodyPr wrap="square">
            <a:spAutoFit/>
          </a:bodyPr>
          <a:lstStyle/>
          <a:p>
            <a:r>
              <a:rPr lang="en-GB" sz="3200" dirty="0"/>
              <a:t>What kind of neglect is Jamie suffering?</a:t>
            </a:r>
          </a:p>
          <a:p>
            <a:endParaRPr lang="en-GB" sz="3200" dirty="0"/>
          </a:p>
          <a:p>
            <a:endParaRPr lang="en-GB" sz="3200" dirty="0"/>
          </a:p>
          <a:p>
            <a:r>
              <a:rPr lang="en-GB" sz="3200" dirty="0"/>
              <a:t>Safety and developmental need (also some suggestion of lack of hygiene and clean clothes)</a:t>
            </a:r>
          </a:p>
        </p:txBody>
      </p:sp>
    </p:spTree>
    <p:extLst>
      <p:ext uri="{BB962C8B-B14F-4D97-AF65-F5344CB8AC3E}">
        <p14:creationId xmlns:p14="http://schemas.microsoft.com/office/powerpoint/2010/main" val="2596453308"/>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A6EF87-649E-4B05-9860-CE6DEF3F6610}"/>
              </a:ext>
            </a:extLst>
          </p:cNvPr>
          <p:cNvSpPr txBox="1"/>
          <p:nvPr/>
        </p:nvSpPr>
        <p:spPr>
          <a:xfrm>
            <a:off x="847725" y="470497"/>
            <a:ext cx="7000875" cy="707886"/>
          </a:xfrm>
          <a:prstGeom prst="rect">
            <a:avLst/>
          </a:prstGeom>
          <a:noFill/>
        </p:spPr>
        <p:txBody>
          <a:bodyPr wrap="square" rtlCol="0">
            <a:spAutoFit/>
          </a:bodyPr>
          <a:lstStyle/>
          <a:p>
            <a:r>
              <a:rPr lang="en-GB" sz="4000" dirty="0">
                <a:effectLst>
                  <a:outerShdw blurRad="38100" dist="38100" dir="2700000" algn="tl">
                    <a:srgbClr val="000000">
                      <a:alpha val="43137"/>
                    </a:srgbClr>
                  </a:outerShdw>
                </a:effectLst>
                <a:latin typeface="+mj-lt"/>
              </a:rPr>
              <a:t>Case study 2 Sam 18months</a:t>
            </a:r>
          </a:p>
        </p:txBody>
      </p:sp>
      <p:pic>
        <p:nvPicPr>
          <p:cNvPr id="5" name="Picture 4" descr="A picture containing person, cellphone, phone, wearing&#10;&#10;Description automatically generated">
            <a:extLst>
              <a:ext uri="{FF2B5EF4-FFF2-40B4-BE49-F238E27FC236}">
                <a16:creationId xmlns:a16="http://schemas.microsoft.com/office/drawing/2014/main" id="{03026C97-6C3E-48A5-A233-E2058FF7AE48}"/>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15278"/>
            <a:ext cx="12191999" cy="6858000"/>
          </a:xfrm>
          <a:prstGeom prst="rect">
            <a:avLst/>
          </a:prstGeom>
        </p:spPr>
      </p:pic>
      <p:sp>
        <p:nvSpPr>
          <p:cNvPr id="6" name="TextBox 5">
            <a:extLst>
              <a:ext uri="{FF2B5EF4-FFF2-40B4-BE49-F238E27FC236}">
                <a16:creationId xmlns:a16="http://schemas.microsoft.com/office/drawing/2014/main" id="{50EDA42D-650D-4FA8-B23F-776B3FD98CD0}"/>
              </a:ext>
            </a:extLst>
          </p:cNvPr>
          <p:cNvSpPr txBox="1"/>
          <p:nvPr/>
        </p:nvSpPr>
        <p:spPr>
          <a:xfrm>
            <a:off x="847725" y="1648881"/>
            <a:ext cx="8394700" cy="4524315"/>
          </a:xfrm>
          <a:prstGeom prst="rect">
            <a:avLst/>
          </a:prstGeom>
          <a:noFill/>
        </p:spPr>
        <p:txBody>
          <a:bodyPr wrap="square" rtlCol="0">
            <a:spAutoFit/>
          </a:bodyPr>
          <a:lstStyle/>
          <a:p>
            <a:r>
              <a:rPr lang="en-GB" sz="2800" dirty="0"/>
              <a:t>I live with mummy and my big sister. I like going to nursery and I have lots of friends. When I come home I play with my toys and I have yummy tea. I am nice and warm and I have a bright room. Sometimes I wish mummy would cuddle me. Mummy is always very busy and sometimes she can be a bit shouty. It makes me feel lonely but I don’t really cry anymore cause when mummy shouts I get scared!</a:t>
            </a:r>
          </a:p>
          <a:p>
            <a:endParaRPr lang="en-GB" sz="2800" dirty="0"/>
          </a:p>
          <a:p>
            <a:endParaRPr lang="en-GB" dirty="0"/>
          </a:p>
          <a:p>
            <a:endParaRPr lang="en-GB" dirty="0"/>
          </a:p>
        </p:txBody>
      </p:sp>
    </p:spTree>
    <p:extLst>
      <p:ext uri="{BB962C8B-B14F-4D97-AF65-F5344CB8AC3E}">
        <p14:creationId xmlns:p14="http://schemas.microsoft.com/office/powerpoint/2010/main" val="2439719687"/>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iterate type="wd">
                                    <p:tmPct val="12000"/>
                                  </p:iterate>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person, cellphone, phone, wearing&#10;&#10;Description automatically generated">
            <a:extLst>
              <a:ext uri="{FF2B5EF4-FFF2-40B4-BE49-F238E27FC236}">
                <a16:creationId xmlns:a16="http://schemas.microsoft.com/office/drawing/2014/main" id="{F802B2F1-3EC4-44B4-A7F7-5BBB6725AF08}"/>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EA0D40C1-A35E-4052-B6AA-C4A4FE849117}"/>
              </a:ext>
            </a:extLst>
          </p:cNvPr>
          <p:cNvSpPr/>
          <p:nvPr/>
        </p:nvSpPr>
        <p:spPr>
          <a:xfrm>
            <a:off x="701340" y="386834"/>
            <a:ext cx="6607514" cy="769441"/>
          </a:xfrm>
          <a:prstGeom prst="rect">
            <a:avLst/>
          </a:prstGeom>
        </p:spPr>
        <p:txBody>
          <a:bodyPr wrap="none">
            <a:spAutoFit/>
          </a:bodyPr>
          <a:lstStyle/>
          <a:p>
            <a:r>
              <a:rPr lang="en-GB" sz="4400" dirty="0">
                <a:effectLst>
                  <a:outerShdw blurRad="38100" dist="38100" dir="2700000" algn="tl">
                    <a:srgbClr val="000000">
                      <a:alpha val="43137"/>
                    </a:srgbClr>
                  </a:outerShdw>
                </a:effectLst>
                <a:latin typeface="+mj-lt"/>
              </a:rPr>
              <a:t>Case study 2 Sam 18months</a:t>
            </a:r>
          </a:p>
        </p:txBody>
      </p:sp>
      <p:sp>
        <p:nvSpPr>
          <p:cNvPr id="4" name="Rectangle 3">
            <a:extLst>
              <a:ext uri="{FF2B5EF4-FFF2-40B4-BE49-F238E27FC236}">
                <a16:creationId xmlns:a16="http://schemas.microsoft.com/office/drawing/2014/main" id="{10172454-85D8-4857-BC51-DE26443C5BB5}"/>
              </a:ext>
            </a:extLst>
          </p:cNvPr>
          <p:cNvSpPr/>
          <p:nvPr/>
        </p:nvSpPr>
        <p:spPr>
          <a:xfrm>
            <a:off x="701340" y="1676400"/>
            <a:ext cx="9445960" cy="2554545"/>
          </a:xfrm>
          <a:prstGeom prst="rect">
            <a:avLst/>
          </a:prstGeom>
        </p:spPr>
        <p:txBody>
          <a:bodyPr wrap="square">
            <a:spAutoFit/>
          </a:bodyPr>
          <a:lstStyle/>
          <a:p>
            <a:r>
              <a:rPr lang="en-GB" sz="4000" dirty="0"/>
              <a:t>What kind of neglect is Sam suffering from?</a:t>
            </a:r>
          </a:p>
          <a:p>
            <a:endParaRPr lang="en-GB" sz="4000" dirty="0"/>
          </a:p>
          <a:p>
            <a:r>
              <a:rPr lang="en-GB" sz="4000" dirty="0"/>
              <a:t>Emotional as his basic and developmental needs seem to be being met. </a:t>
            </a:r>
          </a:p>
        </p:txBody>
      </p:sp>
    </p:spTree>
    <p:extLst>
      <p:ext uri="{BB962C8B-B14F-4D97-AF65-F5344CB8AC3E}">
        <p14:creationId xmlns:p14="http://schemas.microsoft.com/office/powerpoint/2010/main" val="84292884"/>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8253D7-ED3B-4937-8EEB-2A4B92160C0C}"/>
              </a:ext>
            </a:extLst>
          </p:cNvPr>
          <p:cNvSpPr txBox="1"/>
          <p:nvPr/>
        </p:nvSpPr>
        <p:spPr>
          <a:xfrm>
            <a:off x="1260475" y="546100"/>
            <a:ext cx="7686675"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What to do if we have concerns</a:t>
            </a:r>
          </a:p>
        </p:txBody>
      </p:sp>
      <p:sp>
        <p:nvSpPr>
          <p:cNvPr id="3" name="TextBox 2">
            <a:extLst>
              <a:ext uri="{FF2B5EF4-FFF2-40B4-BE49-F238E27FC236}">
                <a16:creationId xmlns:a16="http://schemas.microsoft.com/office/drawing/2014/main" id="{944FAFFB-3ADE-4CF2-A06B-A9BCB75DBFF7}"/>
              </a:ext>
            </a:extLst>
          </p:cNvPr>
          <p:cNvSpPr txBox="1"/>
          <p:nvPr/>
        </p:nvSpPr>
        <p:spPr>
          <a:xfrm>
            <a:off x="990600" y="1524000"/>
            <a:ext cx="8470900" cy="4154984"/>
          </a:xfrm>
          <a:prstGeom prst="rect">
            <a:avLst/>
          </a:prstGeom>
          <a:noFill/>
        </p:spPr>
        <p:txBody>
          <a:bodyPr wrap="square" rtlCol="0">
            <a:spAutoFit/>
          </a:bodyPr>
          <a:lstStyle/>
          <a:p>
            <a:pPr marL="342900" indent="-342900">
              <a:buFont typeface="Wingdings" panose="05000000000000000000" pitchFamily="2" charset="2"/>
              <a:buChar char="Ø"/>
            </a:pPr>
            <a:r>
              <a:rPr lang="en-GB" sz="2400" dirty="0"/>
              <a:t>If when working with a family you have concerns that the child or children in that family are suffering from neglect you should seek advice from your Safeguarding Lead.</a:t>
            </a:r>
          </a:p>
          <a:p>
            <a:pPr marL="342900" indent="-342900">
              <a:buFont typeface="Wingdings" panose="05000000000000000000" pitchFamily="2" charset="2"/>
              <a:buChar char="Ø"/>
            </a:pPr>
            <a:r>
              <a:rPr lang="en-GB" sz="2400" dirty="0"/>
              <a:t>An assessment should be completed either by someone trained to complete the Graded Care Profile 2 or by making a referral to the Integrated Front Door.</a:t>
            </a:r>
          </a:p>
          <a:p>
            <a:pPr marL="342900" indent="-342900">
              <a:buFont typeface="Wingdings" panose="05000000000000000000" pitchFamily="2" charset="2"/>
              <a:buChar char="Ø"/>
            </a:pPr>
            <a:r>
              <a:rPr lang="en-GB" sz="2400" dirty="0"/>
              <a:t>For more information on how to make a referral and how to complete the GCP2 training please see the Wirral Safeguarding Children Partnership website. </a:t>
            </a:r>
          </a:p>
          <a:p>
            <a:pPr marL="342900" indent="-342900">
              <a:buFont typeface="Wingdings" panose="05000000000000000000" pitchFamily="2" charset="2"/>
              <a:buChar char="Ø"/>
            </a:pPr>
            <a:r>
              <a:rPr lang="en-GB" sz="2400" dirty="0"/>
              <a:t>Remember the impact of neglect can be reversed but we need to respond and react. </a:t>
            </a:r>
          </a:p>
        </p:txBody>
      </p:sp>
      <p:pic>
        <p:nvPicPr>
          <p:cNvPr id="4" name="Content Placeholder 3">
            <a:extLst>
              <a:ext uri="{FF2B5EF4-FFF2-40B4-BE49-F238E27FC236}">
                <a16:creationId xmlns:a16="http://schemas.microsoft.com/office/drawing/2014/main" id="{D3020BBD-F9D1-42F4-B3C3-63B68E443DDE}"/>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t="10689" b="5041"/>
          <a:stretch/>
        </p:blipFill>
        <p:spPr>
          <a:xfrm>
            <a:off x="2" y="1"/>
            <a:ext cx="12191998" cy="6857999"/>
          </a:xfrm>
          <a:prstGeom prst="rect">
            <a:avLst/>
          </a:prstGeom>
        </p:spPr>
      </p:pic>
      <p:pic>
        <p:nvPicPr>
          <p:cNvPr id="6" name="Recorded Sound">
            <a:hlinkClick r:id="" action="ppaction://media"/>
            <a:extLst>
              <a:ext uri="{FF2B5EF4-FFF2-40B4-BE49-F238E27FC236}">
                <a16:creationId xmlns:a16="http://schemas.microsoft.com/office/drawing/2014/main" id="{590E67E9-27DD-4D1A-BC06-F35E49DE700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01697" y="5272584"/>
            <a:ext cx="406400" cy="406400"/>
          </a:xfrm>
          <a:prstGeom prst="rect">
            <a:avLst/>
          </a:prstGeom>
        </p:spPr>
      </p:pic>
    </p:spTree>
    <p:extLst>
      <p:ext uri="{BB962C8B-B14F-4D97-AF65-F5344CB8AC3E}">
        <p14:creationId xmlns:p14="http://schemas.microsoft.com/office/powerpoint/2010/main" val="510911964"/>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10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8253D7-ED3B-4937-8EEB-2A4B92160C0C}"/>
              </a:ext>
            </a:extLst>
          </p:cNvPr>
          <p:cNvSpPr txBox="1"/>
          <p:nvPr/>
        </p:nvSpPr>
        <p:spPr>
          <a:xfrm>
            <a:off x="1260475" y="546100"/>
            <a:ext cx="7686675"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Further Information and Support</a:t>
            </a:r>
          </a:p>
        </p:txBody>
      </p:sp>
      <p:sp>
        <p:nvSpPr>
          <p:cNvPr id="3" name="TextBox 2">
            <a:extLst>
              <a:ext uri="{FF2B5EF4-FFF2-40B4-BE49-F238E27FC236}">
                <a16:creationId xmlns:a16="http://schemas.microsoft.com/office/drawing/2014/main" id="{944FAFFB-3ADE-4CF2-A06B-A9BCB75DBFF7}"/>
              </a:ext>
            </a:extLst>
          </p:cNvPr>
          <p:cNvSpPr txBox="1"/>
          <p:nvPr/>
        </p:nvSpPr>
        <p:spPr>
          <a:xfrm>
            <a:off x="990600" y="1524000"/>
            <a:ext cx="8470900" cy="4278094"/>
          </a:xfrm>
          <a:prstGeom prst="rect">
            <a:avLst/>
          </a:prstGeom>
          <a:noFill/>
        </p:spPr>
        <p:txBody>
          <a:bodyPr wrap="square" rtlCol="0">
            <a:spAutoFit/>
          </a:bodyPr>
          <a:lstStyle/>
          <a:p>
            <a:endParaRPr lang="en-GB" sz="2400" dirty="0"/>
          </a:p>
          <a:p>
            <a:pPr marL="342900" indent="-342900">
              <a:buFont typeface="Wingdings" panose="05000000000000000000" pitchFamily="2" charset="2"/>
              <a:buChar char="Ø"/>
            </a:pPr>
            <a:r>
              <a:rPr lang="en-GB" sz="2800" dirty="0">
                <a:solidFill>
                  <a:schemeClr val="accent1">
                    <a:lumMod val="50000"/>
                  </a:schemeClr>
                </a:solidFill>
                <a:hlinkClick r:id="rId2">
                  <a:extLst>
                    <a:ext uri="{A12FA001-AC4F-418D-AE19-62706E023703}">
                      <ahyp:hlinkClr xmlns:ahyp="http://schemas.microsoft.com/office/drawing/2018/hyperlinkcolor" val="tx"/>
                    </a:ext>
                  </a:extLst>
                </a:hlinkClick>
              </a:rPr>
              <a:t>https://www.wirralsafeguarding.co.uk/professionals/neglect/</a:t>
            </a:r>
            <a:endParaRPr lang="en-GB" sz="2800" dirty="0">
              <a:solidFill>
                <a:schemeClr val="accent1">
                  <a:lumMod val="50000"/>
                </a:schemeClr>
              </a:solidFill>
            </a:endParaRPr>
          </a:p>
          <a:p>
            <a:pPr marL="342900" indent="-342900">
              <a:buFont typeface="Wingdings" panose="05000000000000000000" pitchFamily="2" charset="2"/>
              <a:buChar char="Ø"/>
            </a:pPr>
            <a:r>
              <a:rPr lang="en-GB" sz="2800" dirty="0">
                <a:solidFill>
                  <a:schemeClr val="accent1">
                    <a:lumMod val="50000"/>
                  </a:schemeClr>
                </a:solidFill>
                <a:hlinkClick r:id="rId3">
                  <a:extLst>
                    <a:ext uri="{A12FA001-AC4F-418D-AE19-62706E023703}">
                      <ahyp:hlinkClr xmlns:ahyp="http://schemas.microsoft.com/office/drawing/2018/hyperlinkcolor" val="tx"/>
                    </a:ext>
                  </a:extLst>
                </a:hlinkClick>
              </a:rPr>
              <a:t>https://www.wirralsafeguarding.co.uk/training/courses/</a:t>
            </a:r>
            <a:endParaRPr lang="en-GB" sz="2800" dirty="0">
              <a:solidFill>
                <a:schemeClr val="accent1">
                  <a:lumMod val="50000"/>
                </a:schemeClr>
              </a:solidFill>
            </a:endParaRPr>
          </a:p>
          <a:p>
            <a:pPr marL="342900" indent="-342900">
              <a:buFont typeface="Wingdings" panose="05000000000000000000" pitchFamily="2" charset="2"/>
              <a:buChar char="Ø"/>
            </a:pPr>
            <a:r>
              <a:rPr lang="en-GB" sz="2800" dirty="0">
                <a:solidFill>
                  <a:schemeClr val="accent1">
                    <a:lumMod val="50000"/>
                  </a:schemeClr>
                </a:solidFill>
                <a:hlinkClick r:id="rId4">
                  <a:extLst>
                    <a:ext uri="{A12FA001-AC4F-418D-AE19-62706E023703}">
                      <ahyp:hlinkClr xmlns:ahyp="http://schemas.microsoft.com/office/drawing/2018/hyperlinkcolor" val="tx"/>
                    </a:ext>
                  </a:extLst>
                </a:hlinkClick>
              </a:rPr>
              <a:t>https://www.nspcc.org.uk/what-is-child-abuse/types-of-abuse/neglect/</a:t>
            </a:r>
            <a:endParaRPr lang="en-GB" sz="2800" dirty="0">
              <a:solidFill>
                <a:schemeClr val="accent1">
                  <a:lumMod val="50000"/>
                </a:schemeClr>
              </a:solidFill>
            </a:endParaRPr>
          </a:p>
          <a:p>
            <a:pPr marL="342900" indent="-342900">
              <a:buFont typeface="Wingdings" panose="05000000000000000000" pitchFamily="2" charset="2"/>
              <a:buChar char="Ø"/>
            </a:pPr>
            <a:r>
              <a:rPr lang="en-GB" sz="2800" dirty="0">
                <a:solidFill>
                  <a:schemeClr val="accent1">
                    <a:lumMod val="50000"/>
                  </a:schemeClr>
                </a:solidFill>
                <a:hlinkClick r:id="rId5">
                  <a:extLst>
                    <a:ext uri="{A12FA001-AC4F-418D-AE19-62706E023703}">
                      <ahyp:hlinkClr xmlns:ahyp="http://schemas.microsoft.com/office/drawing/2018/hyperlinkcolor" val="tx"/>
                    </a:ext>
                  </a:extLst>
                </a:hlinkClick>
              </a:rPr>
              <a:t>https://www.actionforchildren.org.uk/what-we-do/our-impact/safeguarding-children-from-neglect/</a:t>
            </a:r>
            <a:endParaRPr lang="en-GB" sz="2800" dirty="0">
              <a:solidFill>
                <a:schemeClr val="accent1">
                  <a:lumMod val="50000"/>
                </a:schemeClr>
              </a:solidFill>
            </a:endParaRPr>
          </a:p>
          <a:p>
            <a:pPr marL="342900" indent="-342900">
              <a:buFont typeface="Wingdings" panose="05000000000000000000" pitchFamily="2" charset="2"/>
              <a:buChar char="Ø"/>
            </a:pPr>
            <a:endParaRPr lang="en-GB" sz="2400" dirty="0"/>
          </a:p>
        </p:txBody>
      </p:sp>
      <p:pic>
        <p:nvPicPr>
          <p:cNvPr id="4" name="Content Placeholder 3">
            <a:extLst>
              <a:ext uri="{FF2B5EF4-FFF2-40B4-BE49-F238E27FC236}">
                <a16:creationId xmlns:a16="http://schemas.microsoft.com/office/drawing/2014/main" id="{D3020BBD-F9D1-42F4-B3C3-63B68E443DDE}"/>
              </a:ext>
            </a:extLst>
          </p:cNvPr>
          <p:cNvPicPr>
            <a:picLocks noChangeAspect="1"/>
          </p:cNvPicPr>
          <p:nvPr/>
        </p:nvPicPr>
        <p:blipFill rotWithShape="1">
          <a:blip r:embed="rId6">
            <a:alphaModFix amt="20000"/>
            <a:extLst>
              <a:ext uri="{28A0092B-C50C-407E-A947-70E740481C1C}">
                <a14:useLocalDpi xmlns:a14="http://schemas.microsoft.com/office/drawing/2010/main" val="0"/>
              </a:ext>
            </a:extLst>
          </a:blip>
          <a:srcRect t="10689" b="5041"/>
          <a:stretch/>
        </p:blipFill>
        <p:spPr>
          <a:xfrm>
            <a:off x="2" y="1"/>
            <a:ext cx="12191998" cy="6857999"/>
          </a:xfrm>
          <a:prstGeom prst="rect">
            <a:avLst/>
          </a:prstGeom>
        </p:spPr>
      </p:pic>
    </p:spTree>
    <p:extLst>
      <p:ext uri="{BB962C8B-B14F-4D97-AF65-F5344CB8AC3E}">
        <p14:creationId xmlns:p14="http://schemas.microsoft.com/office/powerpoint/2010/main" val="2147845590"/>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9ADA0-13D5-4F7C-8F86-35E16662EBB9}"/>
              </a:ext>
            </a:extLst>
          </p:cNvPr>
          <p:cNvSpPr txBox="1"/>
          <p:nvPr/>
        </p:nvSpPr>
        <p:spPr>
          <a:xfrm>
            <a:off x="-2698750" y="720180"/>
            <a:ext cx="9315450" cy="769441"/>
          </a:xfrm>
          <a:prstGeom prst="rect">
            <a:avLst/>
          </a:prstGeom>
          <a:noFill/>
        </p:spPr>
        <p:txBody>
          <a:bodyPr wrap="square" rtlCol="0">
            <a:spAutoFit/>
          </a:bodyPr>
          <a:lstStyle/>
          <a:p>
            <a:pPr algn="ctr"/>
            <a:r>
              <a:rPr lang="en-GB" sz="4400" dirty="0">
                <a:effectLst>
                  <a:outerShdw blurRad="38100" dist="38100" dir="2700000" algn="tl">
                    <a:srgbClr val="000000">
                      <a:alpha val="43137"/>
                    </a:srgbClr>
                  </a:outerShdw>
                </a:effectLst>
                <a:latin typeface="+mj-lt"/>
              </a:rPr>
              <a:t>Objectives</a:t>
            </a:r>
          </a:p>
        </p:txBody>
      </p:sp>
      <p:sp>
        <p:nvSpPr>
          <p:cNvPr id="3" name="TextBox 2">
            <a:extLst>
              <a:ext uri="{FF2B5EF4-FFF2-40B4-BE49-F238E27FC236}">
                <a16:creationId xmlns:a16="http://schemas.microsoft.com/office/drawing/2014/main" id="{995F4E2E-D2CB-4D80-8DFB-15C1D32597C8}"/>
              </a:ext>
            </a:extLst>
          </p:cNvPr>
          <p:cNvSpPr txBox="1"/>
          <p:nvPr/>
        </p:nvSpPr>
        <p:spPr>
          <a:xfrm>
            <a:off x="720725" y="1768663"/>
            <a:ext cx="10515600" cy="3539430"/>
          </a:xfrm>
          <a:prstGeom prst="rect">
            <a:avLst/>
          </a:prstGeom>
          <a:noFill/>
        </p:spPr>
        <p:txBody>
          <a:bodyPr wrap="square" rtlCol="0">
            <a:spAutoFit/>
          </a:bodyPr>
          <a:lstStyle/>
          <a:p>
            <a:r>
              <a:rPr lang="en-GB" sz="2800" dirty="0"/>
              <a:t>For learners to:</a:t>
            </a:r>
          </a:p>
          <a:p>
            <a:endParaRPr lang="en-GB" sz="2800" dirty="0"/>
          </a:p>
          <a:p>
            <a:pPr marL="457200" indent="-457200">
              <a:buFont typeface="Wingdings" panose="05000000000000000000" pitchFamily="2" charset="2"/>
              <a:buChar char="Ø"/>
            </a:pPr>
            <a:r>
              <a:rPr lang="en-GB" sz="2800" dirty="0"/>
              <a:t>Have an increased knowledge of what is meant by ‘neglect’ and how to recognise it</a:t>
            </a:r>
          </a:p>
          <a:p>
            <a:pPr marL="457200" indent="-457200">
              <a:buFont typeface="Wingdings" panose="05000000000000000000" pitchFamily="2" charset="2"/>
              <a:buChar char="Ø"/>
            </a:pPr>
            <a:endParaRPr lang="en-GB" sz="2800" dirty="0"/>
          </a:p>
          <a:p>
            <a:pPr marL="457200" indent="-457200">
              <a:buFont typeface="Wingdings" panose="05000000000000000000" pitchFamily="2" charset="2"/>
              <a:buChar char="Ø"/>
            </a:pPr>
            <a:r>
              <a:rPr lang="en-GB" sz="2800" dirty="0"/>
              <a:t>To understand the longer term impact of neglect</a:t>
            </a:r>
          </a:p>
          <a:p>
            <a:endParaRPr lang="en-GB" sz="2800" dirty="0"/>
          </a:p>
          <a:p>
            <a:pPr marL="457200" indent="-457200">
              <a:buFont typeface="Wingdings" panose="05000000000000000000" pitchFamily="2" charset="2"/>
              <a:buChar char="Ø"/>
            </a:pPr>
            <a:r>
              <a:rPr lang="en-GB" sz="2800" dirty="0"/>
              <a:t>To have more confidence in how to report concerns. </a:t>
            </a:r>
          </a:p>
        </p:txBody>
      </p:sp>
      <p:pic>
        <p:nvPicPr>
          <p:cNvPr id="5" name="Content Placeholder 3">
            <a:extLst>
              <a:ext uri="{FF2B5EF4-FFF2-40B4-BE49-F238E27FC236}">
                <a16:creationId xmlns:a16="http://schemas.microsoft.com/office/drawing/2014/main" id="{D2C1BB39-D204-403C-B1B8-0D786591091B}"/>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t="10689" b="5041"/>
          <a:stretch/>
        </p:blipFill>
        <p:spPr>
          <a:xfrm>
            <a:off x="1" y="0"/>
            <a:ext cx="12191999" cy="6857999"/>
          </a:xfrm>
          <a:prstGeom prst="rect">
            <a:avLst/>
          </a:prstGeom>
        </p:spPr>
      </p:pic>
      <p:pic>
        <p:nvPicPr>
          <p:cNvPr id="4" name="Recorded Sound">
            <a:hlinkClick r:id="" action="ppaction://media"/>
            <a:extLst>
              <a:ext uri="{FF2B5EF4-FFF2-40B4-BE49-F238E27FC236}">
                <a16:creationId xmlns:a16="http://schemas.microsoft.com/office/drawing/2014/main" id="{D59E24A1-38B9-4122-9F95-B47F2A234A1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52145" y="5446940"/>
            <a:ext cx="406400" cy="406400"/>
          </a:xfrm>
          <a:prstGeom prst="rect">
            <a:avLst/>
          </a:prstGeom>
        </p:spPr>
      </p:pic>
    </p:spTree>
    <p:extLst>
      <p:ext uri="{BB962C8B-B14F-4D97-AF65-F5344CB8AC3E}">
        <p14:creationId xmlns:p14="http://schemas.microsoft.com/office/powerpoint/2010/main" val="1650375928"/>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15627-76DD-4EFB-8281-AB7428CA6A4E}"/>
              </a:ext>
            </a:extLst>
          </p:cNvPr>
          <p:cNvSpPr>
            <a:spLocks noGrp="1"/>
          </p:cNvSpPr>
          <p:nvPr>
            <p:ph type="title" idx="4294967295"/>
          </p:nvPr>
        </p:nvSpPr>
        <p:spPr>
          <a:xfrm>
            <a:off x="685800" y="317500"/>
            <a:ext cx="10515600" cy="1325563"/>
          </a:xfrm>
        </p:spPr>
        <p:txBody>
          <a:bodyPr/>
          <a:lstStyle/>
          <a:p>
            <a:r>
              <a:rPr lang="en-GB" dirty="0">
                <a:effectLst>
                  <a:outerShdw blurRad="38100" dist="38100" dir="2700000" algn="tl">
                    <a:srgbClr val="000000">
                      <a:alpha val="43137"/>
                    </a:srgbClr>
                  </a:outerShdw>
                </a:effectLst>
              </a:rPr>
              <a:t>What is neglect??</a:t>
            </a:r>
          </a:p>
        </p:txBody>
      </p:sp>
      <p:sp>
        <p:nvSpPr>
          <p:cNvPr id="3" name="Content Placeholder 2">
            <a:extLst>
              <a:ext uri="{FF2B5EF4-FFF2-40B4-BE49-F238E27FC236}">
                <a16:creationId xmlns:a16="http://schemas.microsoft.com/office/drawing/2014/main" id="{DD887C60-C123-4CFE-91F6-058BD69E4BCC}"/>
              </a:ext>
            </a:extLst>
          </p:cNvPr>
          <p:cNvSpPr>
            <a:spLocks noGrp="1"/>
          </p:cNvSpPr>
          <p:nvPr>
            <p:ph idx="4294967295"/>
          </p:nvPr>
        </p:nvSpPr>
        <p:spPr>
          <a:xfrm>
            <a:off x="685800" y="1643063"/>
            <a:ext cx="8559800" cy="4351338"/>
          </a:xfrm>
        </p:spPr>
        <p:txBody>
          <a:bodyPr/>
          <a:lstStyle/>
          <a:p>
            <a:pPr marL="0" indent="0">
              <a:buNone/>
            </a:pPr>
            <a:r>
              <a:rPr lang="en-GB" dirty="0"/>
              <a:t>When we hear a child has been neglected, what image springs to mind?</a:t>
            </a:r>
          </a:p>
          <a:p>
            <a:endParaRPr lang="en-GB" dirty="0"/>
          </a:p>
          <a:p>
            <a:r>
              <a:rPr lang="en-GB" dirty="0"/>
              <a:t>Is it the child who is dirty and unkempt?</a:t>
            </a:r>
          </a:p>
          <a:p>
            <a:endParaRPr lang="en-GB" dirty="0"/>
          </a:p>
          <a:p>
            <a:r>
              <a:rPr lang="en-GB" dirty="0"/>
              <a:t>The child who is hungry and scavenging for food?</a:t>
            </a:r>
          </a:p>
          <a:p>
            <a:endParaRPr lang="en-GB" dirty="0"/>
          </a:p>
          <a:p>
            <a:r>
              <a:rPr lang="en-GB" dirty="0"/>
              <a:t>The child locked in the house and living in squalor?</a:t>
            </a:r>
          </a:p>
        </p:txBody>
      </p:sp>
      <p:pic>
        <p:nvPicPr>
          <p:cNvPr id="5" name="Picture 4">
            <a:extLst>
              <a:ext uri="{FF2B5EF4-FFF2-40B4-BE49-F238E27FC236}">
                <a16:creationId xmlns:a16="http://schemas.microsoft.com/office/drawing/2014/main" id="{D84B858F-2B67-4993-A8BD-7C2F899432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59638" y="68698"/>
            <a:ext cx="1706999" cy="1325563"/>
          </a:xfrm>
          <a:prstGeom prst="rect">
            <a:avLst/>
          </a:prstGeom>
        </p:spPr>
      </p:pic>
      <p:pic>
        <p:nvPicPr>
          <p:cNvPr id="6" name="Content Placeholder 3">
            <a:extLst>
              <a:ext uri="{FF2B5EF4-FFF2-40B4-BE49-F238E27FC236}">
                <a16:creationId xmlns:a16="http://schemas.microsoft.com/office/drawing/2014/main" id="{05D7967D-0CE2-4B74-BCCB-44F58FAB8C6C}"/>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t="10689" b="5041"/>
          <a:stretch/>
        </p:blipFill>
        <p:spPr>
          <a:xfrm>
            <a:off x="1" y="1"/>
            <a:ext cx="12191999" cy="6857999"/>
          </a:xfrm>
          <a:prstGeom prst="rect">
            <a:avLst/>
          </a:prstGeom>
        </p:spPr>
      </p:pic>
      <p:pic>
        <p:nvPicPr>
          <p:cNvPr id="4" name="Recorded Sound">
            <a:hlinkClick r:id="" action="ppaction://media"/>
            <a:extLst>
              <a:ext uri="{FF2B5EF4-FFF2-40B4-BE49-F238E27FC236}">
                <a16:creationId xmlns:a16="http://schemas.microsoft.com/office/drawing/2014/main" id="{D9FE2DFE-1B00-45E7-8CEE-01049357302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2960" y="5425441"/>
            <a:ext cx="406400" cy="406400"/>
          </a:xfrm>
          <a:prstGeom prst="rect">
            <a:avLst/>
          </a:prstGeom>
        </p:spPr>
      </p:pic>
    </p:spTree>
    <p:extLst>
      <p:ext uri="{BB962C8B-B14F-4D97-AF65-F5344CB8AC3E}">
        <p14:creationId xmlns:p14="http://schemas.microsoft.com/office/powerpoint/2010/main" val="255549248"/>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35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6839E8-7E4D-4109-B96B-30F087B81FF7}"/>
              </a:ext>
            </a:extLst>
          </p:cNvPr>
          <p:cNvSpPr txBox="1"/>
          <p:nvPr/>
        </p:nvSpPr>
        <p:spPr>
          <a:xfrm>
            <a:off x="514350" y="1652454"/>
            <a:ext cx="9896475" cy="4093428"/>
          </a:xfrm>
          <a:prstGeom prst="rect">
            <a:avLst/>
          </a:prstGeom>
          <a:noFill/>
        </p:spPr>
        <p:txBody>
          <a:bodyPr wrap="square" rtlCol="0">
            <a:spAutoFit/>
          </a:bodyPr>
          <a:lstStyle/>
          <a:p>
            <a:r>
              <a:rPr lang="en-GB" sz="2000" dirty="0"/>
              <a:t>Working Together 2018 identifies neglect as: </a:t>
            </a:r>
          </a:p>
          <a:p>
            <a:endParaRPr lang="en-GB" sz="2000" dirty="0"/>
          </a:p>
          <a:p>
            <a:r>
              <a:rPr lang="en-GB" sz="2000" dirty="0"/>
              <a:t>‘The persistent failure to meet a child’s basic physical and/or psychological needs, likely to result in the serious impairment of the child’s health or development. Neglect may occur during pregnancy as a result of maternal substance abuse. </a:t>
            </a:r>
          </a:p>
          <a:p>
            <a:r>
              <a:rPr lang="en-GB" sz="2000" dirty="0"/>
              <a:t>Once a child is born, neglect may involve a parent or carer failing to:</a:t>
            </a:r>
          </a:p>
          <a:p>
            <a:pPr marL="342900" indent="-342900">
              <a:buFont typeface="Wingdings" panose="05000000000000000000" pitchFamily="2" charset="2"/>
              <a:buChar char="Ø"/>
            </a:pPr>
            <a:r>
              <a:rPr lang="en-GB" sz="2000" dirty="0"/>
              <a:t>provide adequate food, clothing and shelter (including exclusion from home or abandonment) </a:t>
            </a:r>
          </a:p>
          <a:p>
            <a:pPr marL="342900" indent="-342900">
              <a:buFont typeface="Wingdings" panose="05000000000000000000" pitchFamily="2" charset="2"/>
              <a:buChar char="Ø"/>
            </a:pPr>
            <a:r>
              <a:rPr lang="en-GB" sz="2000" dirty="0"/>
              <a:t>protect a child from physical and emotional harm or danger </a:t>
            </a:r>
          </a:p>
          <a:p>
            <a:pPr marL="342900" indent="-342900">
              <a:buFont typeface="Wingdings" panose="05000000000000000000" pitchFamily="2" charset="2"/>
              <a:buChar char="Ø"/>
            </a:pPr>
            <a:r>
              <a:rPr lang="en-GB" sz="2000" dirty="0"/>
              <a:t>ensure adequate supervision (including the use of inadequate caregivers) </a:t>
            </a:r>
          </a:p>
          <a:p>
            <a:pPr marL="342900" indent="-342900">
              <a:buFont typeface="Wingdings" panose="05000000000000000000" pitchFamily="2" charset="2"/>
              <a:buChar char="Ø"/>
            </a:pPr>
            <a:r>
              <a:rPr lang="en-GB" sz="2000" dirty="0"/>
              <a:t>ensure access to appropriate medical care or treatment </a:t>
            </a:r>
          </a:p>
          <a:p>
            <a:pPr marL="342900" indent="-342900">
              <a:buAutoNum type="alphaLcPeriod"/>
            </a:pPr>
            <a:endParaRPr lang="en-GB" sz="2000" dirty="0"/>
          </a:p>
          <a:p>
            <a:r>
              <a:rPr lang="en-GB" sz="2000" dirty="0"/>
              <a:t>It may also include neglect of, or unresponsiveness to, a child’s basic emotional needs.</a:t>
            </a:r>
          </a:p>
        </p:txBody>
      </p:sp>
      <p:sp>
        <p:nvSpPr>
          <p:cNvPr id="3" name="TextBox 2">
            <a:extLst>
              <a:ext uri="{FF2B5EF4-FFF2-40B4-BE49-F238E27FC236}">
                <a16:creationId xmlns:a16="http://schemas.microsoft.com/office/drawing/2014/main" id="{4878098E-5F59-434D-8972-170F9D0DA0C3}"/>
              </a:ext>
            </a:extLst>
          </p:cNvPr>
          <p:cNvSpPr txBox="1"/>
          <p:nvPr/>
        </p:nvSpPr>
        <p:spPr>
          <a:xfrm>
            <a:off x="638175" y="608060"/>
            <a:ext cx="8763000"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What is neglect??</a:t>
            </a:r>
          </a:p>
        </p:txBody>
      </p:sp>
      <p:pic>
        <p:nvPicPr>
          <p:cNvPr id="5" name="Picture 4" descr="A screenshot of a cell phone&#10;&#10;Description automatically generated">
            <a:extLst>
              <a:ext uri="{FF2B5EF4-FFF2-40B4-BE49-F238E27FC236}">
                <a16:creationId xmlns:a16="http://schemas.microsoft.com/office/drawing/2014/main" id="{F5F47D20-D987-4906-A8B2-4EDFA9BB6D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3126" y="265670"/>
            <a:ext cx="1771745" cy="2498615"/>
          </a:xfrm>
          <a:prstGeom prst="rect">
            <a:avLst/>
          </a:prstGeom>
        </p:spPr>
      </p:pic>
      <p:pic>
        <p:nvPicPr>
          <p:cNvPr id="6" name="Content Placeholder 3">
            <a:extLst>
              <a:ext uri="{FF2B5EF4-FFF2-40B4-BE49-F238E27FC236}">
                <a16:creationId xmlns:a16="http://schemas.microsoft.com/office/drawing/2014/main" id="{5C6D9C3F-0EE2-4B95-B07A-3C3543F4EC85}"/>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t="10689" b="5041"/>
          <a:stretch/>
        </p:blipFill>
        <p:spPr>
          <a:xfrm>
            <a:off x="0" y="1"/>
            <a:ext cx="12191999" cy="6857999"/>
          </a:xfrm>
          <a:prstGeom prst="rect">
            <a:avLst/>
          </a:prstGeom>
        </p:spPr>
      </p:pic>
      <p:pic>
        <p:nvPicPr>
          <p:cNvPr id="4" name="Recorded Sound">
            <a:hlinkClick r:id="" action="ppaction://media"/>
            <a:extLst>
              <a:ext uri="{FF2B5EF4-FFF2-40B4-BE49-F238E27FC236}">
                <a16:creationId xmlns:a16="http://schemas.microsoft.com/office/drawing/2014/main" id="{90458E5A-86E3-426A-A5F6-23C3CE80A69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flipV="1">
            <a:off x="-894080" y="5745882"/>
            <a:ext cx="520700" cy="229105"/>
          </a:xfrm>
          <a:prstGeom prst="rect">
            <a:avLst/>
          </a:prstGeom>
        </p:spPr>
      </p:pic>
    </p:spTree>
    <p:extLst>
      <p:ext uri="{BB962C8B-B14F-4D97-AF65-F5344CB8AC3E}">
        <p14:creationId xmlns:p14="http://schemas.microsoft.com/office/powerpoint/2010/main" val="1432259188"/>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89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DBF600C-EB6E-4041-837B-750883795FE2}"/>
              </a:ext>
            </a:extLst>
          </p:cNvPr>
          <p:cNvSpPr/>
          <p:nvPr/>
        </p:nvSpPr>
        <p:spPr>
          <a:xfrm>
            <a:off x="742950" y="749151"/>
            <a:ext cx="4210704" cy="769441"/>
          </a:xfrm>
          <a:prstGeom prst="rect">
            <a:avLst/>
          </a:prstGeom>
        </p:spPr>
        <p:txBody>
          <a:bodyPr wrap="none">
            <a:spAutoFit/>
          </a:bodyPr>
          <a:lstStyle/>
          <a:p>
            <a:r>
              <a:rPr lang="en-GB" sz="4400" dirty="0">
                <a:effectLst>
                  <a:outerShdw blurRad="38100" dist="38100" dir="2700000" algn="tl">
                    <a:srgbClr val="000000">
                      <a:alpha val="43137"/>
                    </a:srgbClr>
                  </a:outerShdw>
                </a:effectLst>
                <a:latin typeface="+mj-lt"/>
              </a:rPr>
              <a:t>What is neglect??</a:t>
            </a:r>
          </a:p>
        </p:txBody>
      </p:sp>
      <p:sp>
        <p:nvSpPr>
          <p:cNvPr id="3" name="TextBox 2">
            <a:extLst>
              <a:ext uri="{FF2B5EF4-FFF2-40B4-BE49-F238E27FC236}">
                <a16:creationId xmlns:a16="http://schemas.microsoft.com/office/drawing/2014/main" id="{A4F9EAB5-4151-4A24-80D4-5BD843E2835E}"/>
              </a:ext>
            </a:extLst>
          </p:cNvPr>
          <p:cNvSpPr txBox="1"/>
          <p:nvPr/>
        </p:nvSpPr>
        <p:spPr>
          <a:xfrm>
            <a:off x="742950" y="1981021"/>
            <a:ext cx="5705475" cy="3539430"/>
          </a:xfrm>
          <a:prstGeom prst="rect">
            <a:avLst/>
          </a:prstGeom>
          <a:noFill/>
        </p:spPr>
        <p:txBody>
          <a:bodyPr wrap="square" rtlCol="0">
            <a:spAutoFit/>
          </a:bodyPr>
          <a:lstStyle/>
          <a:p>
            <a:r>
              <a:rPr lang="en-GB" sz="2800" dirty="0"/>
              <a:t>It is true that neglect will often be reflected in a child’s living conditions and provision of basic needs, and this is often the neglect first recognised by professionals. However, equally as important is the emotional warmth, the safety and the developmental needs of the child.</a:t>
            </a:r>
          </a:p>
        </p:txBody>
      </p:sp>
      <p:pic>
        <p:nvPicPr>
          <p:cNvPr id="4" name="Picture 2" descr="Image result for hierarchy of needs">
            <a:extLst>
              <a:ext uri="{FF2B5EF4-FFF2-40B4-BE49-F238E27FC236}">
                <a16:creationId xmlns:a16="http://schemas.microsoft.com/office/drawing/2014/main" id="{D482B9AC-1DAC-4211-ABA4-F2D4C866E18F}"/>
              </a:ext>
            </a:extLst>
          </p:cNvPr>
          <p:cNvPicPr>
            <a:picLocks noChangeAspect="1" noChangeArrowheads="1"/>
          </p:cNvPicPr>
          <p:nvPr/>
        </p:nvPicPr>
        <p:blipFill>
          <a:blip r:embed="rId4">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7818864" y="1248172"/>
            <a:ext cx="4373136" cy="3599656"/>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3">
            <a:extLst>
              <a:ext uri="{FF2B5EF4-FFF2-40B4-BE49-F238E27FC236}">
                <a16:creationId xmlns:a16="http://schemas.microsoft.com/office/drawing/2014/main" id="{9A152E85-581A-49E9-8D18-622FEDC1C230}"/>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t="10689" b="5041"/>
          <a:stretch/>
        </p:blipFill>
        <p:spPr>
          <a:xfrm>
            <a:off x="0" y="1"/>
            <a:ext cx="12191999" cy="6857999"/>
          </a:xfrm>
          <a:prstGeom prst="rect">
            <a:avLst/>
          </a:prstGeom>
        </p:spPr>
      </p:pic>
      <p:pic>
        <p:nvPicPr>
          <p:cNvPr id="5" name="Recorded Sound">
            <a:hlinkClick r:id="" action="ppaction://media"/>
            <a:extLst>
              <a:ext uri="{FF2B5EF4-FFF2-40B4-BE49-F238E27FC236}">
                <a16:creationId xmlns:a16="http://schemas.microsoft.com/office/drawing/2014/main" id="{E5997E6C-0384-44E0-9161-082CD96F182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0689" y="5520451"/>
            <a:ext cx="406400" cy="406400"/>
          </a:xfrm>
          <a:prstGeom prst="rect">
            <a:avLst/>
          </a:prstGeom>
        </p:spPr>
      </p:pic>
    </p:spTree>
    <p:extLst>
      <p:ext uri="{BB962C8B-B14F-4D97-AF65-F5344CB8AC3E}">
        <p14:creationId xmlns:p14="http://schemas.microsoft.com/office/powerpoint/2010/main" val="418147518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39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A6CF4D-A867-4135-BB42-3CFD78E63217}"/>
              </a:ext>
            </a:extLst>
          </p:cNvPr>
          <p:cNvSpPr/>
          <p:nvPr/>
        </p:nvSpPr>
        <p:spPr>
          <a:xfrm>
            <a:off x="895350" y="1550670"/>
            <a:ext cx="9810750" cy="4524315"/>
          </a:xfrm>
          <a:prstGeom prst="rect">
            <a:avLst/>
          </a:prstGeom>
        </p:spPr>
        <p:txBody>
          <a:bodyPr wrap="square">
            <a:spAutoFit/>
          </a:bodyPr>
          <a:lstStyle/>
          <a:p>
            <a:r>
              <a:rPr lang="en-US" sz="2400" dirty="0"/>
              <a:t>Statistics from the NSPCC state:</a:t>
            </a:r>
          </a:p>
          <a:p>
            <a:endParaRPr lang="en-US" sz="2400" dirty="0"/>
          </a:p>
          <a:p>
            <a:pPr marL="342900" indent="-342900">
              <a:buFont typeface="Wingdings" panose="05000000000000000000" pitchFamily="2" charset="2"/>
              <a:buChar char="Ø"/>
            </a:pPr>
            <a:r>
              <a:rPr lang="en-US" sz="2400" dirty="0"/>
              <a:t>1 in 10 children have experienced neglect</a:t>
            </a:r>
          </a:p>
          <a:p>
            <a:pPr marL="342900" indent="-342900">
              <a:buFont typeface="Wingdings" panose="05000000000000000000" pitchFamily="2" charset="2"/>
              <a:buChar char="Ø"/>
            </a:pPr>
            <a:r>
              <a:rPr lang="en-US" sz="2400" dirty="0"/>
              <a:t>Over 26,000 children were identified as needing protection from neglect in 2016</a:t>
            </a:r>
          </a:p>
          <a:p>
            <a:pPr marL="342900" indent="-342900">
              <a:buFont typeface="Wingdings" panose="05000000000000000000" pitchFamily="2" charset="2"/>
              <a:buChar char="Ø"/>
            </a:pPr>
            <a:r>
              <a:rPr lang="en-US" sz="2400" dirty="0"/>
              <a:t>Neglect is the most common reason for taking child protection action</a:t>
            </a:r>
          </a:p>
          <a:p>
            <a:pPr marL="342900" indent="-342900">
              <a:buFont typeface="Wingdings" panose="05000000000000000000" pitchFamily="2" charset="2"/>
              <a:buChar char="Ø"/>
            </a:pPr>
            <a:r>
              <a:rPr lang="en-US" sz="2400" dirty="0"/>
              <a:t>33% of contacts to the NSPCC’s helpline were concerns about neglect</a:t>
            </a:r>
          </a:p>
          <a:p>
            <a:pPr marL="342900" indent="-342900">
              <a:buFont typeface="Wingdings" panose="05000000000000000000" pitchFamily="2" charset="2"/>
              <a:buChar char="Ø"/>
            </a:pPr>
            <a:r>
              <a:rPr lang="en-GB" sz="2400" dirty="0"/>
              <a:t>25% of referrals to the NSPCC’s helpline for neglect were from neighbours/ community</a:t>
            </a:r>
            <a:endParaRPr lang="en-US" sz="2400" dirty="0"/>
          </a:p>
          <a:p>
            <a:pPr marL="342900" indent="-342900">
              <a:buFont typeface="Wingdings" panose="05000000000000000000" pitchFamily="2" charset="2"/>
              <a:buChar char="Ø"/>
            </a:pPr>
            <a:r>
              <a:rPr lang="en-US" sz="2400" dirty="0"/>
              <a:t>42% of the concerns that the NSPCC’s helpline referred to police or children’s services related to neglect</a:t>
            </a:r>
          </a:p>
          <a:p>
            <a:pPr marL="342900" indent="-342900">
              <a:buFont typeface="Wingdings" panose="05000000000000000000" pitchFamily="2" charset="2"/>
              <a:buChar char="Ø"/>
            </a:pPr>
            <a:r>
              <a:rPr lang="en-US" sz="2400" dirty="0"/>
              <a:t>Neglect is a factor in 60% of serious case reviews</a:t>
            </a:r>
          </a:p>
        </p:txBody>
      </p:sp>
      <p:sp>
        <p:nvSpPr>
          <p:cNvPr id="3" name="TextBox 2">
            <a:extLst>
              <a:ext uri="{FF2B5EF4-FFF2-40B4-BE49-F238E27FC236}">
                <a16:creationId xmlns:a16="http://schemas.microsoft.com/office/drawing/2014/main" id="{35710E8C-9872-466D-98F0-E021DD07C324}"/>
              </a:ext>
            </a:extLst>
          </p:cNvPr>
          <p:cNvSpPr txBox="1"/>
          <p:nvPr/>
        </p:nvSpPr>
        <p:spPr>
          <a:xfrm>
            <a:off x="709612" y="542925"/>
            <a:ext cx="10772775"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Why is it important that we recognise neglect?</a:t>
            </a:r>
          </a:p>
        </p:txBody>
      </p:sp>
      <p:pic>
        <p:nvPicPr>
          <p:cNvPr id="4" name="Content Placeholder 3">
            <a:extLst>
              <a:ext uri="{FF2B5EF4-FFF2-40B4-BE49-F238E27FC236}">
                <a16:creationId xmlns:a16="http://schemas.microsoft.com/office/drawing/2014/main" id="{307E9762-12A1-4B8B-ABF9-7E9239CE96BB}"/>
              </a:ext>
            </a:extLst>
          </p:cNvPr>
          <p:cNvPicPr>
            <a:picLocks noChangeAspect="1"/>
          </p:cNvPicPr>
          <p:nvPr/>
        </p:nvPicPr>
        <p:blipFill rotWithShape="1">
          <a:blip r:embed="rId4">
            <a:alphaModFix amt="20000"/>
            <a:extLst>
              <a:ext uri="{28A0092B-C50C-407E-A947-70E740481C1C}">
                <a14:useLocalDpi xmlns:a14="http://schemas.microsoft.com/office/drawing/2010/main" val="0"/>
              </a:ext>
            </a:extLst>
          </a:blip>
          <a:srcRect t="10689" b="5041"/>
          <a:stretch/>
        </p:blipFill>
        <p:spPr>
          <a:xfrm>
            <a:off x="1" y="1"/>
            <a:ext cx="12191999" cy="6857999"/>
          </a:xfrm>
          <a:prstGeom prst="rect">
            <a:avLst/>
          </a:prstGeom>
        </p:spPr>
      </p:pic>
      <p:pic>
        <p:nvPicPr>
          <p:cNvPr id="5" name="Recorded Sound">
            <a:hlinkClick r:id="" action="ppaction://media"/>
            <a:extLst>
              <a:ext uri="{FF2B5EF4-FFF2-40B4-BE49-F238E27FC236}">
                <a16:creationId xmlns:a16="http://schemas.microsoft.com/office/drawing/2014/main" id="{E6D723CC-E547-4423-ADC4-E238D2DE1D8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50873" y="5749865"/>
            <a:ext cx="406400" cy="406400"/>
          </a:xfrm>
          <a:prstGeom prst="rect">
            <a:avLst/>
          </a:prstGeom>
        </p:spPr>
      </p:pic>
    </p:spTree>
    <p:extLst>
      <p:ext uri="{BB962C8B-B14F-4D97-AF65-F5344CB8AC3E}">
        <p14:creationId xmlns:p14="http://schemas.microsoft.com/office/powerpoint/2010/main" val="19266457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17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CBAA73-4B7A-409D-A66A-952AB37A8CC1}"/>
              </a:ext>
            </a:extLst>
          </p:cNvPr>
          <p:cNvSpPr/>
          <p:nvPr/>
        </p:nvSpPr>
        <p:spPr>
          <a:xfrm>
            <a:off x="647700" y="2831223"/>
            <a:ext cx="6096000" cy="3785652"/>
          </a:xfrm>
          <a:prstGeom prst="rect">
            <a:avLst/>
          </a:prstGeom>
        </p:spPr>
        <p:txBody>
          <a:bodyPr>
            <a:spAutoFit/>
          </a:bodyPr>
          <a:lstStyle/>
          <a:p>
            <a:pPr>
              <a:defRPr/>
            </a:pPr>
            <a:r>
              <a:rPr lang="en-GB" sz="2400" b="1" dirty="0">
                <a:latin typeface="NSPCC" charset="0"/>
                <a:ea typeface="NSPCC" charset="0"/>
                <a:cs typeface="NSPCC" charset="0"/>
              </a:rPr>
              <a:t>“Neglect is an insidious form of maltreatment. It starves the developing mind of stimulation. It denies the child information and interest about the self and others.” </a:t>
            </a:r>
            <a:r>
              <a:rPr lang="en-GB" sz="2400" i="1" dirty="0">
                <a:latin typeface="NSPCC" charset="0"/>
                <a:ea typeface="NSPCC" charset="0"/>
                <a:cs typeface="NSPCC" charset="0"/>
              </a:rPr>
              <a:t>Professor David Howe</a:t>
            </a:r>
            <a:endParaRPr lang="en-GB" sz="2400" i="1" dirty="0">
              <a:solidFill>
                <a:srgbClr val="002060"/>
              </a:solidFill>
              <a:latin typeface="NSPCC" charset="0"/>
              <a:ea typeface="NSPCC" charset="0"/>
              <a:cs typeface="NSPCC" charset="0"/>
            </a:endParaRPr>
          </a:p>
          <a:p>
            <a:pPr>
              <a:spcBef>
                <a:spcPct val="0"/>
              </a:spcBef>
            </a:pPr>
            <a:endParaRPr lang="en-GB" altLang="en-US" sz="2400" dirty="0">
              <a:solidFill>
                <a:srgbClr val="002060"/>
              </a:solidFill>
              <a:latin typeface="NSPCC" charset="0"/>
              <a:ea typeface="NSPCC" charset="0"/>
              <a:cs typeface="NSPCC" charset="0"/>
            </a:endParaRPr>
          </a:p>
          <a:p>
            <a:pPr>
              <a:spcBef>
                <a:spcPct val="0"/>
              </a:spcBef>
            </a:pPr>
            <a:r>
              <a:rPr lang="en-GB" altLang="en-US" sz="2400" b="1" dirty="0">
                <a:latin typeface="NSPCC" charset="0"/>
                <a:ea typeface="NSPCC" charset="0"/>
                <a:cs typeface="NSPCC" charset="0"/>
              </a:rPr>
              <a:t>“Neglect slowly and persistently eats away at children’s spirits until they have little will to connect with others or explore the world.” </a:t>
            </a:r>
          </a:p>
          <a:p>
            <a:pPr>
              <a:spcBef>
                <a:spcPct val="0"/>
              </a:spcBef>
            </a:pPr>
            <a:r>
              <a:rPr lang="en-GB" altLang="en-US" sz="2400" dirty="0">
                <a:latin typeface="NSPCC" charset="0"/>
                <a:ea typeface="NSPCC" charset="0"/>
                <a:cs typeface="NSPCC" charset="0"/>
              </a:rPr>
              <a:t>Erikson and </a:t>
            </a:r>
            <a:r>
              <a:rPr lang="en-GB" altLang="en-US" sz="2400" dirty="0" err="1">
                <a:latin typeface="NSPCC" charset="0"/>
                <a:ea typeface="NSPCC" charset="0"/>
                <a:cs typeface="NSPCC" charset="0"/>
              </a:rPr>
              <a:t>Egelan</a:t>
            </a:r>
            <a:r>
              <a:rPr lang="en-GB" altLang="en-US" sz="2400" dirty="0">
                <a:latin typeface="NSPCC" charset="0"/>
                <a:ea typeface="NSPCC" charset="0"/>
                <a:cs typeface="NSPCC" charset="0"/>
              </a:rPr>
              <a:t>, </a:t>
            </a:r>
            <a:r>
              <a:rPr lang="en-GB" sz="2400" dirty="0">
                <a:latin typeface="NSPCC" charset="0"/>
                <a:ea typeface="NSPCC" charset="0"/>
                <a:cs typeface="NSPCC" charset="0"/>
              </a:rPr>
              <a:t>Howe D (2005) </a:t>
            </a:r>
            <a:endParaRPr lang="en-GB" sz="2400" dirty="0"/>
          </a:p>
        </p:txBody>
      </p:sp>
      <p:sp>
        <p:nvSpPr>
          <p:cNvPr id="4" name="Rectangle 3">
            <a:extLst>
              <a:ext uri="{FF2B5EF4-FFF2-40B4-BE49-F238E27FC236}">
                <a16:creationId xmlns:a16="http://schemas.microsoft.com/office/drawing/2014/main" id="{AB6CDD26-0317-4F59-9E87-4D23C7F82C5F}"/>
              </a:ext>
            </a:extLst>
          </p:cNvPr>
          <p:cNvSpPr/>
          <p:nvPr/>
        </p:nvSpPr>
        <p:spPr>
          <a:xfrm>
            <a:off x="581025" y="1261563"/>
            <a:ext cx="6096000" cy="1569660"/>
          </a:xfrm>
          <a:prstGeom prst="rect">
            <a:avLst/>
          </a:prstGeom>
        </p:spPr>
        <p:txBody>
          <a:bodyPr>
            <a:spAutoFit/>
          </a:bodyPr>
          <a:lstStyle/>
          <a:p>
            <a:r>
              <a:rPr lang="en-GB" altLang="en-US" sz="2400" dirty="0">
                <a:latin typeface="NSPCC" charset="0"/>
                <a:ea typeface="NSPCC" charset="0"/>
                <a:cs typeface="NSPCC" charset="0"/>
              </a:rPr>
              <a:t>Neglect is often long term corrosive and can lead to major issues later on in life. The picture to the right shows the impact of neglect on the brain of a 3 year old child. </a:t>
            </a:r>
            <a:endParaRPr lang="en-GB" sz="2400" dirty="0"/>
          </a:p>
        </p:txBody>
      </p:sp>
      <p:sp>
        <p:nvSpPr>
          <p:cNvPr id="5" name="TextBox 4">
            <a:extLst>
              <a:ext uri="{FF2B5EF4-FFF2-40B4-BE49-F238E27FC236}">
                <a16:creationId xmlns:a16="http://schemas.microsoft.com/office/drawing/2014/main" id="{4053F6D4-F90E-49CD-BFB7-49901E09DD5E}"/>
              </a:ext>
            </a:extLst>
          </p:cNvPr>
          <p:cNvSpPr txBox="1"/>
          <p:nvPr/>
        </p:nvSpPr>
        <p:spPr>
          <a:xfrm>
            <a:off x="652462" y="402788"/>
            <a:ext cx="10887075"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Why is it important that we recognise neglect?</a:t>
            </a:r>
          </a:p>
        </p:txBody>
      </p:sp>
      <p:pic>
        <p:nvPicPr>
          <p:cNvPr id="7" name="Picture 6" descr="A picture containing animal, sitting, photo, white&#10;&#10;Description automatically generated">
            <a:extLst>
              <a:ext uri="{FF2B5EF4-FFF2-40B4-BE49-F238E27FC236}">
                <a16:creationId xmlns:a16="http://schemas.microsoft.com/office/drawing/2014/main" id="{E67073F7-0783-4449-88E5-C0C6383C2C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7651" y="1261563"/>
            <a:ext cx="4058898" cy="2782118"/>
          </a:xfrm>
          <a:prstGeom prst="rect">
            <a:avLst/>
          </a:prstGeom>
        </p:spPr>
      </p:pic>
      <p:pic>
        <p:nvPicPr>
          <p:cNvPr id="8" name="Content Placeholder 3">
            <a:extLst>
              <a:ext uri="{FF2B5EF4-FFF2-40B4-BE49-F238E27FC236}">
                <a16:creationId xmlns:a16="http://schemas.microsoft.com/office/drawing/2014/main" id="{15562041-88B1-418C-823F-DC1CD9387EFE}"/>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t="10689" b="5041"/>
          <a:stretch/>
        </p:blipFill>
        <p:spPr>
          <a:xfrm>
            <a:off x="1" y="1"/>
            <a:ext cx="12191999" cy="6857999"/>
          </a:xfrm>
          <a:prstGeom prst="rect">
            <a:avLst/>
          </a:prstGeom>
        </p:spPr>
      </p:pic>
      <p:pic>
        <p:nvPicPr>
          <p:cNvPr id="6" name="Recorded Sound">
            <a:hlinkClick r:id="" action="ppaction://media"/>
            <a:extLst>
              <a:ext uri="{FF2B5EF4-FFF2-40B4-BE49-F238E27FC236}">
                <a16:creationId xmlns:a16="http://schemas.microsoft.com/office/drawing/2014/main" id="{F0167D3F-59F9-441D-A59B-FA8E931BA3A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30248" y="4724049"/>
            <a:ext cx="406400" cy="406400"/>
          </a:xfrm>
          <a:prstGeom prst="rect">
            <a:avLst/>
          </a:prstGeom>
        </p:spPr>
      </p:pic>
    </p:spTree>
    <p:extLst>
      <p:ext uri="{BB962C8B-B14F-4D97-AF65-F5344CB8AC3E}">
        <p14:creationId xmlns:p14="http://schemas.microsoft.com/office/powerpoint/2010/main" val="3791738451"/>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16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8646E9F-F850-467D-A685-97E40BB59198}"/>
              </a:ext>
            </a:extLst>
          </p:cNvPr>
          <p:cNvSpPr/>
          <p:nvPr/>
        </p:nvSpPr>
        <p:spPr>
          <a:xfrm>
            <a:off x="866775" y="2276297"/>
            <a:ext cx="8115300" cy="4093428"/>
          </a:xfrm>
          <a:prstGeom prst="rect">
            <a:avLst/>
          </a:prstGeom>
        </p:spPr>
        <p:txBody>
          <a:bodyPr wrap="square">
            <a:spAutoFit/>
          </a:bodyPr>
          <a:lstStyle/>
          <a:p>
            <a:pPr marL="342900" lvl="0" indent="-342900">
              <a:buFont typeface="Wingdings" panose="05000000000000000000" pitchFamily="2" charset="2"/>
              <a:buChar char="Ø"/>
              <a:defRPr/>
            </a:pPr>
            <a:r>
              <a:rPr lang="en-GB" sz="2000" dirty="0">
                <a:solidFill>
                  <a:srgbClr val="000000"/>
                </a:solidFill>
              </a:rPr>
              <a:t>Death </a:t>
            </a:r>
          </a:p>
          <a:p>
            <a:pPr marL="342900" lvl="0" indent="-342900">
              <a:buFont typeface="Wingdings" panose="05000000000000000000" pitchFamily="2" charset="2"/>
              <a:buChar char="Ø"/>
              <a:defRPr/>
            </a:pPr>
            <a:r>
              <a:rPr lang="en-GB" sz="2000" dirty="0">
                <a:solidFill>
                  <a:srgbClr val="000000"/>
                </a:solidFill>
              </a:rPr>
              <a:t>Delayed development </a:t>
            </a:r>
          </a:p>
          <a:p>
            <a:pPr marL="342900" lvl="0" indent="-342900">
              <a:buFont typeface="Wingdings" panose="05000000000000000000" pitchFamily="2" charset="2"/>
              <a:buChar char="Ø"/>
              <a:defRPr/>
            </a:pPr>
            <a:r>
              <a:rPr lang="en-GB" sz="2000" dirty="0">
                <a:solidFill>
                  <a:srgbClr val="000000"/>
                </a:solidFill>
              </a:rPr>
              <a:t>Emotional difficulties - anger, anxiety, sadness or low self-esteem</a:t>
            </a:r>
          </a:p>
          <a:p>
            <a:pPr marL="342900" lvl="0" indent="-342900">
              <a:buFont typeface="Wingdings" panose="05000000000000000000" pitchFamily="2" charset="2"/>
              <a:buChar char="Ø"/>
              <a:defRPr/>
            </a:pPr>
            <a:r>
              <a:rPr lang="en-GB" sz="2000" dirty="0">
                <a:solidFill>
                  <a:srgbClr val="000000"/>
                </a:solidFill>
              </a:rPr>
              <a:t>Mental health problems such as depression, eating disorders, (PTSD), suicidal thoughts, self harm</a:t>
            </a:r>
          </a:p>
          <a:p>
            <a:pPr marL="342900" lvl="0" indent="-342900">
              <a:buFont typeface="Wingdings" panose="05000000000000000000" pitchFamily="2" charset="2"/>
              <a:buChar char="Ø"/>
              <a:defRPr/>
            </a:pPr>
            <a:r>
              <a:rPr lang="en-GB" sz="2000" dirty="0">
                <a:solidFill>
                  <a:srgbClr val="000000"/>
                </a:solidFill>
              </a:rPr>
              <a:t>Problems with drugs or alcohol</a:t>
            </a:r>
          </a:p>
          <a:p>
            <a:pPr marL="342900" lvl="0" indent="-342900">
              <a:buFont typeface="Wingdings" panose="05000000000000000000" pitchFamily="2" charset="2"/>
              <a:buChar char="Ø"/>
              <a:defRPr/>
            </a:pPr>
            <a:r>
              <a:rPr lang="en-GB" sz="2000" dirty="0">
                <a:solidFill>
                  <a:srgbClr val="000000"/>
                </a:solidFill>
              </a:rPr>
              <a:t>Poor physical health </a:t>
            </a:r>
          </a:p>
          <a:p>
            <a:pPr marL="342900" lvl="0" indent="-342900">
              <a:buFont typeface="Wingdings" panose="05000000000000000000" pitchFamily="2" charset="2"/>
              <a:buChar char="Ø"/>
              <a:defRPr/>
            </a:pPr>
            <a:r>
              <a:rPr lang="en-GB" sz="2000" dirty="0">
                <a:solidFill>
                  <a:srgbClr val="000000"/>
                </a:solidFill>
              </a:rPr>
              <a:t>Struggles with relationships</a:t>
            </a:r>
          </a:p>
          <a:p>
            <a:pPr marL="342900" lvl="0" indent="-342900">
              <a:buFont typeface="Wingdings" panose="05000000000000000000" pitchFamily="2" charset="2"/>
              <a:buChar char="Ø"/>
              <a:defRPr/>
            </a:pPr>
            <a:r>
              <a:rPr lang="en-GB" sz="2000" dirty="0">
                <a:solidFill>
                  <a:srgbClr val="000000"/>
                </a:solidFill>
              </a:rPr>
              <a:t>Difficulties with learning, lower educational attainment, difficulties in communicating</a:t>
            </a:r>
          </a:p>
          <a:p>
            <a:pPr marL="342900" lvl="0" indent="-342900">
              <a:buFont typeface="Wingdings" panose="05000000000000000000" pitchFamily="2" charset="2"/>
              <a:buChar char="Ø"/>
              <a:defRPr/>
            </a:pPr>
            <a:r>
              <a:rPr lang="en-GB" sz="2000" dirty="0">
                <a:solidFill>
                  <a:srgbClr val="000000"/>
                </a:solidFill>
              </a:rPr>
              <a:t>Behavioural problems including anti-social behaviour, criminal behaviour</a:t>
            </a:r>
          </a:p>
          <a:p>
            <a:pPr marL="342900" lvl="0" indent="-342900">
              <a:buFont typeface="Wingdings" panose="05000000000000000000" pitchFamily="2" charset="2"/>
              <a:buChar char="Ø"/>
              <a:defRPr/>
            </a:pPr>
            <a:endParaRPr lang="en-GB" sz="2000" dirty="0">
              <a:solidFill>
                <a:srgbClr val="000000"/>
              </a:solidFill>
            </a:endParaRPr>
          </a:p>
          <a:p>
            <a:pPr marL="342900" lvl="0" indent="-342900">
              <a:buFont typeface="Wingdings" panose="05000000000000000000" pitchFamily="2" charset="2"/>
              <a:buChar char="Ø"/>
              <a:defRPr/>
            </a:pPr>
            <a:endParaRPr lang="en-GB" sz="2000" dirty="0">
              <a:solidFill>
                <a:srgbClr val="000000"/>
              </a:solidFill>
            </a:endParaRPr>
          </a:p>
        </p:txBody>
      </p:sp>
      <p:sp>
        <p:nvSpPr>
          <p:cNvPr id="3" name="Rectangle 2">
            <a:extLst>
              <a:ext uri="{FF2B5EF4-FFF2-40B4-BE49-F238E27FC236}">
                <a16:creationId xmlns:a16="http://schemas.microsoft.com/office/drawing/2014/main" id="{1DAB5D04-6462-4107-9C5C-C9B6A3AB476F}"/>
              </a:ext>
            </a:extLst>
          </p:cNvPr>
          <p:cNvSpPr/>
          <p:nvPr/>
        </p:nvSpPr>
        <p:spPr>
          <a:xfrm>
            <a:off x="866775" y="1339600"/>
            <a:ext cx="8886825" cy="830997"/>
          </a:xfrm>
          <a:prstGeom prst="rect">
            <a:avLst/>
          </a:prstGeom>
        </p:spPr>
        <p:txBody>
          <a:bodyPr wrap="square">
            <a:spAutoFit/>
          </a:bodyPr>
          <a:lstStyle/>
          <a:p>
            <a:r>
              <a:rPr lang="en-GB" sz="2400" b="1" dirty="0">
                <a:latin typeface="NSPCC" charset="0"/>
                <a:ea typeface="NSPCC" charset="0"/>
                <a:cs typeface="NSPCC" charset="0"/>
              </a:rPr>
              <a:t>Chronic neglect is associated with a wider range of damage than active abuse. Longer term outcomes can include:</a:t>
            </a:r>
            <a:endParaRPr lang="en-GB" sz="2400" dirty="0"/>
          </a:p>
        </p:txBody>
      </p:sp>
      <p:sp>
        <p:nvSpPr>
          <p:cNvPr id="4" name="TextBox 3">
            <a:extLst>
              <a:ext uri="{FF2B5EF4-FFF2-40B4-BE49-F238E27FC236}">
                <a16:creationId xmlns:a16="http://schemas.microsoft.com/office/drawing/2014/main" id="{5C9CCCA3-98F0-4086-8BC6-5EFA028CD0D3}"/>
              </a:ext>
            </a:extLst>
          </p:cNvPr>
          <p:cNvSpPr txBox="1"/>
          <p:nvPr/>
        </p:nvSpPr>
        <p:spPr>
          <a:xfrm>
            <a:off x="723899" y="339386"/>
            <a:ext cx="10887075" cy="769441"/>
          </a:xfrm>
          <a:prstGeom prst="rect">
            <a:avLst/>
          </a:prstGeom>
          <a:noFill/>
        </p:spPr>
        <p:txBody>
          <a:bodyPr wrap="square" rtlCol="0">
            <a:spAutoFit/>
          </a:bodyPr>
          <a:lstStyle/>
          <a:p>
            <a:r>
              <a:rPr lang="en-GB" sz="4400" dirty="0">
                <a:effectLst>
                  <a:outerShdw blurRad="38100" dist="38100" dir="2700000" algn="tl">
                    <a:srgbClr val="000000">
                      <a:alpha val="43137"/>
                    </a:srgbClr>
                  </a:outerShdw>
                </a:effectLst>
                <a:latin typeface="+mj-lt"/>
              </a:rPr>
              <a:t>Why is it important that we recognise neglect?</a:t>
            </a:r>
          </a:p>
        </p:txBody>
      </p:sp>
      <p:sp>
        <p:nvSpPr>
          <p:cNvPr id="5" name="object 9">
            <a:extLst>
              <a:ext uri="{FF2B5EF4-FFF2-40B4-BE49-F238E27FC236}">
                <a16:creationId xmlns:a16="http://schemas.microsoft.com/office/drawing/2014/main" id="{C381C909-E882-4A10-A7EC-F4125153AA05}"/>
              </a:ext>
            </a:extLst>
          </p:cNvPr>
          <p:cNvSpPr/>
          <p:nvPr/>
        </p:nvSpPr>
        <p:spPr>
          <a:xfrm>
            <a:off x="9058274" y="2000250"/>
            <a:ext cx="2718953" cy="1962150"/>
          </a:xfrm>
          <a:prstGeom prst="rect">
            <a:avLst/>
          </a:prstGeom>
          <a:blipFill>
            <a:blip r:embed="rId4" cstate="print">
              <a:alphaModFix/>
              <a:duotone>
                <a:prstClr val="black"/>
                <a:schemeClr val="tx2">
                  <a:tint val="45000"/>
                  <a:satMod val="400000"/>
                </a:schemeClr>
              </a:duotone>
            </a:blip>
            <a:stretch>
              <a:fillRect/>
            </a:stretch>
          </a:blipFill>
          <a:ln>
            <a:solidFill>
              <a:schemeClr val="accent2"/>
            </a:solidFill>
          </a:ln>
        </p:spPr>
        <p:txBody>
          <a:bodyPr wrap="square" lIns="0" tIns="0" rIns="0" bIns="0" rtlCol="0">
            <a:noAutofit/>
          </a:bodyPr>
          <a:lstStyle/>
          <a:p>
            <a:endParaRPr>
              <a:solidFill>
                <a:srgbClr val="000000"/>
              </a:solidFill>
            </a:endParaRPr>
          </a:p>
        </p:txBody>
      </p:sp>
      <p:pic>
        <p:nvPicPr>
          <p:cNvPr id="6" name="Content Placeholder 3">
            <a:extLst>
              <a:ext uri="{FF2B5EF4-FFF2-40B4-BE49-F238E27FC236}">
                <a16:creationId xmlns:a16="http://schemas.microsoft.com/office/drawing/2014/main" id="{99395D56-6793-4222-B6AA-20200E2D2D56}"/>
              </a:ext>
            </a:extLst>
          </p:cNvPr>
          <p:cNvPicPr>
            <a:picLocks noChangeAspect="1"/>
          </p:cNvPicPr>
          <p:nvPr/>
        </p:nvPicPr>
        <p:blipFill rotWithShape="1">
          <a:blip r:embed="rId5">
            <a:alphaModFix amt="20000"/>
            <a:extLst>
              <a:ext uri="{28A0092B-C50C-407E-A947-70E740481C1C}">
                <a14:useLocalDpi xmlns:a14="http://schemas.microsoft.com/office/drawing/2010/main" val="0"/>
              </a:ext>
            </a:extLst>
          </a:blip>
          <a:srcRect t="10689" b="5041"/>
          <a:stretch/>
        </p:blipFill>
        <p:spPr>
          <a:xfrm>
            <a:off x="1" y="1"/>
            <a:ext cx="12191999" cy="6857999"/>
          </a:xfrm>
          <a:prstGeom prst="rect">
            <a:avLst/>
          </a:prstGeom>
        </p:spPr>
      </p:pic>
      <p:pic>
        <p:nvPicPr>
          <p:cNvPr id="7" name="Recorded Sound">
            <a:hlinkClick r:id="" action="ppaction://media"/>
            <a:extLst>
              <a:ext uri="{FF2B5EF4-FFF2-40B4-BE49-F238E27FC236}">
                <a16:creationId xmlns:a16="http://schemas.microsoft.com/office/drawing/2014/main" id="{B80FDDC6-21D4-4542-853C-186256C8292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282700" y="4673005"/>
            <a:ext cx="406400" cy="406400"/>
          </a:xfrm>
          <a:prstGeom prst="rect">
            <a:avLst/>
          </a:prstGeom>
        </p:spPr>
      </p:pic>
    </p:spTree>
    <p:extLst>
      <p:ext uri="{BB962C8B-B14F-4D97-AF65-F5344CB8AC3E}">
        <p14:creationId xmlns:p14="http://schemas.microsoft.com/office/powerpoint/2010/main" val="318460683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26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EFAA11-FFA4-498F-A7AD-E0F28B4FE655}"/>
              </a:ext>
            </a:extLst>
          </p:cNvPr>
          <p:cNvSpPr txBox="1"/>
          <p:nvPr/>
        </p:nvSpPr>
        <p:spPr>
          <a:xfrm>
            <a:off x="841375" y="558363"/>
            <a:ext cx="8924925" cy="707886"/>
          </a:xfrm>
          <a:prstGeom prst="rect">
            <a:avLst/>
          </a:prstGeom>
          <a:noFill/>
        </p:spPr>
        <p:txBody>
          <a:bodyPr wrap="square" rtlCol="0">
            <a:spAutoFit/>
          </a:bodyPr>
          <a:lstStyle/>
          <a:p>
            <a:r>
              <a:rPr lang="en-GB" sz="4000" dirty="0">
                <a:effectLst>
                  <a:outerShdw blurRad="38100" dist="38100" dir="2700000" algn="tl">
                    <a:srgbClr val="000000">
                      <a:alpha val="43137"/>
                    </a:srgbClr>
                  </a:outerShdw>
                </a:effectLst>
                <a:latin typeface="+mj-lt"/>
              </a:rPr>
              <a:t>Case study 1 Jamie aged 11</a:t>
            </a:r>
          </a:p>
        </p:txBody>
      </p:sp>
      <p:sp>
        <p:nvSpPr>
          <p:cNvPr id="3" name="TextBox 2">
            <a:extLst>
              <a:ext uri="{FF2B5EF4-FFF2-40B4-BE49-F238E27FC236}">
                <a16:creationId xmlns:a16="http://schemas.microsoft.com/office/drawing/2014/main" id="{4A41DC85-5A93-4837-B96F-55546CA1AF64}"/>
              </a:ext>
            </a:extLst>
          </p:cNvPr>
          <p:cNvSpPr txBox="1"/>
          <p:nvPr/>
        </p:nvSpPr>
        <p:spPr>
          <a:xfrm>
            <a:off x="895350" y="1861522"/>
            <a:ext cx="8439150" cy="3693319"/>
          </a:xfrm>
          <a:prstGeom prst="rect">
            <a:avLst/>
          </a:prstGeom>
          <a:noFill/>
        </p:spPr>
        <p:txBody>
          <a:bodyPr wrap="square" rtlCol="0">
            <a:spAutoFit/>
          </a:bodyPr>
          <a:lstStyle/>
          <a:p>
            <a:r>
              <a:rPr lang="en-GB" sz="2400" dirty="0"/>
              <a:t>My dad says I need to look after myself so I am not a wimp! People used to call me smelly and stuff but they don’t anymore because I stand up for myself. I cant be bothered to go to school and sometimes my dad says I don’t have to. He takes me out in his taxi instead. Sometimes I sneak out at night to go and meet my friends. Mum and dad don’t ever notice. We go and hang out at the park and sometimes we get hold of booze. I sneak back in when it is late and get away with it!</a:t>
            </a:r>
          </a:p>
          <a:p>
            <a:endParaRPr lang="en-GB" sz="2400" dirty="0"/>
          </a:p>
          <a:p>
            <a:endParaRPr lang="en-GB" dirty="0"/>
          </a:p>
        </p:txBody>
      </p:sp>
      <p:pic>
        <p:nvPicPr>
          <p:cNvPr id="5" name="Picture 4" descr="A person looking at the camera&#10;&#10;Description automatically generated">
            <a:extLst>
              <a:ext uri="{FF2B5EF4-FFF2-40B4-BE49-F238E27FC236}">
                <a16:creationId xmlns:a16="http://schemas.microsoft.com/office/drawing/2014/main" id="{8915CEBB-BCE5-4B8F-AB09-D91558D5A4FD}"/>
              </a:ext>
            </a:extLst>
          </p:cNvPr>
          <p:cNvPicPr>
            <a:picLocks noChangeAspect="1"/>
          </p:cNvPicPr>
          <p:nvPr/>
        </p:nvPicPr>
        <p:blipFill>
          <a:blip r:embed="rId2">
            <a:alphaModFix amt="2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1670160"/>
      </p:ext>
    </p:extLst>
  </p:cSld>
  <p:clrMapOvr>
    <a:masterClrMapping/>
  </p:clrMapOvr>
  <p:transition advClick="0"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iterate type="wd">
                                    <p:tmPct val="12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Grunge Texture">
      <a:fillStyleLst>
        <a:solidFill>
          <a:schemeClr val="phClr"/>
        </a:solidFill>
        <a:blipFill rotWithShape="1">
          <a:blip xmlns:r="http://schemas.openxmlformats.org/officeDocument/2006/relationships" r:embed="rId1">
            <a:duotone>
              <a:schemeClr val="phClr">
                <a:tint val="67000"/>
                <a:shade val="65000"/>
              </a:schemeClr>
              <a:schemeClr val="phClr">
                <a:tint val="10000"/>
                <a:satMod val="130000"/>
              </a:schemeClr>
            </a:duotone>
          </a:blip>
          <a:tile tx="0" ty="0" sx="60000" sy="59000" flip="none" algn="b"/>
        </a:blipFill>
        <a:blipFill rotWithShape="1">
          <a:blip xmlns:r="http://schemas.openxmlformats.org/officeDocument/2006/relationships" r:embed="rId1">
            <a:duotone>
              <a:schemeClr val="phClr">
                <a:shade val="30000"/>
                <a:satMod val="115000"/>
              </a:schemeClr>
              <a:schemeClr val="phClr">
                <a:tint val="34000"/>
              </a:schemeClr>
            </a:duotone>
          </a:blip>
          <a:tile tx="0" ty="0" sx="60000" sy="59000" flip="none" algn="b"/>
        </a:blipFill>
      </a:fillStyleLst>
      <a:lnStyleLst>
        <a:ln w="6350" cap="flat" cmpd="sng" algn="ctr">
          <a:solidFill>
            <a:schemeClr val="phClr">
              <a:tint val="70000"/>
            </a:scheme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TotalTime>
  <Words>1023</Words>
  <Application>Microsoft Office PowerPoint</Application>
  <PresentationFormat>Widescreen</PresentationFormat>
  <Paragraphs>85</Paragraphs>
  <Slides>14</Slides>
  <Notes>0</Notes>
  <HiddenSlides>0</HiddenSlides>
  <MMClips>9</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NSPCC</vt:lpstr>
      <vt:lpstr>Wingdings</vt:lpstr>
      <vt:lpstr>Office Theme</vt:lpstr>
      <vt:lpstr>PowerPoint Presentation</vt:lpstr>
      <vt:lpstr>PowerPoint Presentation</vt:lpstr>
      <vt:lpstr>What is neglect??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Briony</dc:creator>
  <cp:lastModifiedBy>Baker, Briony</cp:lastModifiedBy>
  <cp:revision>37</cp:revision>
  <dcterms:created xsi:type="dcterms:W3CDTF">2020-03-23T15:25:19Z</dcterms:created>
  <dcterms:modified xsi:type="dcterms:W3CDTF">2020-04-20T15:48:15Z</dcterms:modified>
</cp:coreProperties>
</file>