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18T15:13:05.61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18T15:13:07.42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11 11,'-4'-5,"-3"-1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18T15:13:25.606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18T15:13:41.23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18T15:13:42.13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8081-9672-4973-A8EE-EE014DDC1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FA1440-9D96-44DB-83E2-06911E639C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1656D-ADDE-453C-9C02-2E7A53FE71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E3540-A47B-4DBF-ACD6-3545D60B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060BC-C24D-4EF0-A8B3-71DCCF21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833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6F3A4-57C5-4733-899E-070E31859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522A8D-1E12-480C-8E99-71CF6D659B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05019-2028-413F-AE65-C9574878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7931C-F9CA-40D4-9C99-833A1AF13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F847-200F-4897-B15A-06649BFCD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11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8B2ED1-FEA2-4303-B0A7-477215F36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1A4CC4-C25C-4BDF-9729-FBD581B8A6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8FF1E-E18E-4C8A-8B9E-904CE4A5BA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0F1E1-BF23-46D6-A68D-C74F70A3F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C1364-66AD-4E16-A9EB-D13E73CF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62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ECAAC-B707-4855-9068-3E0ACFD0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AFC99-FB8A-44A8-82F8-DCA804B4C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DA702-037F-4ED6-9861-469C294C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824D0-32C3-4144-BA37-ECA24D61D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37A73-8ECA-41AC-A55B-4A508FB8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23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22F92-F57A-40F7-8129-8D76D92D2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CE1E3-A54E-4C9A-AECC-637446BF1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57874-F641-4A46-B709-CF7DFB9907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A816E-6CD9-472D-9B31-11B677F67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EED62-2677-4114-81DC-4AD114389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197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CAE08-6271-4122-ADCB-322E275D0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1CB95-9990-4357-BE9E-75D91E0F3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F0E12-68C3-4591-8B6C-9A09706C0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3C2C7-9F3E-480E-96B3-9A339228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4279A-467C-4B2C-9DE7-C7311B6A3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A72B5-32C0-4576-9A3C-EDE3A819C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9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7C964-D7D2-4841-A9BB-388483A1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526B5-EF1E-4840-B06F-67F6612B5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9546AB-DFD6-4C86-B72F-354C170DD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665EFB-8AB2-446C-BECF-C9B7410C1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A7E2EB-7BE2-495D-94DC-ECC85899A5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C72ACA-E642-4D9B-9D62-7A486F0D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9A535-C393-4868-9678-DEF3B1B63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1830E-FC33-47A9-B49E-9AE633780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21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08689-FBEA-4F6C-8AA6-843A7E1F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16FA23-F96A-4D97-BCB1-A12F7DC9B6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CA1D48-FE01-4959-ABFA-792B604F3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BE759-C12B-43BA-9C08-82E31AF97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14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6A1877-22E2-42D3-A1BD-E7B89FE309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7B91A-B47B-4597-B01F-671CF379C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E47EB-B1AE-4DB0-BBB8-27717FC3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13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7088-AA66-47E1-8D95-04FF0D8C7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F7BD6-3E09-40B8-A080-F7B3C2017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DC987-A767-4EB5-811A-F2A7A6240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3252A-5C3B-4920-A387-A85B62D7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C0429-E145-4B70-ABB6-3E20A248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5663-1510-4214-8985-81F38D180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4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042A6-BF32-4F8F-98D2-E767EA38E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D107EE-2F4B-40C2-9F24-5154E0784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866D75-9C17-4601-B7A8-D3FB3C166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D18D1-5602-41B5-86F6-DC42DFBA20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44AC78-4AB0-4F2E-9DB2-3D56A50708AC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73C87-8B4F-40F6-AEE6-18DC1E42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223C-5AF1-4778-8ABB-597F3D8D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E9280-4349-4272-9961-0FA7670718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11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customXml" Target="../ink/ink4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customXml" Target="../ink/ink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customXml" Target="../ink/ink1.xml"/><Relationship Id="rId23" Type="http://schemas.openxmlformats.org/officeDocument/2006/relationships/customXml" Target="../ink/ink5.xml"/><Relationship Id="rId10" Type="http://schemas.openxmlformats.org/officeDocument/2006/relationships/slideLayout" Target="../slideLayouts/slideLayout10.xml"/><Relationship Id="rId19" Type="http://schemas.openxmlformats.org/officeDocument/2006/relationships/customXml" Target="../ink/ink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3AD541F-DC71-442B-9E6C-6786181175A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B303C1E-9FE9-4A50-8E71-1D17CFEA6D61}"/>
              </a:ext>
            </a:extLst>
          </p:cNvPr>
          <p:cNvSpPr/>
          <p:nvPr userDrawn="1"/>
        </p:nvSpPr>
        <p:spPr>
          <a:xfrm>
            <a:off x="123825" y="133350"/>
            <a:ext cx="11953875" cy="6591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76B7107-08EE-4F2E-92E9-8CDDA7EFF00E}"/>
              </a:ext>
            </a:extLst>
          </p:cNvPr>
          <p:cNvPicPr/>
          <p:nvPr userDrawn="1"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0" t="15283" r="8955" b="7957"/>
          <a:stretch/>
        </p:blipFill>
        <p:spPr bwMode="auto">
          <a:xfrm>
            <a:off x="9572625" y="5362575"/>
            <a:ext cx="2495550" cy="1266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28DE567A-64E6-4BE9-A3E5-338546E405F5}"/>
                  </a:ext>
                </a:extLst>
              </p14:cNvPr>
              <p14:cNvContentPartPr/>
              <p14:nvPr userDrawn="1"/>
            </p14:nvContentPartPr>
            <p14:xfrm>
              <a:off x="-1505085" y="704370"/>
              <a:ext cx="360" cy="36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8DE567A-64E6-4BE9-A3E5-338546E405F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-1523085" y="59673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7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CBF6DCA3-F54E-4718-966C-3A6A1F787643}"/>
                  </a:ext>
                </a:extLst>
              </p14:cNvPr>
              <p14:cNvContentPartPr/>
              <p14:nvPr userDrawn="1"/>
            </p14:nvContentPartPr>
            <p14:xfrm>
              <a:off x="12769095" y="4958490"/>
              <a:ext cx="4320" cy="432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CBF6DCA3-F54E-4718-966C-3A6A1F787643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2751095" y="4850490"/>
                <a:ext cx="39960" cy="21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58D64F06-70B3-447D-BBE4-76F278C30645}"/>
                  </a:ext>
                </a:extLst>
              </p14:cNvPr>
              <p14:cNvContentPartPr/>
              <p14:nvPr userDrawn="1"/>
            </p14:nvContentPartPr>
            <p14:xfrm>
              <a:off x="-1029345" y="1504650"/>
              <a:ext cx="3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58D64F06-70B3-447D-BBE4-76F278C30645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-1046985" y="139701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1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C60FDEF2-B3CC-4FC4-9ABA-3EBA09D96345}"/>
                  </a:ext>
                </a:extLst>
              </p14:cNvPr>
              <p14:cNvContentPartPr/>
              <p14:nvPr userDrawn="1"/>
            </p14:nvContentPartPr>
            <p14:xfrm>
              <a:off x="-953025" y="1209450"/>
              <a:ext cx="36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C60FDEF2-B3CC-4FC4-9ABA-3EBA09D96345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-971025" y="110145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EFBA8771-CA99-444A-8733-856B1B54DB56}"/>
                  </a:ext>
                </a:extLst>
              </p14:cNvPr>
              <p14:cNvContentPartPr/>
              <p14:nvPr userDrawn="1"/>
            </p14:nvContentPartPr>
            <p14:xfrm>
              <a:off x="-953025" y="1209450"/>
              <a:ext cx="360" cy="3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EFBA8771-CA99-444A-8733-856B1B54DB56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-971025" y="1101450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14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7.png"/><Relationship Id="rId5" Type="http://schemas.openxmlformats.org/officeDocument/2006/relationships/image" Target="../media/image12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D6D2-7907-4558-A2CD-6FD5E2CC93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/>
              <a:t>Graded Care Profile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DB0E02-5C27-4704-95D0-59A2CDD9DC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2538"/>
            <a:ext cx="9144000" cy="1655762"/>
          </a:xfrm>
        </p:spPr>
        <p:txBody>
          <a:bodyPr/>
          <a:lstStyle/>
          <a:p>
            <a:r>
              <a:rPr lang="en-GB" sz="4000" dirty="0"/>
              <a:t>A tool for the assessment of neglect</a:t>
            </a:r>
          </a:p>
        </p:txBody>
      </p:sp>
      <p:pic>
        <p:nvPicPr>
          <p:cNvPr id="4" name="title page">
            <a:hlinkClick r:id="" action="ppaction://media"/>
            <a:extLst>
              <a:ext uri="{FF2B5EF4-FFF2-40B4-BE49-F238E27FC236}">
                <a16:creationId xmlns:a16="http://schemas.microsoft.com/office/drawing/2014/main" id="{27A5F474-0886-4207-9B37-156C1FA7AB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923927" y="3714750"/>
            <a:ext cx="406400" cy="406400"/>
          </a:xfrm>
          <a:prstGeom prst="rect">
            <a:avLst/>
          </a:prstGeom>
        </p:spPr>
      </p:pic>
      <p:pic>
        <p:nvPicPr>
          <p:cNvPr id="6" name="Picture 5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AB3D7369-F662-4129-90C4-8D13336C4C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72" y="476202"/>
            <a:ext cx="3016405" cy="1866996"/>
          </a:xfrm>
          <a:prstGeom prst="rect">
            <a:avLst/>
          </a:prstGeom>
        </p:spPr>
      </p:pic>
      <p:pic>
        <p:nvPicPr>
          <p:cNvPr id="7" name="Content Placeholder 6" descr="A picture containing drawing, room&#10;&#10;Description automatically generated">
            <a:extLst>
              <a:ext uri="{FF2B5EF4-FFF2-40B4-BE49-F238E27FC236}">
                <a16:creationId xmlns:a16="http://schemas.microsoft.com/office/drawing/2014/main" id="{905D6628-96C0-4FEB-A3B4-C558C1F9B1D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8626" y="422246"/>
            <a:ext cx="1898748" cy="55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14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 advClick="0" advTm="13000">
        <p159:morph option="byObject"/>
      </p:transition>
    </mc:Choice>
    <mc:Fallback xmlns="">
      <p:transition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3897E-A910-4176-A686-69E5C7EC1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44575"/>
          </a:xfrm>
        </p:spPr>
        <p:txBody>
          <a:bodyPr/>
          <a:lstStyle/>
          <a:p>
            <a:pPr algn="ctr"/>
            <a:r>
              <a:rPr lang="en-GB" dirty="0"/>
              <a:t>What is the GCP2?</a:t>
            </a:r>
          </a:p>
        </p:txBody>
      </p:sp>
      <p:pic>
        <p:nvPicPr>
          <p:cNvPr id="5" name="Content Placeholder 4" descr="A picture containing person, table, sitting, indoor&#10;&#10;Description automatically generated">
            <a:extLst>
              <a:ext uri="{FF2B5EF4-FFF2-40B4-BE49-F238E27FC236}">
                <a16:creationId xmlns:a16="http://schemas.microsoft.com/office/drawing/2014/main" id="{695DDD27-8553-4B4B-B2D1-13B24F958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83" y="1395971"/>
            <a:ext cx="6088919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6F145D-161E-4D90-972A-4F3D8D2DCE95}"/>
              </a:ext>
            </a:extLst>
          </p:cNvPr>
          <p:cNvSpPr txBox="1"/>
          <p:nvPr/>
        </p:nvSpPr>
        <p:spPr>
          <a:xfrm>
            <a:off x="7924799" y="1395971"/>
            <a:ext cx="35337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GCP2 is an evidence based tool to help practitioners assess when poor parenting becomes neglectful.</a:t>
            </a:r>
          </a:p>
          <a:p>
            <a:endParaRPr lang="en-GB" dirty="0"/>
          </a:p>
          <a:p>
            <a:r>
              <a:rPr lang="en-GB" dirty="0"/>
              <a:t>The Tool uses a grading system which measures the quality of care from 1, where the child is always first to 5, where the child is not considered. </a:t>
            </a:r>
          </a:p>
        </p:txBody>
      </p:sp>
      <p:pic>
        <p:nvPicPr>
          <p:cNvPr id="11" name="Picture 10" descr="A picture containing game&#10;&#10;Description automatically generated">
            <a:extLst>
              <a:ext uri="{FF2B5EF4-FFF2-40B4-BE49-F238E27FC236}">
                <a16:creationId xmlns:a16="http://schemas.microsoft.com/office/drawing/2014/main" id="{DF74519C-F89D-4282-AED1-E9D9572574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658" y="4535292"/>
            <a:ext cx="3575234" cy="730288"/>
          </a:xfrm>
          <a:prstGeom prst="rect">
            <a:avLst/>
          </a:prstGeom>
        </p:spPr>
      </p:pic>
      <p:pic>
        <p:nvPicPr>
          <p:cNvPr id="12" name="Content Placeholder 6" descr="A picture containing drawing, room&#10;&#10;Description automatically generated">
            <a:extLst>
              <a:ext uri="{FF2B5EF4-FFF2-40B4-BE49-F238E27FC236}">
                <a16:creationId xmlns:a16="http://schemas.microsoft.com/office/drawing/2014/main" id="{55472A0B-2948-4343-9541-3B133B7B78B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75" y="401622"/>
            <a:ext cx="1898748" cy="558829"/>
          </a:xfrm>
          <a:prstGeom prst="rect">
            <a:avLst/>
          </a:prstGeom>
        </p:spPr>
      </p:pic>
      <p:pic>
        <p:nvPicPr>
          <p:cNvPr id="1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9274854-7D6F-44AC-9DB2-294F7CF208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927100" y="3832069"/>
            <a:ext cx="4064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208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3000">
        <p159:morph option="byObjec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708D-F37B-4B39-9BC6-6EFE0518E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027906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Why was it developed?</a:t>
            </a:r>
          </a:p>
        </p:txBody>
      </p:sp>
      <p:pic>
        <p:nvPicPr>
          <p:cNvPr id="7" name="Content Placeholder 6" descr="A picture containing drawing, room&#10;&#10;Description automatically generated">
            <a:extLst>
              <a:ext uri="{FF2B5EF4-FFF2-40B4-BE49-F238E27FC236}">
                <a16:creationId xmlns:a16="http://schemas.microsoft.com/office/drawing/2014/main" id="{D3C1DEE4-6146-4D33-825A-FDE0D9574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126" y="469077"/>
            <a:ext cx="1898748" cy="55882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996E3D-CF01-4C9E-B332-341CE00E4346}"/>
              </a:ext>
            </a:extLst>
          </p:cNvPr>
          <p:cNvSpPr txBox="1"/>
          <p:nvPr/>
        </p:nvSpPr>
        <p:spPr>
          <a:xfrm>
            <a:off x="5089476" y="3131641"/>
            <a:ext cx="4819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is strong evidence that the identification and assessment of neglect presents particular difficulties for practitioners.</a:t>
            </a:r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3B7C917-E0E2-471B-A768-A401234B6DB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33375"/>
            <a:ext cx="4391025" cy="63436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F045D5-47DC-4828-8651-129907161ACC}"/>
              </a:ext>
            </a:extLst>
          </p:cNvPr>
          <p:cNvSpPr txBox="1"/>
          <p:nvPr/>
        </p:nvSpPr>
        <p:spPr>
          <a:xfrm>
            <a:off x="5089476" y="1971675"/>
            <a:ext cx="5673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Developed by Dr Shrivastava and the NSPCC the GCP2 looks at what life is like for the child. This ensures the child  is kept central to the assessment.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F1B6B0-604C-47CE-95F4-BF42E6EF43B9}"/>
              </a:ext>
            </a:extLst>
          </p:cNvPr>
          <p:cNvSpPr txBox="1"/>
          <p:nvPr/>
        </p:nvSpPr>
        <p:spPr>
          <a:xfrm>
            <a:off x="5089476" y="4282082"/>
            <a:ext cx="481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leads to assessments being subjective with a lack of evidence base.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B1343D-7052-496E-84E9-B9B7060BC391}"/>
              </a:ext>
            </a:extLst>
          </p:cNvPr>
          <p:cNvSpPr txBox="1"/>
          <p:nvPr/>
        </p:nvSpPr>
        <p:spPr>
          <a:xfrm>
            <a:off x="5089476" y="52578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 60% of serious case reviews show the child/children were suffering from neglect and this is often missed. </a:t>
            </a:r>
          </a:p>
        </p:txBody>
      </p:sp>
      <p:pic>
        <p:nvPicPr>
          <p:cNvPr id="1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3F1425F-A1EC-464C-9A56-58D0B55F88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263652" y="3429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82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3000">
        <p159:morph option="byObjec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8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708D-F37B-4B39-9BC6-6EFE0518E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What does it measure?</a:t>
            </a:r>
          </a:p>
        </p:txBody>
      </p:sp>
      <p:pic>
        <p:nvPicPr>
          <p:cNvPr id="1026" name="Picture 2" descr="Image result for hierarchy of needs">
            <a:extLst>
              <a:ext uri="{FF2B5EF4-FFF2-40B4-BE49-F238E27FC236}">
                <a16:creationId xmlns:a16="http://schemas.microsoft.com/office/drawing/2014/main" id="{CDB073CE-E6E1-4525-A15A-85DAC18A16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39044"/>
            <a:ext cx="4373136" cy="359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8977EC9-D578-4D0F-B111-2916F437767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359" y="1259018"/>
            <a:ext cx="5603319" cy="25128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33675F-5BF1-48BF-8804-7B75CA003BAC}"/>
              </a:ext>
            </a:extLst>
          </p:cNvPr>
          <p:cNvSpPr txBox="1"/>
          <p:nvPr/>
        </p:nvSpPr>
        <p:spPr>
          <a:xfrm>
            <a:off x="5524500" y="4398653"/>
            <a:ext cx="3838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Based on Maslow hierarchy of needs the tool is separated into 4 domains. The assessment is timebound and measures the current care of the child.</a:t>
            </a:r>
          </a:p>
        </p:txBody>
      </p:sp>
      <p:pic>
        <p:nvPicPr>
          <p:cNvPr id="9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EBF9041-0006-46AC-B092-ABF2DE03AE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784225" y="37719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976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3000">
        <p159:morph option="byObjec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2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708D-F37B-4B39-9BC6-6EFE0518E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can use the tool??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6CAEAA-26B0-4538-9CF3-C9F5CC1A435F}"/>
              </a:ext>
            </a:extLst>
          </p:cNvPr>
          <p:cNvSpPr txBox="1"/>
          <p:nvPr/>
        </p:nvSpPr>
        <p:spPr>
          <a:xfrm>
            <a:off x="5327374" y="1118367"/>
            <a:ext cx="4499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tool can be used by any professionals who want to evaluate the care of a child where concerns about neglect exists.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264B4F-0992-4C91-969E-5489E534C108}"/>
              </a:ext>
            </a:extLst>
          </p:cNvPr>
          <p:cNvSpPr txBox="1"/>
          <p:nvPr/>
        </p:nvSpPr>
        <p:spPr>
          <a:xfrm>
            <a:off x="5400676" y="2120764"/>
            <a:ext cx="2809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tool is also a useful measure of parenting.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D74ADC-037F-40D1-BC47-5F69F8ACC100}"/>
              </a:ext>
            </a:extLst>
          </p:cNvPr>
          <p:cNvSpPr txBox="1"/>
          <p:nvPr/>
        </p:nvSpPr>
        <p:spPr>
          <a:xfrm>
            <a:off x="918127" y="3505325"/>
            <a:ext cx="4028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However in order to use the tool professionals need to attend the full days training and successfully complete an assessment as part of that training.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FDD2E9-BAE1-4651-933C-8678B6E34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27" y="1027906"/>
            <a:ext cx="4028635" cy="2027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6BE55B-C101-4BD7-AD5A-153AAA6716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76" y="2962275"/>
            <a:ext cx="3860136" cy="24480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493D6A-ACE8-4F54-9B61-3CAD367BCB85}"/>
              </a:ext>
            </a:extLst>
          </p:cNvPr>
          <p:cNvSpPr txBox="1"/>
          <p:nvPr/>
        </p:nvSpPr>
        <p:spPr>
          <a:xfrm>
            <a:off x="918127" y="5229929"/>
            <a:ext cx="3860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more information on availability of training please go to https://www.wirralsafeguarding.co.uk/training/courses/</a:t>
            </a:r>
          </a:p>
        </p:txBody>
      </p:sp>
      <p:pic>
        <p:nvPicPr>
          <p:cNvPr id="1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03C9211E-5FD6-486D-86ED-9DB6CBF555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781049" y="398309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43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3000">
        <p159:morph option="byObjec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3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272</Words>
  <Application>Microsoft Office PowerPoint</Application>
  <PresentationFormat>Widescreen</PresentationFormat>
  <Paragraphs>18</Paragraphs>
  <Slides>5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Graded Care Profile 2</vt:lpstr>
      <vt:lpstr>What is the GCP2?</vt:lpstr>
      <vt:lpstr>Why was it developed?</vt:lpstr>
      <vt:lpstr>What does it measure?</vt:lpstr>
      <vt:lpstr>Who can use the tool??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Briony</dc:creator>
  <cp:lastModifiedBy>Baker, Briony</cp:lastModifiedBy>
  <cp:revision>22</cp:revision>
  <dcterms:created xsi:type="dcterms:W3CDTF">2020-02-18T13:52:41Z</dcterms:created>
  <dcterms:modified xsi:type="dcterms:W3CDTF">2020-04-22T09:51:26Z</dcterms:modified>
</cp:coreProperties>
</file>