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</p:sldMasterIdLst>
  <p:notesMasterIdLst>
    <p:notesMasterId r:id="rId16"/>
  </p:notesMasterIdLst>
  <p:sldIdLst>
    <p:sldId id="445" r:id="rId5"/>
    <p:sldId id="430" r:id="rId6"/>
    <p:sldId id="381" r:id="rId7"/>
    <p:sldId id="443" r:id="rId8"/>
    <p:sldId id="447" r:id="rId9"/>
    <p:sldId id="449" r:id="rId10"/>
    <p:sldId id="448" r:id="rId11"/>
    <p:sldId id="451" r:id="rId12"/>
    <p:sldId id="453" r:id="rId13"/>
    <p:sldId id="446" r:id="rId14"/>
    <p:sldId id="444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81359" autoAdjust="0"/>
  </p:normalViewPr>
  <p:slideViewPr>
    <p:cSldViewPr snapToGrid="0">
      <p:cViewPr varScale="1">
        <p:scale>
          <a:sx n="86" d="100"/>
          <a:sy n="86" d="100"/>
        </p:scale>
        <p:origin x="48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9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7F3C2-FBE0-4B04-9F73-B7E53DE0D6BD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02C9D-CC63-490B-B469-76B3D6BDC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01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109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149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74F292-ECD2-4C39-A61B-7343CB8FA42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122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74F292-ECD2-4C39-A61B-7343CB8FA42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7081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95EE0F14-7E84-4681-836B-4A222EBA07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FDA9531B-E0B1-4EE6-9955-A8CFCA2DA2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5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2" name="Footer Placeholder 3">
            <a:extLst>
              <a:ext uri="{FF2B5EF4-FFF2-40B4-BE49-F238E27FC236}">
                <a16:creationId xmlns:a16="http://schemas.microsoft.com/office/drawing/2014/main" id="{68E5C708-31E5-40E5-BDDD-2B7C8ECA6FD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/>
                <a:ea typeface="+mn-ea"/>
                <a:cs typeface="+mn-cs"/>
              </a:rPr>
              <a:t>Copyright J Horwath Sept 2017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19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683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797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911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02C9D-CC63-490B-B469-76B3D6BDC6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96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502C9D-CC63-490B-B469-76B3D6BDC6C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2855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502C9D-CC63-490B-B469-76B3D6BDC6C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678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0767E-876B-4120-A131-3F128C1A6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7C5DA1-54FB-4B0E-B7A5-77EAA1D53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65809-0ACF-454D-8387-71EFEF7B3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1288A-D5DC-4A7A-9BE0-8C5BE2C23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F47B0-D19F-4954-8187-04DDEBE16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22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B2B6F-C6EA-4605-9E67-62D2B8253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31CA97-CB98-44B8-B69F-43932A966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F7020-CA1F-4D7E-B41A-F78920C1F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DC10D-0CEB-44CC-8A3D-03A736F7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DC2E6-F1F3-4DCE-912A-BD3FFF252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24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E3AF59-ADB0-427B-9E4E-B3BD07BD9A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DBDE24-BF75-4A8A-9D56-642B5F95F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78567-0441-451A-AB91-11190B2DB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C02F8-0B45-4E72-8788-3A4E2BA96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DED0F-6CB3-4EE6-83C1-C01E3019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443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F2A1-4FE3-461B-8949-1F7A584B5CAA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496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00E-1B5D-4491-9F3A-0B4783DB8B26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479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F92C-E92E-4BA4-965F-F92F4F8CBEC2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94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403A-DA40-41EF-AE6C-27660832BC06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231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DD512-8F68-4F6A-95A2-D52A3E107FAA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9426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D783-F0E3-44DF-8702-69C3EE4A3E3F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328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9FAA-4757-49D4-A1D8-610C34B515BC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788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31D4-9E0D-4FBA-8352-C47EE3C46A1D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03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D29A7-EBBD-4580-9151-13B032591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AA9B5-9773-4E62-8A61-4515A0FBC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BE13F-3FCD-4A19-B809-CDBA2208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9E56E-11A3-4BD7-B49A-5D226ED1E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7DE63-1BF2-4622-9457-9EE545E64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173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B8CB-3651-4F51-BB4E-8554EDA3DDE1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580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3168-6735-46C5-90E1-C08960051E09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222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E08B-A4D6-4F8A-87F7-66E5C5C2D17B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493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31F20-45D4-4F9E-BF88-A16A967C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C18F9A-DED5-4206-A463-2DD75AC8B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11F1F-B1D7-4E69-AED4-6B61AE2AF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500DF-02C9-4A27-ADC3-ACD14BE67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B73C1-225D-49D4-93E7-7D45A439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305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FCC1F-2BAD-464F-AF7C-3BE9D5469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F0484-8ADD-4000-BA02-3CD69294F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C9EB-952A-4694-8F41-93C8EBA32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45A95-89F9-4470-8EB8-C3D87D986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98669-D5FC-4CC9-AE65-CCB41A27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585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287A-7EC7-4415-8477-645447667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B09AC-8CD6-45A8-8994-A90463A76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C16AC-8565-4387-BB07-3083013C0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97692-3E95-4751-863C-3CBD3D595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00EFD-9C9F-4FC8-B7BB-3B43A29E5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829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BED0-5E1D-425D-B8F8-560BB6DA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6F8BE-7976-4EDC-8C72-5861E9B5C8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30A43C-CE24-44A1-B3F4-CA02FAFFD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F55D4-F993-472F-9341-AD7AED637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A3A4D-7736-45B3-8332-8AE0BA67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28A9D-31E9-4BB8-B123-D4C3A31CF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511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E4AA9-619D-47AF-B21E-1BB884ADC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C29A7-ACFF-4E7C-BCF8-935A847E7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6E937-6E3C-4DF4-9AAA-2D02F3BF3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00ED2F-78BE-44E4-8FC0-A1B4C7AA7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086D55-58EA-4FF9-983F-AEFDD69B37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3C7638-9582-454E-9177-E6B9231AE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DF0E7C-EC21-4C81-8314-A290F4F3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314CFF-1201-4DA6-B3A8-F2881C866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1606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8C36F-FE47-4B20-9623-8E00B93A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0E8972-DB06-4456-8882-597B0A61F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3BB269-C260-4480-8E4E-2AE092E8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B8297-94D7-4B28-8D09-D6EBC843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309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630BE-33FF-40C1-B1ED-C36074D12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38AACE-ABBB-473A-80D5-7CF55F803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13733-D9BA-4678-9CD3-EC369581D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773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791E6-497C-4734-BFA6-F1A3C0D7E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32721-7F7E-48E7-9BBD-CE9A46471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5C03A-9017-4ADB-B143-5DC2410D3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4AAC4-2624-4393-9111-C045E66F9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7E084-29E4-460B-B646-6E9BDEE27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33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63C9C-0DA9-4CDA-9C90-A78990AB3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72723-2358-4B1A-8FE2-76B364712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FB79C-C950-4D69-9DA1-D3DB2B814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90F27-0D68-4C5F-99C1-8F357196C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857D7-52E5-45FE-AED9-AB43EE60C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BF243-B5A5-422D-9334-DCAE3A17C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555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DA69-CC73-43F1-A340-80833BDF5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D93B35-9BCA-4F50-9D92-9F52B5A33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0B62C-AAA4-4F6F-9335-11EF60B90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5FF41-4C53-4BE1-884A-D6C410788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3FED3-6EC0-46B3-AFFD-D017D938F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6D15-4677-435F-B270-5298810B9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3344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0906A-A6D4-434A-BDB6-311A73030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8C50FD-6061-401B-BF64-7A4182F87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E1288-FA00-4C4E-A8E6-EBA5006AB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02587-AE99-4834-9EA2-C5D0F73C0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BFCE5-607A-480A-9C93-7220E2F2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71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839F3C-6EC3-4038-A357-8BA0FF09E6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0BDF5-A315-4B35-95AB-AA2E74D01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A5745-6CD9-4DEB-B76D-CCEB35436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32744-E2D7-4C38-A80A-E82EC1CC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70D6D-9A40-491F-9500-4AACDD6B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7059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FF55-7048-4B2D-9C38-D18FA8EA3DD8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4941168"/>
            <a:ext cx="1967541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599723" cy="83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8" y="6093296"/>
            <a:ext cx="3190543" cy="7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337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680F-AB6C-414F-A078-D70A5228D2D7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5990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BC91-5704-459D-9F18-383888F286DE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73335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10DB-DE35-4B4E-A1C9-E4795FF2B3FC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2706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4B9F-E83F-48BA-9252-D883EF744290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217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3546-8395-42CB-9ADC-AA6B051D77DF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83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5C2B9-B1C1-489F-921D-97257B4C7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3B36B-C3BB-406A-A360-1952976DF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F55C4-1D4A-458F-B817-BE674AA2C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D0815-2FFF-4E9A-B452-AE8B6F8EE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9B7A19-8526-4D8A-B161-3E5B9441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A0DA3-1CB6-42F3-A131-DF878298C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0050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8769-5B1D-4D14-93EF-3011107B41ED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6362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EA40-783C-4F78-872E-AA7AA294094A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70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6A5B-A78C-4DEB-9027-ADAAE2AEF5A9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5629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5A0D-76E4-433F-81FF-70F5FBD37BAE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7775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B6143-DC7C-437A-8F58-88FE3A1D518D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10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427F-2559-4294-ACEE-4528F0AE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A6BEB-CCBC-488D-8E5C-ACAA4B6A0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A9854-855B-42D7-BEE6-4BE119D43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B092C-58EA-4118-9683-4E5CCC771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2616CF-C156-4703-846F-9DBA64B6B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B46AF4-42E9-4BF9-82CE-65DCFAFEB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593FED-73DF-4332-B38A-34D26C2D8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8E6AA5-7DFE-4FE6-9CA1-47980F553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87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FFE9E-41BB-4900-ADD6-31069C0E7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FD382F-D949-4E30-A7BA-2699D75A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E2D652-E808-4764-B566-85BEB30A7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40E00-FAB1-446A-AA0D-091BF0582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12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2E386B-EF3E-4A51-9BBE-5E52357B6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2AC54-755D-46A8-89F5-8F724105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91C54-99E2-4D94-8A08-E74AE64A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00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19ED-EE74-4E37-929F-382ECC77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09E1A-E698-4B7C-8517-4D0B62C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D98985-4F32-4237-9245-BA285A5FF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36AEA7-80F3-49C0-A288-B6F548223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C843C-B331-46B9-8B41-58AC42D1D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21510-B028-4714-89CD-06E2E26B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6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58C4-E7C2-49F5-B5E6-C1EF54408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0A2FD0-C910-4EEF-8DD0-DDF03DCDA4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BA8F6-BBE6-4DC1-8544-AFD496C9B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DFE1F-FEBF-4B98-9CCC-C99ADA724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F4C0D-3B18-4214-BF8F-3FE10352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3D1DB-AC01-49CF-8694-F34763521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58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9D1639-2495-42A6-A120-B43650E4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3C2E6-5121-49AC-9629-E5856AE50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6016D-4231-4008-8E31-B08F4BE1C5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4C30-97B9-4A09-B883-42A8176E6E48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B7E-20F8-4F72-92F7-C46B42B7F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8A972-F256-490B-8A95-61344B736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615FF-7153-40AF-89C2-6ED46D9D7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55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1CC69-521A-410E-81F5-D5CB723372E2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C5E51-51FF-411A-A2ED-F66B354AD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76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34E47-F512-4735-863F-0912682CA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9FB24-DFCE-48B0-998C-1710C5D74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F0262-A923-4635-9B15-318FC9B0AA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6D8D4-05A0-4AED-9848-BBFFA06ADCB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1C671-296A-401D-9AF2-6C8C368E4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C82BF-074C-450F-993E-903F75A32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29022-BA28-456A-BCC8-947E3C13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8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21C49-DFE4-4DB5-89FB-A0CCD94282E2}" type="datetime1">
              <a:rPr lang="en-GB" smtClean="0"/>
              <a:t>02/04/2020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copyright J Horwath Sept 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92076-6F74-4782-BBD0-11A723AAE4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47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6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7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hyperlink" Target="mailto:lynneelton@wirral.gov.uk" TargetMode="External"/><Relationship Id="rId5" Type="http://schemas.openxmlformats.org/officeDocument/2006/relationships/hyperlink" Target="https://www.wirralsafeguarding.co.uk/" TargetMode="External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6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11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F0E5DD0C-9531-42C3-A457-B3F0894C8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id="{6F40F0D0-E785-4362-B9C4-83ED2837A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82070" y="2355786"/>
            <a:ext cx="7341665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6FD865-DD92-4AF4-8610-8A405A08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0689" y="2520377"/>
            <a:ext cx="5822343" cy="24396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>
                <a:solidFill>
                  <a:srgbClr val="FFFFFF"/>
                </a:solidFill>
              </a:rPr>
              <a:t>Effective &amp; SMART Plans</a:t>
            </a:r>
            <a:br>
              <a:rPr lang="en-US" sz="5400" dirty="0">
                <a:solidFill>
                  <a:srgbClr val="FFFFFF"/>
                </a:solidFill>
              </a:rPr>
            </a:b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A62FCB-DD42-4A99-A3DE-4421B372A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0689" y="4963425"/>
            <a:ext cx="6037467" cy="7588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Improvement Team Support Days</a:t>
            </a:r>
            <a:br>
              <a:rPr lang="en-US" sz="20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297B51BE-333F-42D4-8F2F-4E7CA138F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82070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344B2ABE-82D9-424A-849D-CCB8FC74F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16808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7">
            <a:extLst>
              <a:ext uri="{FF2B5EF4-FFF2-40B4-BE49-F238E27FC236}">
                <a16:creationId xmlns:a16="http://schemas.microsoft.com/office/drawing/2014/main" id="{3EF6160F-98B4-49C3-89C6-321A96947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16808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63B38FD-986B-4CF2-8306-C3FC0E61AF70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" r="2263" b="3"/>
          <a:stretch/>
        </p:blipFill>
        <p:spPr bwMode="auto">
          <a:xfrm>
            <a:off x="1120047" y="1120046"/>
            <a:ext cx="2942082" cy="3509504"/>
          </a:xfrm>
          <a:prstGeom prst="rect">
            <a:avLst/>
          </a:prstGeom>
          <a:noFill/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275272-8B26-44E7-BF9E-F99C4067D007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6"/>
          <a:stretch>
            <a:fillRect/>
          </a:stretch>
        </p:blipFill>
        <p:spPr>
          <a:xfrm>
            <a:off x="10787864" y="6007254"/>
            <a:ext cx="1165795" cy="586934"/>
          </a:xfrm>
          <a:prstGeom prst="rect">
            <a:avLst/>
          </a:prstGeom>
        </p:spPr>
      </p:pic>
      <p:pic>
        <p:nvPicPr>
          <p:cNvPr id="6" name="Slide 1">
            <a:hlinkClick r:id="" action="ppaction://media"/>
            <a:extLst>
              <a:ext uri="{FF2B5EF4-FFF2-40B4-BE49-F238E27FC236}">
                <a16:creationId xmlns:a16="http://schemas.microsoft.com/office/drawing/2014/main" id="{A36B2F11-57AE-4B06-97AF-D17EDFBE51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5375" y="600586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9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C58AA9-8F27-4217-981F-32BF77965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FFFFFF"/>
                </a:solidFill>
              </a:rPr>
              <a:t>When the plan is completed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33891-6C99-4F6A-8FA3-82C7EDCF2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dirty="0"/>
              <a:t>Make sure the plan is SMART</a:t>
            </a:r>
          </a:p>
          <a:p>
            <a:pPr>
              <a:lnSpc>
                <a:spcPct val="90000"/>
              </a:lnSpc>
            </a:pPr>
            <a:r>
              <a:rPr lang="en-GB" sz="3000" dirty="0"/>
              <a:t>Management oversight/ authorisation</a:t>
            </a:r>
          </a:p>
          <a:p>
            <a:pPr>
              <a:lnSpc>
                <a:spcPct val="90000"/>
              </a:lnSpc>
            </a:pPr>
            <a:r>
              <a:rPr lang="en-GB" sz="3000" dirty="0"/>
              <a:t>Go through the plan with the family to ensure they understand what is expected of them and how they will be supported to make changes</a:t>
            </a:r>
          </a:p>
          <a:p>
            <a:pPr>
              <a:lnSpc>
                <a:spcPct val="90000"/>
              </a:lnSpc>
            </a:pPr>
            <a:r>
              <a:rPr lang="en-GB" sz="3000" dirty="0"/>
              <a:t>Record the views of the parent(s) and child(ren) or an explanation if views have not been sought or provided</a:t>
            </a:r>
          </a:p>
          <a:p>
            <a:pPr>
              <a:lnSpc>
                <a:spcPct val="90000"/>
              </a:lnSpc>
            </a:pPr>
            <a:r>
              <a:rPr lang="en-GB" sz="3000" dirty="0"/>
              <a:t>A copy of the plan to be given to the family</a:t>
            </a:r>
          </a:p>
          <a:p>
            <a:pPr marL="0" indent="0">
              <a:lnSpc>
                <a:spcPct val="90000"/>
              </a:lnSpc>
              <a:buNone/>
            </a:pPr>
            <a:endParaRPr lang="en-GB" sz="3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888B2-D361-43AC-B70D-90C427467B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9104" y="6328610"/>
            <a:ext cx="1074367" cy="392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53AC5E-A139-4299-99F4-55F418F3A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913" y="5930009"/>
            <a:ext cx="914479" cy="749873"/>
          </a:xfrm>
          <a:prstGeom prst="rect">
            <a:avLst/>
          </a:prstGeom>
        </p:spPr>
      </p:pic>
      <p:pic>
        <p:nvPicPr>
          <p:cNvPr id="7" name="Slide 10">
            <a:hlinkClick r:id="" action="ppaction://media"/>
            <a:extLst>
              <a:ext uri="{FF2B5EF4-FFF2-40B4-BE49-F238E27FC236}">
                <a16:creationId xmlns:a16="http://schemas.microsoft.com/office/drawing/2014/main" id="{02970EDA-C0FD-4046-B9DC-A9A588A57DA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931236" y="621992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6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7025EFD5-738C-41B9-87FE-0C00E211BD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C03D-3CE4-450F-9878-CBFD7AA5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48" y="444273"/>
            <a:ext cx="5721484" cy="74527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Key Points</a:t>
            </a:r>
            <a:b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DE263-3FED-4E71-8BB9-6209370AD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8470" y="947651"/>
            <a:ext cx="7797307" cy="5910349"/>
          </a:xfrm>
        </p:spPr>
        <p:txBody>
          <a:bodyPr>
            <a:normAutofit fontScale="775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b="1" kern="1400" dirty="0"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kern="1400" dirty="0">
                <a:latin typeface="Calibri" panose="020F0502020204030204" pitchFamily="34" charset="0"/>
              </a:rPr>
              <a:t>Remember to be clear about:</a:t>
            </a:r>
          </a:p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endParaRPr lang="en-GB" b="1" kern="14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Understanding the impact of concern for the child through analysis in the assessment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The outcomes that need to be achieved to improve the child’s lived experience i.e. What good looks like for the child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How the family will be supported to achieve outcomes and by whom and by when?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Putting A’s before B’s and C’s to ensure change can be made and maintained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Limit the number of actions to ensure the right support is offered at the right time and reduce the risk of the family feeling overwhelmed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Celebrate success; </a:t>
            </a:r>
            <a:r>
              <a:rPr lang="en-GB" b="1" kern="1400" dirty="0">
                <a:solidFill>
                  <a:srgbClr val="00B050"/>
                </a:solidFill>
                <a:latin typeface="Calibri" panose="020F0502020204030204" pitchFamily="34" charset="0"/>
              </a:rPr>
              <a:t>GREENS</a:t>
            </a:r>
            <a:r>
              <a:rPr lang="en-GB" kern="14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n-GB" kern="1400" dirty="0">
                <a:latin typeface="Calibri" panose="020F0502020204030204" pitchFamily="34" charset="0"/>
              </a:rPr>
              <a:t>can be built upon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SFEF information and resources available on WSCP website: </a:t>
            </a:r>
            <a:r>
              <a:rPr lang="en-GB" kern="1400" dirty="0">
                <a:latin typeface="Calibri" panose="020F0502020204030204" pitchFamily="34" charset="0"/>
                <a:hlinkClick r:id="rId5"/>
              </a:rPr>
              <a:t>https://www.wirralsafeguarding.co.uk/</a:t>
            </a:r>
            <a:endParaRPr lang="en-GB" kern="14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kern="1400" dirty="0">
                <a:latin typeface="Calibri" panose="020F0502020204030204" pitchFamily="34" charset="0"/>
              </a:rPr>
              <a:t>You can also contact Lynne Elton, SFEF Practice Lead, for advice or support: </a:t>
            </a:r>
            <a:r>
              <a:rPr lang="en-GB" kern="1400" dirty="0">
                <a:latin typeface="Calibri" panose="020F0502020204030204" pitchFamily="34" charset="0"/>
                <a:hlinkClick r:id="rId6"/>
              </a:rPr>
              <a:t>lynneelton@wirral.gov.uk</a:t>
            </a:r>
            <a:endParaRPr lang="en-GB" kern="140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kern="140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kern="140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kern="1400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kern="140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kern="1400" dirty="0">
              <a:latin typeface="Calibri" panose="020F0502020204030204" pitchFamily="34" charset="0"/>
            </a:endParaRPr>
          </a:p>
          <a:p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87774A-F1B5-4870-800B-596038B0D6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2266" y="6407779"/>
            <a:ext cx="987638" cy="359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FAEA05-E5B5-4A8C-BD57-3D3EB16C80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297" y="1901936"/>
            <a:ext cx="2938527" cy="3505504"/>
          </a:xfrm>
          <a:prstGeom prst="rect">
            <a:avLst/>
          </a:prstGeom>
        </p:spPr>
      </p:pic>
      <p:pic>
        <p:nvPicPr>
          <p:cNvPr id="6" name="Slide 11">
            <a:hlinkClick r:id="" action="ppaction://media"/>
            <a:extLst>
              <a:ext uri="{FF2B5EF4-FFF2-40B4-BE49-F238E27FC236}">
                <a16:creationId xmlns:a16="http://schemas.microsoft.com/office/drawing/2014/main" id="{8510561A-5C95-4EC9-9820-8EA0B0DD38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95993" y="620822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7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5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9" y="450222"/>
            <a:ext cx="4182520" cy="3603164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C03D-3CE4-450F-9878-CBFD7AA5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700" y="762000"/>
            <a:ext cx="3595973" cy="301843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GB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The 5 Principles of SFEF</a:t>
            </a:r>
            <a:br>
              <a:rPr lang="en-GB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Rectangle 17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836" y="450221"/>
            <a:ext cx="4899923" cy="5948858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DE263-3FED-4E71-8BB9-6209370AD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566" y="458921"/>
            <a:ext cx="4899923" cy="5948858"/>
          </a:xfrm>
        </p:spPr>
        <p:txBody>
          <a:bodyPr anchor="ctr">
            <a:normAutofit lnSpcReduction="10000"/>
          </a:bodyPr>
          <a:lstStyle/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endParaRPr lang="en-GB" sz="3200" dirty="0"/>
          </a:p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r>
              <a:rPr lang="en-GB" sz="3200" dirty="0"/>
              <a:t>Understand the world of the child(ren)</a:t>
            </a:r>
          </a:p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r>
              <a:rPr lang="en-GB" sz="3200" dirty="0"/>
              <a:t>Understand the world of adults</a:t>
            </a:r>
          </a:p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r>
              <a:rPr lang="en-GB" sz="3200" dirty="0"/>
              <a:t>Recognise family strengths as well as concerns</a:t>
            </a:r>
          </a:p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r>
              <a:rPr lang="en-GB" sz="3200" dirty="0"/>
              <a:t>Engage families in the change process</a:t>
            </a:r>
          </a:p>
          <a:p>
            <a:pPr marL="342900" lvl="0" indent="-342900" defTabSz="685800">
              <a:spcBef>
                <a:spcPts val="0"/>
              </a:spcBef>
              <a:buFont typeface="+mj-lt"/>
              <a:buAutoNum type="arabicPeriod"/>
            </a:pPr>
            <a:r>
              <a:rPr lang="en-GB" sz="3200" dirty="0"/>
              <a:t>Measure change through actions and interventions that lead to child focussed outcomes</a:t>
            </a:r>
          </a:p>
          <a:p>
            <a:endParaRPr lang="en-GB" sz="2400" dirty="0"/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5866" y="450221"/>
            <a:ext cx="1868033" cy="3603165"/>
          </a:xfrm>
          <a:prstGeom prst="rect">
            <a:avLst/>
          </a:prstGeom>
          <a:solidFill>
            <a:srgbClr val="18523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3746" y="4214253"/>
            <a:ext cx="1868033" cy="2173848"/>
          </a:xfrm>
          <a:prstGeom prst="rect">
            <a:avLst/>
          </a:prstGeom>
          <a:solidFill>
            <a:srgbClr val="87B55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87774A-F1B5-4870-800B-596038B0D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92266" y="6407779"/>
            <a:ext cx="987638" cy="3596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244072-363F-4056-B75C-487DA0B71A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4055" y="3151901"/>
            <a:ext cx="2938527" cy="3505504"/>
          </a:xfrm>
          <a:prstGeom prst="rect">
            <a:avLst/>
          </a:prstGeom>
        </p:spPr>
      </p:pic>
      <p:pic>
        <p:nvPicPr>
          <p:cNvPr id="5" name="Slide 2">
            <a:hlinkClick r:id="" action="ppaction://media"/>
            <a:extLst>
              <a:ext uri="{FF2B5EF4-FFF2-40B4-BE49-F238E27FC236}">
                <a16:creationId xmlns:a16="http://schemas.microsoft.com/office/drawing/2014/main" id="{FD269806-8E14-4CAA-8AB5-2AA292B252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34363" y="611506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9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99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5">
            <a:extLst>
              <a:ext uri="{FF2B5EF4-FFF2-40B4-BE49-F238E27FC236}">
                <a16:creationId xmlns:a16="http://schemas.microsoft.com/office/drawing/2014/main" id="{102E403A-5AF6-46FD-9F83-1CDC8F606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294" y="188915"/>
            <a:ext cx="11616906" cy="128256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GB" altLang="en-US" b="1" dirty="0"/>
              <a:t>Making sense of the lived experience of the child</a:t>
            </a:r>
          </a:p>
        </p:txBody>
      </p:sp>
      <p:sp>
        <p:nvSpPr>
          <p:cNvPr id="16387" name="TextBox 9">
            <a:extLst>
              <a:ext uri="{FF2B5EF4-FFF2-40B4-BE49-F238E27FC236}">
                <a16:creationId xmlns:a16="http://schemas.microsoft.com/office/drawing/2014/main" id="{02DB457C-96C3-4734-8388-29048BB96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30" y="5093985"/>
            <a:ext cx="6804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EVIDENCE NEEDS ARE BEING MET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This is good and effective  parenting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Family strengths that can be built upon</a:t>
            </a:r>
          </a:p>
        </p:txBody>
      </p:sp>
      <p:sp>
        <p:nvSpPr>
          <p:cNvPr id="16388" name="TextBox 10">
            <a:extLst>
              <a:ext uri="{FF2B5EF4-FFF2-40B4-BE49-F238E27FC236}">
                <a16:creationId xmlns:a16="http://schemas.microsoft.com/office/drawing/2014/main" id="{A2441ECD-D8DF-4BE7-9689-4CF3F5C46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1920" y="3360671"/>
            <a:ext cx="61928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EVIDENCE HEALTH AND DEVELOPMENT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MAY BE IMPAIRED WITHOUT PROVISION OF SERVICES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Areas for development</a:t>
            </a:r>
          </a:p>
        </p:txBody>
      </p:sp>
      <p:sp>
        <p:nvSpPr>
          <p:cNvPr id="16389" name="Footer Placeholder 2">
            <a:extLst>
              <a:ext uri="{FF2B5EF4-FFF2-40B4-BE49-F238E27FC236}">
                <a16:creationId xmlns:a16="http://schemas.microsoft.com/office/drawing/2014/main" id="{9192E1FD-B742-4C03-AC11-9676EF435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UOS Blake"/>
                <a:ea typeface="+mn-ea"/>
                <a:cs typeface="+mn-cs"/>
              </a:rPr>
              <a:t>copyright J Horwath and WSCB July 2017</a:t>
            </a: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UOS Blake"/>
              <a:ea typeface="+mn-ea"/>
              <a:cs typeface="+mn-cs"/>
            </a:endParaRPr>
          </a:p>
        </p:txBody>
      </p:sp>
      <p:pic>
        <p:nvPicPr>
          <p:cNvPr id="16390" name="Picture 11" descr="C:\Users\Jan\AppData\Local\Microsoft\Windows\Temporary Internet Files\Content.IE5\LUCX1RRR\traffic_light_dan_gerhar_01[1].png">
            <a:extLst>
              <a:ext uri="{FF2B5EF4-FFF2-40B4-BE49-F238E27FC236}">
                <a16:creationId xmlns:a16="http://schemas.microsoft.com/office/drawing/2014/main" id="{334F44A7-3245-42B0-A359-6F6BFC335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1604963"/>
            <a:ext cx="24479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Box 4">
            <a:extLst>
              <a:ext uri="{FF2B5EF4-FFF2-40B4-BE49-F238E27FC236}">
                <a16:creationId xmlns:a16="http://schemas.microsoft.com/office/drawing/2014/main" id="{4B1DB60F-4D14-457E-9E9A-D4A2860E0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983" y="1925103"/>
            <a:ext cx="54726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EVIDENCE OF NEEDS NOT MET LIKELY TO CAUSE SIGNIFICANT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This really needs to change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E67E52-5DE1-40B4-B6A3-2B8CE249A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7190" y="6266164"/>
            <a:ext cx="1139087" cy="5075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C6862E-929B-4737-A29A-FD08E02881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489" y="5979712"/>
            <a:ext cx="914400" cy="753277"/>
          </a:xfrm>
          <a:prstGeom prst="rect">
            <a:avLst/>
          </a:prstGeom>
        </p:spPr>
      </p:pic>
      <p:pic>
        <p:nvPicPr>
          <p:cNvPr id="5" name="Sluide 3">
            <a:hlinkClick r:id="" action="ppaction://media"/>
            <a:extLst>
              <a:ext uri="{FF2B5EF4-FFF2-40B4-BE49-F238E27FC236}">
                <a16:creationId xmlns:a16="http://schemas.microsoft.com/office/drawing/2014/main" id="{FA4F3A59-7167-45C4-A9A5-51568E7C66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658" y="477793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0934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1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14F40-4B7B-4145-9448-B27CE4651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969" y="66559"/>
            <a:ext cx="5127031" cy="1122162"/>
          </a:xfrm>
        </p:spPr>
        <p:txBody>
          <a:bodyPr>
            <a:normAutofit/>
          </a:bodyPr>
          <a:lstStyle/>
          <a:p>
            <a:r>
              <a:rPr lang="en-GB" b="1" dirty="0"/>
              <a:t>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26C48-5D20-43E9-B378-34C34CC39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1" y="1280161"/>
            <a:ext cx="6386732" cy="535275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dirty="0"/>
              <a:t>1. Please read the case study of Zoë and identify what you are worried about considering Red Amber Green.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dirty="0"/>
              <a:t>NB: It can be helpful to put concerns under headings e.g. Health, Relationships, Education, Safety, Parenting</a:t>
            </a:r>
          </a:p>
          <a:p>
            <a:pPr marL="742950" indent="-742950">
              <a:spcBef>
                <a:spcPts val="600"/>
              </a:spcBef>
              <a:buAutoNum type="arabicParenR"/>
            </a:pPr>
            <a:endParaRPr lang="en-GB" dirty="0"/>
          </a:p>
          <a:p>
            <a:pPr marL="0" lvl="0" indent="0">
              <a:spcBef>
                <a:spcPts val="600"/>
              </a:spcBef>
              <a:buNone/>
            </a:pPr>
            <a:r>
              <a:rPr lang="en-GB" dirty="0"/>
              <a:t>2. Now prioritise down to 5 </a:t>
            </a:r>
          </a:p>
          <a:p>
            <a:pPr marL="0" indent="0">
              <a:spcBef>
                <a:spcPts val="600"/>
              </a:spcBef>
              <a:buNone/>
            </a:pPr>
            <a:endParaRPr lang="en-GB" dirty="0"/>
          </a:p>
          <a:p>
            <a:pPr marL="742950" indent="-742950">
              <a:spcBef>
                <a:spcPts val="600"/>
              </a:spcBef>
              <a:buAutoNum type="arabicParenR"/>
            </a:pPr>
            <a:endParaRPr lang="en-GB" dirty="0"/>
          </a:p>
          <a:p>
            <a:pPr marL="742950" indent="-742950">
              <a:spcBef>
                <a:spcPts val="600"/>
              </a:spcBef>
              <a:buAutoNum type="arabicParenR"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2D51B-BCAB-4947-9CFA-C179D65DB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3650" y="6232867"/>
            <a:ext cx="1227233" cy="5027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58DC9C-95B6-4222-B90B-CDB10E2BA03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437" y="1280161"/>
            <a:ext cx="3561715" cy="3904615"/>
          </a:xfrm>
          <a:prstGeom prst="rect">
            <a:avLst/>
          </a:prstGeom>
          <a:noFill/>
        </p:spPr>
      </p:pic>
      <p:pic>
        <p:nvPicPr>
          <p:cNvPr id="7" name="Slide 4">
            <a:hlinkClick r:id="" action="ppaction://media"/>
            <a:extLst>
              <a:ext uri="{FF2B5EF4-FFF2-40B4-BE49-F238E27FC236}">
                <a16:creationId xmlns:a16="http://schemas.microsoft.com/office/drawing/2014/main" id="{E0D97492-BD26-48AF-ADE3-967B3D23BF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664" y="623286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3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B25D46-36AB-4CA8-AD26-3C272C75B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6" y="1608667"/>
            <a:ext cx="3479495" cy="4501127"/>
          </a:xfrm>
        </p:spPr>
        <p:txBody>
          <a:bodyPr anchor="t">
            <a:normAutofit/>
          </a:bodyPr>
          <a:lstStyle/>
          <a:p>
            <a:pPr algn="r"/>
            <a:r>
              <a:rPr lang="en-GB" sz="3200" b="1" dirty="0">
                <a:solidFill>
                  <a:srgbClr val="FFFFFF"/>
                </a:solidFill>
              </a:rPr>
              <a:t>Identified Needs &amp; Strengths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BE999-BAE6-405D-8E48-ED62D7BFF5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1880" y="344659"/>
            <a:ext cx="4016318" cy="62847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5 priority needs: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CSE</a:t>
            </a:r>
          </a:p>
          <a:p>
            <a:r>
              <a:rPr lang="en-GB" dirty="0"/>
              <a:t>Substance misuse for Zoe</a:t>
            </a:r>
          </a:p>
          <a:p>
            <a:r>
              <a:rPr lang="en-GB" dirty="0"/>
              <a:t>Significant relationship with older female</a:t>
            </a:r>
          </a:p>
          <a:p>
            <a:r>
              <a:rPr lang="en-GB" dirty="0"/>
              <a:t>Frequenting with older males</a:t>
            </a:r>
          </a:p>
          <a:p>
            <a:r>
              <a:rPr lang="en-GB" dirty="0"/>
              <a:t>Dad’s mental health and working pattern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DA4AF1-9D0F-4D22-880C-1244334A7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64016" y="422031"/>
            <a:ext cx="3421957" cy="576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Strengths:</a:t>
            </a:r>
          </a:p>
          <a:p>
            <a:pPr marL="0" indent="0">
              <a:buNone/>
            </a:pPr>
            <a:endParaRPr lang="en-GB" b="1" dirty="0"/>
          </a:p>
          <a:p>
            <a:pPr lvl="0"/>
            <a:r>
              <a:rPr lang="en-GB" dirty="0"/>
              <a:t>Maternal grandmother is a protective factor</a:t>
            </a:r>
          </a:p>
          <a:p>
            <a:pPr lvl="0"/>
            <a:r>
              <a:rPr lang="en-GB" dirty="0"/>
              <a:t>Zoe’s aspirations</a:t>
            </a:r>
          </a:p>
          <a:p>
            <a:pPr lvl="0"/>
            <a:r>
              <a:rPr lang="en-GB" dirty="0"/>
              <a:t>Zoe’s relationship with pastoral worker in school</a:t>
            </a:r>
          </a:p>
          <a:p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9C515F-8C01-4A7C-9A18-0910021694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069" y="6356351"/>
            <a:ext cx="971186" cy="4214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90FC70-0830-4AC8-B150-AF8D421A8FC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82" y="4111648"/>
            <a:ext cx="2402664" cy="2468084"/>
          </a:xfrm>
          <a:prstGeom prst="rect">
            <a:avLst/>
          </a:prstGeom>
          <a:noFill/>
        </p:spPr>
      </p:pic>
      <p:pic>
        <p:nvPicPr>
          <p:cNvPr id="4" name="Slide 5">
            <a:hlinkClick r:id="" action="ppaction://media"/>
            <a:extLst>
              <a:ext uri="{FF2B5EF4-FFF2-40B4-BE49-F238E27FC236}">
                <a16:creationId xmlns:a16="http://schemas.microsoft.com/office/drawing/2014/main" id="{7ACFB3FA-AE74-4B68-8AE2-0CF3E7058E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15050" y="626227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040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A44CB4EE-83AD-4C56-872E-1E3F03E70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255E12D-D5B1-4FC4-8749-107188960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2164" y="-1"/>
            <a:ext cx="759618" cy="6858000"/>
          </a:xfrm>
          <a:custGeom>
            <a:avLst/>
            <a:gdLst>
              <a:gd name="connsiteX0" fmla="*/ 2273 w 759618"/>
              <a:gd name="connsiteY0" fmla="*/ 0 h 6858000"/>
              <a:gd name="connsiteX1" fmla="*/ 759617 w 759618"/>
              <a:gd name="connsiteY1" fmla="*/ 0 h 6858000"/>
              <a:gd name="connsiteX2" fmla="*/ 759617 w 759618"/>
              <a:gd name="connsiteY2" fmla="*/ 1613807 h 6858000"/>
              <a:gd name="connsiteX3" fmla="*/ 759618 w 759618"/>
              <a:gd name="connsiteY3" fmla="*/ 1613808 h 6858000"/>
              <a:gd name="connsiteX4" fmla="*/ 759618 w 759618"/>
              <a:gd name="connsiteY4" fmla="*/ 6858000 h 6858000"/>
              <a:gd name="connsiteX5" fmla="*/ 0 w 759618"/>
              <a:gd name="connsiteY5" fmla="*/ 6391227 h 6858000"/>
              <a:gd name="connsiteX6" fmla="*/ 0 w 759618"/>
              <a:gd name="connsiteY6" fmla="*/ 1147035 h 6858000"/>
              <a:gd name="connsiteX7" fmla="*/ 2273 w 759618"/>
              <a:gd name="connsiteY7" fmla="*/ 114843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9618" h="6858000">
                <a:moveTo>
                  <a:pt x="2273" y="0"/>
                </a:moveTo>
                <a:lnTo>
                  <a:pt x="759617" y="0"/>
                </a:lnTo>
                <a:lnTo>
                  <a:pt x="759617" y="1613807"/>
                </a:lnTo>
                <a:lnTo>
                  <a:pt x="759618" y="1613808"/>
                </a:lnTo>
                <a:lnTo>
                  <a:pt x="759618" y="6858000"/>
                </a:lnTo>
                <a:lnTo>
                  <a:pt x="0" y="6391227"/>
                </a:lnTo>
                <a:lnTo>
                  <a:pt x="0" y="1147035"/>
                </a:lnTo>
                <a:lnTo>
                  <a:pt x="2273" y="114843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Freeform 7">
            <a:extLst>
              <a:ext uri="{FF2B5EF4-FFF2-40B4-BE49-F238E27FC236}">
                <a16:creationId xmlns:a16="http://schemas.microsoft.com/office/drawing/2014/main" id="{9B20A794-0515-443F-9764-44A6569EC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879652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A49BDF-B273-4CC8-AE11-4C1EED164C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250" b="-1"/>
          <a:stretch/>
        </p:blipFill>
        <p:spPr>
          <a:xfrm>
            <a:off x="1" y="1"/>
            <a:ext cx="4634682" cy="6141008"/>
          </a:xfrm>
          <a:prstGeom prst="rect">
            <a:avLst/>
          </a:prstGeom>
        </p:spPr>
      </p:pic>
      <p:sp>
        <p:nvSpPr>
          <p:cNvPr id="72" name="Rectangle 8">
            <a:extLst>
              <a:ext uri="{FF2B5EF4-FFF2-40B4-BE49-F238E27FC236}">
                <a16:creationId xmlns:a16="http://schemas.microsoft.com/office/drawing/2014/main" id="{A9CE15CA-2228-4197-93B9-E41A1DC42D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"/>
            <a:ext cx="728717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D4B222-B809-42AC-924E-1855989AE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2840" y="200332"/>
            <a:ext cx="5840770" cy="1227538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SMART planning</a:t>
            </a:r>
            <a:endParaRPr lang="en-GB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8A4FB-A8FD-4A6C-841B-95B39D17D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249" y="1427870"/>
            <a:ext cx="6689188" cy="522979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b="1" kern="1400" dirty="0">
                <a:solidFill>
                  <a:srgbClr val="FEFFFF"/>
                </a:solidFill>
                <a:latin typeface="Calibri" panose="020F0502020204030204" pitchFamily="34" charset="0"/>
              </a:rPr>
              <a:t>Specific - </a:t>
            </a: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Outcomes are clear—what is going to be achieved and the steps needed for this to happen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b="1" kern="1400" dirty="0">
                <a:solidFill>
                  <a:srgbClr val="FEFFFF"/>
                </a:solidFill>
                <a:latin typeface="Calibri" panose="020F0502020204030204" pitchFamily="34" charset="0"/>
              </a:rPr>
              <a:t>Measurable - </a:t>
            </a: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How we know that the outcome has been met i.e. the child’s lived experience has improved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b="1" kern="1400" dirty="0">
                <a:solidFill>
                  <a:srgbClr val="FEFFFF"/>
                </a:solidFill>
                <a:latin typeface="Calibri" panose="020F0502020204030204" pitchFamily="34" charset="0"/>
              </a:rPr>
              <a:t>Achievable - </a:t>
            </a: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Identify steps that are realistic and achievable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b="1" kern="1400" dirty="0">
                <a:solidFill>
                  <a:srgbClr val="FEFFFF"/>
                </a:solidFill>
                <a:latin typeface="Calibri" panose="020F0502020204030204" pitchFamily="34" charset="0"/>
              </a:rPr>
              <a:t>Relevant - </a:t>
            </a: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The child’s needs must be the main focus of the plan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b="1" kern="1400" dirty="0">
                <a:solidFill>
                  <a:srgbClr val="FEFFFF"/>
                </a:solidFill>
                <a:latin typeface="Calibri" panose="020F0502020204030204" pitchFamily="34" charset="0"/>
              </a:rPr>
              <a:t>Timely - </a:t>
            </a: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Realistic timescales according to parental ability, willingness to change and availability of services.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Putting A’s before B’s and C’s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2400" kern="1400" dirty="0">
                <a:solidFill>
                  <a:srgbClr val="FEFFFF"/>
                </a:solidFill>
                <a:latin typeface="Calibri" panose="020F0502020204030204" pitchFamily="34" charset="0"/>
              </a:rPr>
              <a:t>Specific timescales to be identified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900" kern="1400" dirty="0">
              <a:solidFill>
                <a:srgbClr val="FEFFFF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en-GB" sz="1900" dirty="0">
              <a:solidFill>
                <a:srgbClr val="FE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398722-4521-438E-AFA3-C70118238B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7293" y="6199148"/>
            <a:ext cx="1225402" cy="506012"/>
          </a:xfrm>
          <a:prstGeom prst="rect">
            <a:avLst/>
          </a:prstGeom>
        </p:spPr>
      </p:pic>
      <p:pic>
        <p:nvPicPr>
          <p:cNvPr id="4" name="Slide 6">
            <a:hlinkClick r:id="" action="ppaction://media"/>
            <a:extLst>
              <a:ext uri="{FF2B5EF4-FFF2-40B4-BE49-F238E27FC236}">
                <a16:creationId xmlns:a16="http://schemas.microsoft.com/office/drawing/2014/main" id="{07885658-E094-45AC-88BC-E777A92D96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1287" y="629975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4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26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626B62-E8A7-4B35-A6E2-F8714AE39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700" dirty="0">
                <a:solidFill>
                  <a:srgbClr val="FFFFFF"/>
                </a:solidFill>
              </a:rPr>
              <a:t>Being clear about what information goes into each section of the plan</a:t>
            </a:r>
          </a:p>
        </p:txBody>
      </p:sp>
      <p:sp>
        <p:nvSpPr>
          <p:cNvPr id="36" name="Freeform: Shape 28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DA200-B36D-4EFB-9C69-198FF25DA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82" y="128613"/>
            <a:ext cx="6103699" cy="6469135"/>
          </a:xfrm>
        </p:spPr>
        <p:txBody>
          <a:bodyPr anchor="t">
            <a:normAutofit lnSpcReduction="10000"/>
          </a:bodyPr>
          <a:lstStyle/>
          <a:p>
            <a:pPr marL="0" lvl="0" indent="0">
              <a:lnSpc>
                <a:spcPct val="90000"/>
              </a:lnSpc>
              <a:buNone/>
            </a:pPr>
            <a:endParaRPr lang="en-GB" sz="2000" b="1" dirty="0"/>
          </a:p>
          <a:p>
            <a:pPr marL="0" lvl="0" indent="0">
              <a:lnSpc>
                <a:spcPct val="90000"/>
              </a:lnSpc>
              <a:buNone/>
            </a:pPr>
            <a:r>
              <a:rPr lang="en-GB" sz="2000" b="1" dirty="0"/>
              <a:t>What is going well?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Identified areas where the child’s needs are being met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Strengths within the family that can be built upon</a:t>
            </a:r>
          </a:p>
          <a:p>
            <a:pPr marL="0" lvl="0" indent="0">
              <a:lnSpc>
                <a:spcPct val="90000"/>
              </a:lnSpc>
              <a:buNone/>
            </a:pPr>
            <a:r>
              <a:rPr lang="en-GB" sz="2000" b="1" dirty="0"/>
              <a:t>What are we worried about?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Identified areas of concern for the child and family at this moment in time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Identified areas where the child’s needs are not being met</a:t>
            </a:r>
          </a:p>
          <a:p>
            <a:pPr lvl="0">
              <a:lnSpc>
                <a:spcPct val="90000"/>
              </a:lnSpc>
            </a:pPr>
            <a:r>
              <a:rPr lang="en-GB" sz="2000" i="1" dirty="0"/>
              <a:t>NB. The impact of the concerns for the child will have been identified within analysis of the assessment</a:t>
            </a:r>
          </a:p>
          <a:p>
            <a:pPr marL="0" lvl="0" indent="0">
              <a:lnSpc>
                <a:spcPct val="90000"/>
              </a:lnSpc>
              <a:buNone/>
            </a:pPr>
            <a:r>
              <a:rPr lang="en-GB" sz="2000" b="1" dirty="0"/>
              <a:t>What needs to change?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What does good look like for the child and family?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What are the expected outcomes?</a:t>
            </a:r>
          </a:p>
          <a:p>
            <a:pPr marL="0" lvl="0" indent="0">
              <a:lnSpc>
                <a:spcPct val="90000"/>
              </a:lnSpc>
              <a:buNone/>
            </a:pPr>
            <a:r>
              <a:rPr lang="en-GB" sz="2000" b="1" dirty="0"/>
              <a:t>Who is going to do what and by when?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How are we going to achieve this i.e. what will be done to support  the family to make changes by breaking things down into manageable tasks 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Who will support the family to make the changes?</a:t>
            </a:r>
          </a:p>
          <a:p>
            <a:pPr lvl="0">
              <a:lnSpc>
                <a:spcPct val="90000"/>
              </a:lnSpc>
            </a:pPr>
            <a:r>
              <a:rPr lang="en-GB" sz="2000" dirty="0"/>
              <a:t>When will this be done by? NB: specific timescales to be identified</a:t>
            </a:r>
          </a:p>
          <a:p>
            <a:pPr>
              <a:lnSpc>
                <a:spcPct val="90000"/>
              </a:lnSpc>
            </a:pPr>
            <a:endParaRPr lang="en-GB" sz="1500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6062F2-5532-45B2-8846-DF9939391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3237" y="6308727"/>
            <a:ext cx="975445" cy="420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D90429-E2E5-43A0-B689-0890BACD99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741" y="6010400"/>
            <a:ext cx="914479" cy="749873"/>
          </a:xfrm>
          <a:prstGeom prst="rect">
            <a:avLst/>
          </a:prstGeom>
        </p:spPr>
      </p:pic>
      <p:pic>
        <p:nvPicPr>
          <p:cNvPr id="7" name="Slide 7">
            <a:hlinkClick r:id="" action="ppaction://media"/>
            <a:extLst>
              <a:ext uri="{FF2B5EF4-FFF2-40B4-BE49-F238E27FC236}">
                <a16:creationId xmlns:a16="http://schemas.microsoft.com/office/drawing/2014/main" id="{18BC70A1-0944-4298-BE38-FC57CAFBD1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3583" y="500276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8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3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45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626B62-E8A7-4B35-A6E2-F8714AE39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700">
                <a:solidFill>
                  <a:srgbClr val="FFFFFF"/>
                </a:solidFill>
              </a:rPr>
              <a:t>Planning for children should focus on how are we going to improve the child’s lived experience</a:t>
            </a:r>
            <a:endParaRPr lang="en-GB" sz="3700" dirty="0">
              <a:solidFill>
                <a:srgbClr val="FFFFFF"/>
              </a:solidFill>
            </a:endParaRPr>
          </a:p>
        </p:txBody>
      </p:sp>
      <p:sp>
        <p:nvSpPr>
          <p:cNvPr id="52" name="Arc 47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DA200-B36D-4EFB-9C69-198FF25DA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08" y="128613"/>
            <a:ext cx="7758374" cy="665904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000" b="1" dirty="0"/>
              <a:t>Key points to remember include: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dirty="0"/>
          </a:p>
          <a:p>
            <a:pPr marL="0" indent="0">
              <a:lnSpc>
                <a:spcPct val="90000"/>
              </a:lnSpc>
              <a:buNone/>
            </a:pPr>
            <a:r>
              <a:rPr lang="en-GB" sz="2000" b="1" dirty="0"/>
              <a:t>Is the plan child focused to improve their lived experience?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dirty="0"/>
          </a:p>
          <a:p>
            <a:pPr marL="0" indent="0">
              <a:lnSpc>
                <a:spcPct val="90000"/>
              </a:lnSpc>
              <a:buNone/>
            </a:pPr>
            <a:r>
              <a:rPr lang="en-GB" sz="2000" b="1" dirty="0"/>
              <a:t>Under ‘What needs to change’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Identify what the change should look like to know what you are working towards. For each concern identify what good would look like for the child e.g.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000" b="1" dirty="0"/>
              <a:t>Concern</a:t>
            </a:r>
            <a:r>
              <a:rPr lang="en-GB" sz="2000" dirty="0"/>
              <a:t> -</a:t>
            </a:r>
            <a:r>
              <a:rPr lang="en-GB" sz="2000" i="1" dirty="0"/>
              <a:t>Fred is living in an environment where there is domestic violence and substance misuse.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000" b="1" dirty="0"/>
              <a:t>What needs to change? </a:t>
            </a:r>
            <a:r>
              <a:rPr lang="en-GB" sz="2000" dirty="0"/>
              <a:t>- </a:t>
            </a:r>
            <a:r>
              <a:rPr lang="en-GB" sz="2000" i="1" dirty="0"/>
              <a:t>Fred lives in an environment free from substances and DV and feels safe at home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000" b="1" u="sng" dirty="0"/>
              <a:t>NB: Avoid identifying action under this heading. You are identifying the outcome you are expecting to achieve for the child </a:t>
            </a:r>
          </a:p>
          <a:p>
            <a:pPr marL="0" indent="0">
              <a:lnSpc>
                <a:spcPct val="90000"/>
              </a:lnSpc>
              <a:buNone/>
            </a:pPr>
            <a:endParaRPr lang="en-GB" sz="2000" dirty="0"/>
          </a:p>
          <a:p>
            <a:pPr marL="0" lvl="0" indent="0">
              <a:lnSpc>
                <a:spcPct val="90000"/>
              </a:lnSpc>
              <a:buNone/>
            </a:pPr>
            <a:r>
              <a:rPr lang="en-GB" sz="2000" b="1" dirty="0"/>
              <a:t>Under ‘Who will do what and by when’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Be clear which professional will support with/ undertake the action or task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Be clear on time scales making them explicit e.g. Talking Teens parenting programme = 5 x 2.5 hr 1 to 1 sessions to start on ….. and end on ………. Or to be completed by …….</a:t>
            </a:r>
          </a:p>
          <a:p>
            <a:pPr>
              <a:lnSpc>
                <a:spcPct val="90000"/>
              </a:lnSpc>
            </a:pPr>
            <a:endParaRPr lang="en-GB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6062F2-5532-45B2-8846-DF9939391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3237" y="6308727"/>
            <a:ext cx="975445" cy="4206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610E17-62A8-4DEA-9982-AD330FC16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18" y="5933790"/>
            <a:ext cx="914479" cy="749873"/>
          </a:xfrm>
          <a:prstGeom prst="rect">
            <a:avLst/>
          </a:prstGeom>
        </p:spPr>
      </p:pic>
      <p:pic>
        <p:nvPicPr>
          <p:cNvPr id="6" name="Slide 8">
            <a:hlinkClick r:id="" action="ppaction://media"/>
            <a:extLst>
              <a:ext uri="{FF2B5EF4-FFF2-40B4-BE49-F238E27FC236}">
                <a16:creationId xmlns:a16="http://schemas.microsoft.com/office/drawing/2014/main" id="{2FB4D82E-C306-4985-B6B4-92DDE70F6D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82189" y="615632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9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14F40-4B7B-4145-9448-B27CE4651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969" y="0"/>
            <a:ext cx="5127031" cy="844062"/>
          </a:xfrm>
        </p:spPr>
        <p:txBody>
          <a:bodyPr>
            <a:normAutofit/>
          </a:bodyPr>
          <a:lstStyle/>
          <a:p>
            <a:r>
              <a:rPr lang="en-GB" b="1" dirty="0"/>
              <a:t>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26C48-5D20-43E9-B378-34C34CC39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1" y="1280161"/>
            <a:ext cx="7189656" cy="535275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buNone/>
            </a:pPr>
            <a:endParaRPr lang="en-GB" sz="2400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GB" sz="2400" b="1" dirty="0"/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2D51B-BCAB-4947-9CFA-C179D65DB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3650" y="6232867"/>
            <a:ext cx="1227233" cy="5027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58DC9C-95B6-4222-B90B-CDB10E2BA03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774" y="1403573"/>
            <a:ext cx="3561715" cy="390461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C70396-7D24-4585-A041-3DC20A30E4F6}"/>
              </a:ext>
            </a:extLst>
          </p:cNvPr>
          <p:cNvSpPr txBox="1"/>
          <p:nvPr/>
        </p:nvSpPr>
        <p:spPr>
          <a:xfrm>
            <a:off x="0" y="733958"/>
            <a:ext cx="844764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GB" sz="20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Formulate a plan incorporating the 5 priority needs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Remember the ‘what needs to change’ section is where you identify the end goal of what it will be like for the child when the concerns have been overcome/ removed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Who will support each ‘task’ should be clear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Time Scales must be explicit e.g. Talking Teens parenting programme 5 x 2.5 hr 1 to 1 sessions to start on ….. and end on ………. Or to be completed by …….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Try to limit the number of actions at any one time to reduce the family feeling overwhelmed and to ensure the support/ services are offered at the appropriate time: A’s before B’s and C’s</a:t>
            </a:r>
          </a:p>
        </p:txBody>
      </p:sp>
      <p:pic>
        <p:nvPicPr>
          <p:cNvPr id="12" name="Slide 9">
            <a:hlinkClick r:id="" action="ppaction://media"/>
            <a:extLst>
              <a:ext uri="{FF2B5EF4-FFF2-40B4-BE49-F238E27FC236}">
                <a16:creationId xmlns:a16="http://schemas.microsoft.com/office/drawing/2014/main" id="{0E95B3ED-973A-4A7C-A117-348760BBFD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0365" y="36350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1037</Words>
  <Application>Microsoft Office PowerPoint</Application>
  <PresentationFormat>Widescreen</PresentationFormat>
  <Paragraphs>151</Paragraphs>
  <Slides>11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TUOS Blake</vt:lpstr>
      <vt:lpstr>TUOS Stephenson</vt:lpstr>
      <vt:lpstr>Office Theme</vt:lpstr>
      <vt:lpstr>3_Office Theme</vt:lpstr>
      <vt:lpstr>4_Office Theme</vt:lpstr>
      <vt:lpstr>5_Office Theme</vt:lpstr>
      <vt:lpstr>Effective &amp; SMART Plans </vt:lpstr>
      <vt:lpstr>The 5 Principles of SFEF </vt:lpstr>
      <vt:lpstr>Making sense of the lived experience of the child</vt:lpstr>
      <vt:lpstr>Activity </vt:lpstr>
      <vt:lpstr>Identified Needs &amp; Strengths</vt:lpstr>
      <vt:lpstr>SMART planning</vt:lpstr>
      <vt:lpstr>Being clear about what information goes into each section of the plan</vt:lpstr>
      <vt:lpstr>Planning for children should focus on how are we going to improve the child’s lived experience</vt:lpstr>
      <vt:lpstr>Activity </vt:lpstr>
      <vt:lpstr>When the plan is completed</vt:lpstr>
      <vt:lpstr>Key Points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&amp; SMART Plans</dc:title>
  <dc:creator>Elton, Lynne</dc:creator>
  <cp:lastModifiedBy>Elton, Lynne</cp:lastModifiedBy>
  <cp:revision>55</cp:revision>
  <dcterms:created xsi:type="dcterms:W3CDTF">2020-03-26T17:31:03Z</dcterms:created>
  <dcterms:modified xsi:type="dcterms:W3CDTF">2020-04-02T14:42:27Z</dcterms:modified>
</cp:coreProperties>
</file>