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6" r:id="rId2"/>
    <p:sldId id="259" r:id="rId3"/>
    <p:sldId id="257" r:id="rId4"/>
    <p:sldId id="258" r:id="rId5"/>
    <p:sldId id="260" r:id="rId6"/>
    <p:sldId id="268" r:id="rId7"/>
    <p:sldId id="261" r:id="rId8"/>
    <p:sldId id="262" r:id="rId9"/>
    <p:sldId id="263" r:id="rId10"/>
    <p:sldId id="269" r:id="rId11"/>
    <p:sldId id="266" r:id="rId12"/>
    <p:sldId id="264" r:id="rId13"/>
    <p:sldId id="26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041" autoAdjust="0"/>
    <p:restoredTop sz="87719" autoAdjust="0"/>
  </p:normalViewPr>
  <p:slideViewPr>
    <p:cSldViewPr snapToGrid="0">
      <p:cViewPr varScale="1">
        <p:scale>
          <a:sx n="55" d="100"/>
          <a:sy n="55" d="100"/>
        </p:scale>
        <p:origin x="720" y="44"/>
      </p:cViewPr>
      <p:guideLst/>
    </p:cSldViewPr>
  </p:slideViewPr>
  <p:notesTextViewPr>
    <p:cViewPr>
      <p:scale>
        <a:sx n="1" d="1"/>
        <a:sy n="1" d="1"/>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C9FD036-5DAB-435F-B142-E736F27804E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DD5AD03-99ED-4B8E-A24A-AF0F7BE37CD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53780A1-3747-4F17-ACF6-3097884C3171}" type="datetimeFigureOut">
              <a:rPr lang="en-GB" smtClean="0"/>
              <a:t>20/04/2020</a:t>
            </a:fld>
            <a:endParaRPr lang="en-GB"/>
          </a:p>
        </p:txBody>
      </p:sp>
      <p:sp>
        <p:nvSpPr>
          <p:cNvPr id="4" name="Footer Placeholder 3">
            <a:extLst>
              <a:ext uri="{FF2B5EF4-FFF2-40B4-BE49-F238E27FC236}">
                <a16:creationId xmlns:a16="http://schemas.microsoft.com/office/drawing/2014/main" id="{8E402466-6F1A-43D4-BD70-47DA09C9CC3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486D342B-8558-4D3E-B2E6-143422C8E55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B4515B-BC77-4A3B-8B18-5149983979B0}" type="slidenum">
              <a:rPr lang="en-GB" smtClean="0"/>
              <a:t>‹#›</a:t>
            </a:fld>
            <a:endParaRPr lang="en-GB"/>
          </a:p>
        </p:txBody>
      </p:sp>
    </p:spTree>
    <p:extLst>
      <p:ext uri="{BB962C8B-B14F-4D97-AF65-F5344CB8AC3E}">
        <p14:creationId xmlns:p14="http://schemas.microsoft.com/office/powerpoint/2010/main" val="249929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D52A32-3FE9-4110-A4FB-2FFDEFE931D7}" type="datetimeFigureOut">
              <a:rPr lang="en-GB" smtClean="0"/>
              <a:t>20/04/2020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9A6783-230D-4EA3-AE63-0F61810F64EE}" type="slidenum">
              <a:rPr lang="en-GB" smtClean="0"/>
              <a:t>‹#›</a:t>
            </a:fld>
            <a:endParaRPr lang="en-GB"/>
          </a:p>
        </p:txBody>
      </p:sp>
    </p:spTree>
    <p:extLst>
      <p:ext uri="{BB962C8B-B14F-4D97-AF65-F5344CB8AC3E}">
        <p14:creationId xmlns:p14="http://schemas.microsoft.com/office/powerpoint/2010/main" val="6119354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C9A6783-230D-4EA3-AE63-0F61810F64EE}" type="slidenum">
              <a:rPr lang="en-GB" smtClean="0"/>
              <a:t>1</a:t>
            </a:fld>
            <a:endParaRPr lang="en-GB"/>
          </a:p>
        </p:txBody>
      </p:sp>
    </p:spTree>
    <p:extLst>
      <p:ext uri="{BB962C8B-B14F-4D97-AF65-F5344CB8AC3E}">
        <p14:creationId xmlns:p14="http://schemas.microsoft.com/office/powerpoint/2010/main" val="19240764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CB5CA-42D4-4345-8875-54D8C844C8B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2D0B3D0-72BC-4653-9E49-354586756FD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7023EF3-24FE-4055-A3F8-E37B75F6EDA9}"/>
              </a:ext>
            </a:extLst>
          </p:cNvPr>
          <p:cNvSpPr>
            <a:spLocks noGrp="1"/>
          </p:cNvSpPr>
          <p:nvPr>
            <p:ph type="dt" sz="half" idx="10"/>
          </p:nvPr>
        </p:nvSpPr>
        <p:spPr/>
        <p:txBody>
          <a:bodyPr/>
          <a:lstStyle/>
          <a:p>
            <a:fld id="{A19D49AD-1E8B-4748-892D-37B2F1515E3B}" type="datetimeFigureOut">
              <a:rPr lang="en-GB" smtClean="0"/>
              <a:t>20/04/2020</a:t>
            </a:fld>
            <a:endParaRPr lang="en-GB"/>
          </a:p>
        </p:txBody>
      </p:sp>
      <p:sp>
        <p:nvSpPr>
          <p:cNvPr id="5" name="Footer Placeholder 4">
            <a:extLst>
              <a:ext uri="{FF2B5EF4-FFF2-40B4-BE49-F238E27FC236}">
                <a16:creationId xmlns:a16="http://schemas.microsoft.com/office/drawing/2014/main" id="{BD82AFF9-E2E4-4E10-B00E-E00F74F3DA0C}"/>
              </a:ext>
            </a:extLst>
          </p:cNvPr>
          <p:cNvSpPr>
            <a:spLocks noGrp="1"/>
          </p:cNvSpPr>
          <p:nvPr>
            <p:ph type="ftr" sz="quarter" idx="11"/>
          </p:nvPr>
        </p:nvSpPr>
        <p:spPr/>
        <p:txBody>
          <a:bodyPr/>
          <a:lstStyle/>
          <a:p>
            <a:r>
              <a:rPr lang="en-GB" dirty="0"/>
              <a:t>www.wirralsafeguarding.co.uk</a:t>
            </a:r>
          </a:p>
        </p:txBody>
      </p:sp>
      <p:sp>
        <p:nvSpPr>
          <p:cNvPr id="6" name="Slide Number Placeholder 5">
            <a:extLst>
              <a:ext uri="{FF2B5EF4-FFF2-40B4-BE49-F238E27FC236}">
                <a16:creationId xmlns:a16="http://schemas.microsoft.com/office/drawing/2014/main" id="{9657056D-E8AD-4EF1-BE36-67E7B9D3D9A9}"/>
              </a:ext>
            </a:extLst>
          </p:cNvPr>
          <p:cNvSpPr>
            <a:spLocks noGrp="1"/>
          </p:cNvSpPr>
          <p:nvPr>
            <p:ph type="sldNum" sz="quarter" idx="12"/>
          </p:nvPr>
        </p:nvSpPr>
        <p:spPr/>
        <p:txBody>
          <a:bodyPr/>
          <a:lstStyle/>
          <a:p>
            <a:fld id="{4941EE71-DD0E-45CD-8342-B96326F14977}" type="slidenum">
              <a:rPr lang="en-GB" smtClean="0"/>
              <a:t>‹#›</a:t>
            </a:fld>
            <a:endParaRPr lang="en-GB"/>
          </a:p>
        </p:txBody>
      </p:sp>
      <p:pic>
        <p:nvPicPr>
          <p:cNvPr id="8" name="Picture 7" descr="A close up of a persons face&#10;&#10;Description automatically generated">
            <a:extLst>
              <a:ext uri="{FF2B5EF4-FFF2-40B4-BE49-F238E27FC236}">
                <a16:creationId xmlns:a16="http://schemas.microsoft.com/office/drawing/2014/main" id="{44D5F256-D4B8-40E0-9805-34B2F227B3B3}"/>
              </a:ext>
            </a:extLst>
          </p:cNvPr>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Picture 8">
            <a:extLst>
              <a:ext uri="{FF2B5EF4-FFF2-40B4-BE49-F238E27FC236}">
                <a16:creationId xmlns:a16="http://schemas.microsoft.com/office/drawing/2014/main" id="{841C2AA7-9791-4A1D-B878-60027A41502E}"/>
              </a:ext>
            </a:extLst>
          </p:cNvPr>
          <p:cNvPicPr/>
          <p:nvPr userDrawn="1"/>
        </p:nvPicPr>
        <p:blipFill rotWithShape="1">
          <a:blip r:embed="rId3">
            <a:clrChange>
              <a:clrFrom>
                <a:srgbClr val="FFFFFF"/>
              </a:clrFrom>
              <a:clrTo>
                <a:srgbClr val="FFFFFF">
                  <a:alpha val="0"/>
                </a:srgbClr>
              </a:clrTo>
            </a:clrChange>
            <a:alphaModFix/>
          </a:blip>
          <a:srcRect l="2370" t="15283" r="8955" b="7957"/>
          <a:stretch/>
        </p:blipFill>
        <p:spPr bwMode="auto">
          <a:xfrm>
            <a:off x="9591675" y="5624830"/>
            <a:ext cx="2533650" cy="123317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855697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6C9D1-DE31-403A-A41C-9CF2BC3855F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5E71E79-7D4E-412C-8C61-C477A1C867D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9431FE0-50BD-4BE9-87B3-8495077BF0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6E7308B-2735-4ED6-B96C-7F8BA3CB9AB0}"/>
              </a:ext>
            </a:extLst>
          </p:cNvPr>
          <p:cNvSpPr>
            <a:spLocks noGrp="1"/>
          </p:cNvSpPr>
          <p:nvPr>
            <p:ph type="dt" sz="half" idx="10"/>
          </p:nvPr>
        </p:nvSpPr>
        <p:spPr/>
        <p:txBody>
          <a:bodyPr/>
          <a:lstStyle/>
          <a:p>
            <a:fld id="{A19D49AD-1E8B-4748-892D-37B2F1515E3B}" type="datetimeFigureOut">
              <a:rPr lang="en-GB" smtClean="0"/>
              <a:t>20/04/2020</a:t>
            </a:fld>
            <a:endParaRPr lang="en-GB"/>
          </a:p>
        </p:txBody>
      </p:sp>
      <p:sp>
        <p:nvSpPr>
          <p:cNvPr id="6" name="Footer Placeholder 5">
            <a:extLst>
              <a:ext uri="{FF2B5EF4-FFF2-40B4-BE49-F238E27FC236}">
                <a16:creationId xmlns:a16="http://schemas.microsoft.com/office/drawing/2014/main" id="{8361DEBB-B375-4DDE-A4B7-926DF6494AD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580A579-A348-4F3F-807B-9F7540F8202F}"/>
              </a:ext>
            </a:extLst>
          </p:cNvPr>
          <p:cNvSpPr>
            <a:spLocks noGrp="1"/>
          </p:cNvSpPr>
          <p:nvPr>
            <p:ph type="sldNum" sz="quarter" idx="12"/>
          </p:nvPr>
        </p:nvSpPr>
        <p:spPr/>
        <p:txBody>
          <a:bodyPr/>
          <a:lstStyle/>
          <a:p>
            <a:fld id="{4941EE71-DD0E-45CD-8342-B96326F14977}" type="slidenum">
              <a:rPr lang="en-GB" smtClean="0"/>
              <a:t>‹#›</a:t>
            </a:fld>
            <a:endParaRPr lang="en-GB"/>
          </a:p>
        </p:txBody>
      </p:sp>
    </p:spTree>
    <p:extLst>
      <p:ext uri="{BB962C8B-B14F-4D97-AF65-F5344CB8AC3E}">
        <p14:creationId xmlns:p14="http://schemas.microsoft.com/office/powerpoint/2010/main" val="387199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A02DA-FBE6-4239-815C-D01A5603FAF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3972D5E-948D-4623-904F-39C3CB3ABD3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22E6936-C3D1-4BFA-A33D-560866DDFF74}"/>
              </a:ext>
            </a:extLst>
          </p:cNvPr>
          <p:cNvSpPr>
            <a:spLocks noGrp="1"/>
          </p:cNvSpPr>
          <p:nvPr>
            <p:ph type="dt" sz="half" idx="10"/>
          </p:nvPr>
        </p:nvSpPr>
        <p:spPr/>
        <p:txBody>
          <a:bodyPr/>
          <a:lstStyle/>
          <a:p>
            <a:fld id="{A19D49AD-1E8B-4748-892D-37B2F1515E3B}" type="datetimeFigureOut">
              <a:rPr lang="en-GB" smtClean="0"/>
              <a:t>20/04/2020</a:t>
            </a:fld>
            <a:endParaRPr lang="en-GB"/>
          </a:p>
        </p:txBody>
      </p:sp>
      <p:sp>
        <p:nvSpPr>
          <p:cNvPr id="5" name="Footer Placeholder 4">
            <a:extLst>
              <a:ext uri="{FF2B5EF4-FFF2-40B4-BE49-F238E27FC236}">
                <a16:creationId xmlns:a16="http://schemas.microsoft.com/office/drawing/2014/main" id="{9C046A42-DD6C-4475-895B-41F280E20A9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3F02304-7250-4DE0-9EAA-B7F051FC7F5E}"/>
              </a:ext>
            </a:extLst>
          </p:cNvPr>
          <p:cNvSpPr>
            <a:spLocks noGrp="1"/>
          </p:cNvSpPr>
          <p:nvPr>
            <p:ph type="sldNum" sz="quarter" idx="12"/>
          </p:nvPr>
        </p:nvSpPr>
        <p:spPr/>
        <p:txBody>
          <a:bodyPr/>
          <a:lstStyle/>
          <a:p>
            <a:fld id="{4941EE71-DD0E-45CD-8342-B96326F14977}" type="slidenum">
              <a:rPr lang="en-GB" smtClean="0"/>
              <a:t>‹#›</a:t>
            </a:fld>
            <a:endParaRPr lang="en-GB"/>
          </a:p>
        </p:txBody>
      </p:sp>
    </p:spTree>
    <p:extLst>
      <p:ext uri="{BB962C8B-B14F-4D97-AF65-F5344CB8AC3E}">
        <p14:creationId xmlns:p14="http://schemas.microsoft.com/office/powerpoint/2010/main" val="143671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15D1B80-492C-445E-A077-7F0CB7734FF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F48FC5B-366D-40A2-87E9-B17FF33E7C2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9533B7-1FC1-4F92-9280-A602AC5070C9}"/>
              </a:ext>
            </a:extLst>
          </p:cNvPr>
          <p:cNvSpPr>
            <a:spLocks noGrp="1"/>
          </p:cNvSpPr>
          <p:nvPr>
            <p:ph type="dt" sz="half" idx="10"/>
          </p:nvPr>
        </p:nvSpPr>
        <p:spPr/>
        <p:txBody>
          <a:bodyPr/>
          <a:lstStyle/>
          <a:p>
            <a:fld id="{A19D49AD-1E8B-4748-892D-37B2F1515E3B}" type="datetimeFigureOut">
              <a:rPr lang="en-GB" smtClean="0"/>
              <a:t>20/04/2020</a:t>
            </a:fld>
            <a:endParaRPr lang="en-GB"/>
          </a:p>
        </p:txBody>
      </p:sp>
      <p:sp>
        <p:nvSpPr>
          <p:cNvPr id="5" name="Footer Placeholder 4">
            <a:extLst>
              <a:ext uri="{FF2B5EF4-FFF2-40B4-BE49-F238E27FC236}">
                <a16:creationId xmlns:a16="http://schemas.microsoft.com/office/drawing/2014/main" id="{FB0B2199-B239-4186-91AF-6EF638B1108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26932C-A5F1-4240-8964-CDFAD611C132}"/>
              </a:ext>
            </a:extLst>
          </p:cNvPr>
          <p:cNvSpPr>
            <a:spLocks noGrp="1"/>
          </p:cNvSpPr>
          <p:nvPr>
            <p:ph type="sldNum" sz="quarter" idx="12"/>
          </p:nvPr>
        </p:nvSpPr>
        <p:spPr/>
        <p:txBody>
          <a:bodyPr/>
          <a:lstStyle/>
          <a:p>
            <a:fld id="{4941EE71-DD0E-45CD-8342-B96326F14977}" type="slidenum">
              <a:rPr lang="en-GB" smtClean="0"/>
              <a:t>‹#›</a:t>
            </a:fld>
            <a:endParaRPr lang="en-GB"/>
          </a:p>
        </p:txBody>
      </p:sp>
    </p:spTree>
    <p:extLst>
      <p:ext uri="{BB962C8B-B14F-4D97-AF65-F5344CB8AC3E}">
        <p14:creationId xmlns:p14="http://schemas.microsoft.com/office/powerpoint/2010/main" val="1489114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32514-A371-404B-8C9D-A0F6AC8EC3D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9E562AC-D99E-417C-B057-9B39C4182D94}"/>
              </a:ext>
            </a:extLst>
          </p:cNvPr>
          <p:cNvSpPr>
            <a:spLocks noGrp="1"/>
          </p:cNvSpPr>
          <p:nvPr>
            <p:ph type="dt" sz="half" idx="10"/>
          </p:nvPr>
        </p:nvSpPr>
        <p:spPr/>
        <p:txBody>
          <a:bodyPr/>
          <a:lstStyle/>
          <a:p>
            <a:fld id="{A19D49AD-1E8B-4748-892D-37B2F1515E3B}" type="datetimeFigureOut">
              <a:rPr lang="en-GB" smtClean="0"/>
              <a:t>20/04/2020</a:t>
            </a:fld>
            <a:endParaRPr lang="en-GB"/>
          </a:p>
        </p:txBody>
      </p:sp>
      <p:sp>
        <p:nvSpPr>
          <p:cNvPr id="4" name="Footer Placeholder 3">
            <a:extLst>
              <a:ext uri="{FF2B5EF4-FFF2-40B4-BE49-F238E27FC236}">
                <a16:creationId xmlns:a16="http://schemas.microsoft.com/office/drawing/2014/main" id="{7EF3A269-C0EB-4053-B6B4-FAA4A03CC164}"/>
              </a:ext>
            </a:extLst>
          </p:cNvPr>
          <p:cNvSpPr>
            <a:spLocks noGrp="1"/>
          </p:cNvSpPr>
          <p:nvPr>
            <p:ph type="ftr" sz="quarter" idx="11"/>
          </p:nvPr>
        </p:nvSpPr>
        <p:spPr/>
        <p:txBody>
          <a:bodyPr/>
          <a:lstStyle/>
          <a:p>
            <a:r>
              <a:rPr lang="en-GB" dirty="0"/>
              <a:t>www.wirralsafeguarding.co.uk</a:t>
            </a:r>
          </a:p>
          <a:p>
            <a:endParaRPr lang="en-GB" dirty="0"/>
          </a:p>
        </p:txBody>
      </p:sp>
      <p:sp>
        <p:nvSpPr>
          <p:cNvPr id="5" name="Slide Number Placeholder 4">
            <a:extLst>
              <a:ext uri="{FF2B5EF4-FFF2-40B4-BE49-F238E27FC236}">
                <a16:creationId xmlns:a16="http://schemas.microsoft.com/office/drawing/2014/main" id="{33627796-415B-4A89-A644-D7C02FE218C9}"/>
              </a:ext>
            </a:extLst>
          </p:cNvPr>
          <p:cNvSpPr>
            <a:spLocks noGrp="1"/>
          </p:cNvSpPr>
          <p:nvPr>
            <p:ph type="sldNum" sz="quarter" idx="12"/>
          </p:nvPr>
        </p:nvSpPr>
        <p:spPr/>
        <p:txBody>
          <a:bodyPr/>
          <a:lstStyle/>
          <a:p>
            <a:fld id="{4941EE71-DD0E-45CD-8342-B96326F14977}" type="slidenum">
              <a:rPr lang="en-GB" smtClean="0"/>
              <a:t>‹#›</a:t>
            </a:fld>
            <a:endParaRPr lang="en-GB"/>
          </a:p>
        </p:txBody>
      </p:sp>
      <p:pic>
        <p:nvPicPr>
          <p:cNvPr id="7" name="Picture 6" descr="A close up of a persons face&#10;&#10;Description automatically generated">
            <a:extLst>
              <a:ext uri="{FF2B5EF4-FFF2-40B4-BE49-F238E27FC236}">
                <a16:creationId xmlns:a16="http://schemas.microsoft.com/office/drawing/2014/main" id="{AFDAB376-0AD0-41D2-B7BC-3E78DA434A08}"/>
              </a:ext>
            </a:extLst>
          </p:cNvPr>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C1A8A9CF-9D2A-4E41-A215-3CAD23F09D00}"/>
              </a:ext>
            </a:extLst>
          </p:cNvPr>
          <p:cNvPicPr/>
          <p:nvPr userDrawn="1"/>
        </p:nvPicPr>
        <p:blipFill rotWithShape="1">
          <a:blip r:embed="rId3">
            <a:clrChange>
              <a:clrFrom>
                <a:srgbClr val="FFFFFF"/>
              </a:clrFrom>
              <a:clrTo>
                <a:srgbClr val="FFFFFF">
                  <a:alpha val="0"/>
                </a:srgbClr>
              </a:clrTo>
            </a:clrChange>
          </a:blip>
          <a:srcRect l="2370" t="15283" r="8955" b="7957"/>
          <a:stretch/>
        </p:blipFill>
        <p:spPr bwMode="auto">
          <a:xfrm>
            <a:off x="9658350" y="5624830"/>
            <a:ext cx="2533650" cy="123317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91735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8A3FC-1E86-4767-906F-7D8A97AC4E2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79BD7B9-CE05-45F6-B9DA-6EEE0618711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554D408-616C-45AD-866E-81017A6E37DF}"/>
              </a:ext>
            </a:extLst>
          </p:cNvPr>
          <p:cNvSpPr>
            <a:spLocks noGrp="1"/>
          </p:cNvSpPr>
          <p:nvPr>
            <p:ph type="dt" sz="half" idx="10"/>
          </p:nvPr>
        </p:nvSpPr>
        <p:spPr/>
        <p:txBody>
          <a:bodyPr/>
          <a:lstStyle/>
          <a:p>
            <a:fld id="{A19D49AD-1E8B-4748-892D-37B2F1515E3B}" type="datetimeFigureOut">
              <a:rPr lang="en-GB" smtClean="0"/>
              <a:t>20/04/2020</a:t>
            </a:fld>
            <a:endParaRPr lang="en-GB"/>
          </a:p>
        </p:txBody>
      </p:sp>
      <p:sp>
        <p:nvSpPr>
          <p:cNvPr id="5" name="Footer Placeholder 4">
            <a:extLst>
              <a:ext uri="{FF2B5EF4-FFF2-40B4-BE49-F238E27FC236}">
                <a16:creationId xmlns:a16="http://schemas.microsoft.com/office/drawing/2014/main" id="{3ED9402D-98ED-43D9-8A84-A907FD1F57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6B46382-710C-4171-B40A-F02EED0BDBAD}"/>
              </a:ext>
            </a:extLst>
          </p:cNvPr>
          <p:cNvSpPr>
            <a:spLocks noGrp="1"/>
          </p:cNvSpPr>
          <p:nvPr>
            <p:ph type="sldNum" sz="quarter" idx="12"/>
          </p:nvPr>
        </p:nvSpPr>
        <p:spPr/>
        <p:txBody>
          <a:bodyPr/>
          <a:lstStyle/>
          <a:p>
            <a:fld id="{4941EE71-DD0E-45CD-8342-B96326F14977}" type="slidenum">
              <a:rPr lang="en-GB" smtClean="0"/>
              <a:t>‹#›</a:t>
            </a:fld>
            <a:endParaRPr lang="en-GB"/>
          </a:p>
        </p:txBody>
      </p:sp>
    </p:spTree>
    <p:extLst>
      <p:ext uri="{BB962C8B-B14F-4D97-AF65-F5344CB8AC3E}">
        <p14:creationId xmlns:p14="http://schemas.microsoft.com/office/powerpoint/2010/main" val="832912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E4975-6DB4-4E05-8AE3-43A8EC5E2E7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794CDBD-1BC0-4D3E-91EE-F1273E84A81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684563-89EA-4A4C-944C-B6ECCCEE6AED}"/>
              </a:ext>
            </a:extLst>
          </p:cNvPr>
          <p:cNvSpPr>
            <a:spLocks noGrp="1"/>
          </p:cNvSpPr>
          <p:nvPr>
            <p:ph type="dt" sz="half" idx="10"/>
          </p:nvPr>
        </p:nvSpPr>
        <p:spPr/>
        <p:txBody>
          <a:bodyPr/>
          <a:lstStyle/>
          <a:p>
            <a:fld id="{A19D49AD-1E8B-4748-892D-37B2F1515E3B}" type="datetimeFigureOut">
              <a:rPr lang="en-GB" smtClean="0"/>
              <a:t>20/04/2020</a:t>
            </a:fld>
            <a:endParaRPr lang="en-GB"/>
          </a:p>
        </p:txBody>
      </p:sp>
      <p:sp>
        <p:nvSpPr>
          <p:cNvPr id="5" name="Footer Placeholder 4">
            <a:extLst>
              <a:ext uri="{FF2B5EF4-FFF2-40B4-BE49-F238E27FC236}">
                <a16:creationId xmlns:a16="http://schemas.microsoft.com/office/drawing/2014/main" id="{3DA28096-214C-4875-BBC9-E0FED38AF88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EEEE555-AFC1-4EB3-A5FD-B4FB665EA412}"/>
              </a:ext>
            </a:extLst>
          </p:cNvPr>
          <p:cNvSpPr>
            <a:spLocks noGrp="1"/>
          </p:cNvSpPr>
          <p:nvPr>
            <p:ph type="sldNum" sz="quarter" idx="12"/>
          </p:nvPr>
        </p:nvSpPr>
        <p:spPr/>
        <p:txBody>
          <a:bodyPr/>
          <a:lstStyle/>
          <a:p>
            <a:fld id="{4941EE71-DD0E-45CD-8342-B96326F14977}" type="slidenum">
              <a:rPr lang="en-GB" smtClean="0"/>
              <a:t>‹#›</a:t>
            </a:fld>
            <a:endParaRPr lang="en-GB"/>
          </a:p>
        </p:txBody>
      </p:sp>
    </p:spTree>
    <p:extLst>
      <p:ext uri="{BB962C8B-B14F-4D97-AF65-F5344CB8AC3E}">
        <p14:creationId xmlns:p14="http://schemas.microsoft.com/office/powerpoint/2010/main" val="14935477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D04C7B-1AB6-45DA-8700-9A0D7026F30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E42B1B4-778F-48DE-BC8D-11DDDB68EBA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952AF7D-34AE-452D-B65D-AD263FFB4EB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1B26231-F7CE-430C-8921-E715878ED7B1}"/>
              </a:ext>
            </a:extLst>
          </p:cNvPr>
          <p:cNvSpPr>
            <a:spLocks noGrp="1"/>
          </p:cNvSpPr>
          <p:nvPr>
            <p:ph type="dt" sz="half" idx="10"/>
          </p:nvPr>
        </p:nvSpPr>
        <p:spPr/>
        <p:txBody>
          <a:bodyPr/>
          <a:lstStyle/>
          <a:p>
            <a:fld id="{A19D49AD-1E8B-4748-892D-37B2F1515E3B}" type="datetimeFigureOut">
              <a:rPr lang="en-GB" smtClean="0"/>
              <a:t>20/04/2020</a:t>
            </a:fld>
            <a:endParaRPr lang="en-GB"/>
          </a:p>
        </p:txBody>
      </p:sp>
      <p:sp>
        <p:nvSpPr>
          <p:cNvPr id="6" name="Footer Placeholder 5">
            <a:extLst>
              <a:ext uri="{FF2B5EF4-FFF2-40B4-BE49-F238E27FC236}">
                <a16:creationId xmlns:a16="http://schemas.microsoft.com/office/drawing/2014/main" id="{A61CBA16-F15A-42FF-8335-10A31A44554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67F0550-E7CC-4B75-A411-34410E7762F5}"/>
              </a:ext>
            </a:extLst>
          </p:cNvPr>
          <p:cNvSpPr>
            <a:spLocks noGrp="1"/>
          </p:cNvSpPr>
          <p:nvPr>
            <p:ph type="sldNum" sz="quarter" idx="12"/>
          </p:nvPr>
        </p:nvSpPr>
        <p:spPr/>
        <p:txBody>
          <a:bodyPr/>
          <a:lstStyle/>
          <a:p>
            <a:fld id="{4941EE71-DD0E-45CD-8342-B96326F14977}" type="slidenum">
              <a:rPr lang="en-GB" smtClean="0"/>
              <a:t>‹#›</a:t>
            </a:fld>
            <a:endParaRPr lang="en-GB"/>
          </a:p>
        </p:txBody>
      </p:sp>
    </p:spTree>
    <p:extLst>
      <p:ext uri="{BB962C8B-B14F-4D97-AF65-F5344CB8AC3E}">
        <p14:creationId xmlns:p14="http://schemas.microsoft.com/office/powerpoint/2010/main" val="68982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F2BDE-449C-4295-9C51-A1A2C0C9BC6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0C61B7F-5872-4640-96D6-35001ED1E3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E6D397-A919-4BC4-B3AA-DBF8920F81E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1636052-3FE3-4B27-B3FB-3BE6B954DC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33BC4D-AE43-4F63-B285-9BF9A353E54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4924E65-FB7B-4CEE-9A64-C408892F9466}"/>
              </a:ext>
            </a:extLst>
          </p:cNvPr>
          <p:cNvSpPr>
            <a:spLocks noGrp="1"/>
          </p:cNvSpPr>
          <p:nvPr>
            <p:ph type="dt" sz="half" idx="10"/>
          </p:nvPr>
        </p:nvSpPr>
        <p:spPr/>
        <p:txBody>
          <a:bodyPr/>
          <a:lstStyle/>
          <a:p>
            <a:fld id="{A19D49AD-1E8B-4748-892D-37B2F1515E3B}" type="datetimeFigureOut">
              <a:rPr lang="en-GB" smtClean="0"/>
              <a:t>20/04/2020</a:t>
            </a:fld>
            <a:endParaRPr lang="en-GB"/>
          </a:p>
        </p:txBody>
      </p:sp>
      <p:sp>
        <p:nvSpPr>
          <p:cNvPr id="8" name="Footer Placeholder 7">
            <a:extLst>
              <a:ext uri="{FF2B5EF4-FFF2-40B4-BE49-F238E27FC236}">
                <a16:creationId xmlns:a16="http://schemas.microsoft.com/office/drawing/2014/main" id="{9C983E34-54D8-4C9A-835C-BA4B04EFD66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E67FCAD-AD74-4D59-87BC-3DC231B1D6F1}"/>
              </a:ext>
            </a:extLst>
          </p:cNvPr>
          <p:cNvSpPr>
            <a:spLocks noGrp="1"/>
          </p:cNvSpPr>
          <p:nvPr>
            <p:ph type="sldNum" sz="quarter" idx="12"/>
          </p:nvPr>
        </p:nvSpPr>
        <p:spPr/>
        <p:txBody>
          <a:bodyPr/>
          <a:lstStyle/>
          <a:p>
            <a:fld id="{4941EE71-DD0E-45CD-8342-B96326F14977}" type="slidenum">
              <a:rPr lang="en-GB" smtClean="0"/>
              <a:t>‹#›</a:t>
            </a:fld>
            <a:endParaRPr lang="en-GB"/>
          </a:p>
        </p:txBody>
      </p:sp>
    </p:spTree>
    <p:extLst>
      <p:ext uri="{BB962C8B-B14F-4D97-AF65-F5344CB8AC3E}">
        <p14:creationId xmlns:p14="http://schemas.microsoft.com/office/powerpoint/2010/main" val="3323033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9D6B6-C67A-4358-8723-6FD34F9C187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8844E4A-4D14-407C-8C8B-36821FBA4883}"/>
              </a:ext>
            </a:extLst>
          </p:cNvPr>
          <p:cNvSpPr>
            <a:spLocks noGrp="1"/>
          </p:cNvSpPr>
          <p:nvPr>
            <p:ph type="dt" sz="half" idx="10"/>
          </p:nvPr>
        </p:nvSpPr>
        <p:spPr/>
        <p:txBody>
          <a:bodyPr/>
          <a:lstStyle/>
          <a:p>
            <a:fld id="{A19D49AD-1E8B-4748-892D-37B2F1515E3B}" type="datetimeFigureOut">
              <a:rPr lang="en-GB" smtClean="0"/>
              <a:t>20/04/2020</a:t>
            </a:fld>
            <a:endParaRPr lang="en-GB"/>
          </a:p>
        </p:txBody>
      </p:sp>
      <p:sp>
        <p:nvSpPr>
          <p:cNvPr id="4" name="Footer Placeholder 3">
            <a:extLst>
              <a:ext uri="{FF2B5EF4-FFF2-40B4-BE49-F238E27FC236}">
                <a16:creationId xmlns:a16="http://schemas.microsoft.com/office/drawing/2014/main" id="{3DF8DE53-820C-49AD-9BDB-48E1D6D3D7A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155EFD2-38D6-4D33-946C-C38CCDF1F19C}"/>
              </a:ext>
            </a:extLst>
          </p:cNvPr>
          <p:cNvSpPr>
            <a:spLocks noGrp="1"/>
          </p:cNvSpPr>
          <p:nvPr>
            <p:ph type="sldNum" sz="quarter" idx="12"/>
          </p:nvPr>
        </p:nvSpPr>
        <p:spPr/>
        <p:txBody>
          <a:bodyPr/>
          <a:lstStyle/>
          <a:p>
            <a:fld id="{4941EE71-DD0E-45CD-8342-B96326F14977}" type="slidenum">
              <a:rPr lang="en-GB" smtClean="0"/>
              <a:t>‹#›</a:t>
            </a:fld>
            <a:endParaRPr lang="en-GB"/>
          </a:p>
        </p:txBody>
      </p:sp>
    </p:spTree>
    <p:extLst>
      <p:ext uri="{BB962C8B-B14F-4D97-AF65-F5344CB8AC3E}">
        <p14:creationId xmlns:p14="http://schemas.microsoft.com/office/powerpoint/2010/main" val="16465214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B67A8F1-3AAF-4334-AF3F-65681C291295}"/>
              </a:ext>
            </a:extLst>
          </p:cNvPr>
          <p:cNvSpPr>
            <a:spLocks noGrp="1"/>
          </p:cNvSpPr>
          <p:nvPr>
            <p:ph type="dt" sz="half" idx="10"/>
          </p:nvPr>
        </p:nvSpPr>
        <p:spPr/>
        <p:txBody>
          <a:bodyPr/>
          <a:lstStyle/>
          <a:p>
            <a:fld id="{A19D49AD-1E8B-4748-892D-37B2F1515E3B}" type="datetimeFigureOut">
              <a:rPr lang="en-GB" smtClean="0"/>
              <a:t>20/04/2020</a:t>
            </a:fld>
            <a:endParaRPr lang="en-GB"/>
          </a:p>
        </p:txBody>
      </p:sp>
      <p:sp>
        <p:nvSpPr>
          <p:cNvPr id="3" name="Footer Placeholder 2">
            <a:extLst>
              <a:ext uri="{FF2B5EF4-FFF2-40B4-BE49-F238E27FC236}">
                <a16:creationId xmlns:a16="http://schemas.microsoft.com/office/drawing/2014/main" id="{D0127952-0733-423E-A86D-E1EBC4787CD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9F836CB-3132-47D9-82C2-05ED84D05D10}"/>
              </a:ext>
            </a:extLst>
          </p:cNvPr>
          <p:cNvSpPr>
            <a:spLocks noGrp="1"/>
          </p:cNvSpPr>
          <p:nvPr>
            <p:ph type="sldNum" sz="quarter" idx="12"/>
          </p:nvPr>
        </p:nvSpPr>
        <p:spPr/>
        <p:txBody>
          <a:bodyPr/>
          <a:lstStyle/>
          <a:p>
            <a:fld id="{4941EE71-DD0E-45CD-8342-B96326F14977}" type="slidenum">
              <a:rPr lang="en-GB" smtClean="0"/>
              <a:t>‹#›</a:t>
            </a:fld>
            <a:endParaRPr lang="en-GB"/>
          </a:p>
        </p:txBody>
      </p:sp>
    </p:spTree>
    <p:extLst>
      <p:ext uri="{BB962C8B-B14F-4D97-AF65-F5344CB8AC3E}">
        <p14:creationId xmlns:p14="http://schemas.microsoft.com/office/powerpoint/2010/main" val="2461217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B6131-E175-456D-808A-47838905BC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679B049-AD9A-44CA-A89F-AE7B071AC1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72FD87E-6AA3-4804-BF9D-F7373B1F66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6E26E26-ABA3-4A9D-A61A-481C65721F26}"/>
              </a:ext>
            </a:extLst>
          </p:cNvPr>
          <p:cNvSpPr>
            <a:spLocks noGrp="1"/>
          </p:cNvSpPr>
          <p:nvPr>
            <p:ph type="dt" sz="half" idx="10"/>
          </p:nvPr>
        </p:nvSpPr>
        <p:spPr/>
        <p:txBody>
          <a:bodyPr/>
          <a:lstStyle/>
          <a:p>
            <a:fld id="{A19D49AD-1E8B-4748-892D-37B2F1515E3B}" type="datetimeFigureOut">
              <a:rPr lang="en-GB" smtClean="0"/>
              <a:t>20/04/2020</a:t>
            </a:fld>
            <a:endParaRPr lang="en-GB"/>
          </a:p>
        </p:txBody>
      </p:sp>
      <p:sp>
        <p:nvSpPr>
          <p:cNvPr id="6" name="Footer Placeholder 5">
            <a:extLst>
              <a:ext uri="{FF2B5EF4-FFF2-40B4-BE49-F238E27FC236}">
                <a16:creationId xmlns:a16="http://schemas.microsoft.com/office/drawing/2014/main" id="{2A61DA15-3BC1-4860-91FC-5C640088FC9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6DFEDB9-5D15-47C0-A8AE-0F70CF5633D8}"/>
              </a:ext>
            </a:extLst>
          </p:cNvPr>
          <p:cNvSpPr>
            <a:spLocks noGrp="1"/>
          </p:cNvSpPr>
          <p:nvPr>
            <p:ph type="sldNum" sz="quarter" idx="12"/>
          </p:nvPr>
        </p:nvSpPr>
        <p:spPr/>
        <p:txBody>
          <a:bodyPr/>
          <a:lstStyle/>
          <a:p>
            <a:fld id="{4941EE71-DD0E-45CD-8342-B96326F14977}" type="slidenum">
              <a:rPr lang="en-GB" smtClean="0"/>
              <a:t>‹#›</a:t>
            </a:fld>
            <a:endParaRPr lang="en-GB"/>
          </a:p>
        </p:txBody>
      </p:sp>
    </p:spTree>
    <p:extLst>
      <p:ext uri="{BB962C8B-B14F-4D97-AF65-F5344CB8AC3E}">
        <p14:creationId xmlns:p14="http://schemas.microsoft.com/office/powerpoint/2010/main" val="2155971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1B55B2B-15DE-4E45-B272-3AA0EE4FF0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3CA0EEC-747E-4DB6-8137-327199B9C72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4F53AB-7FE0-4818-8392-9126320D18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9D49AD-1E8B-4748-892D-37B2F1515E3B}" type="datetimeFigureOut">
              <a:rPr lang="en-GB" smtClean="0"/>
              <a:t>20/04/2020</a:t>
            </a:fld>
            <a:endParaRPr lang="en-GB"/>
          </a:p>
        </p:txBody>
      </p:sp>
      <p:sp>
        <p:nvSpPr>
          <p:cNvPr id="5" name="Footer Placeholder 4">
            <a:extLst>
              <a:ext uri="{FF2B5EF4-FFF2-40B4-BE49-F238E27FC236}">
                <a16:creationId xmlns:a16="http://schemas.microsoft.com/office/drawing/2014/main" id="{9BBAC840-1750-4FEF-97A7-6D66C2E89C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4CEAD3F-7030-49D3-93E7-051A74D045E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41EE71-DD0E-45CD-8342-B96326F14977}" type="slidenum">
              <a:rPr lang="en-GB" smtClean="0"/>
              <a:t>‹#›</a:t>
            </a:fld>
            <a:endParaRPr lang="en-GB"/>
          </a:p>
        </p:txBody>
      </p:sp>
    </p:spTree>
    <p:extLst>
      <p:ext uri="{BB962C8B-B14F-4D97-AF65-F5344CB8AC3E}">
        <p14:creationId xmlns:p14="http://schemas.microsoft.com/office/powerpoint/2010/main" val="3361600390"/>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3.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3.png"/><Relationship Id="rId4" Type="http://schemas.openxmlformats.org/officeDocument/2006/relationships/image" Target="../media/image11.jp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3.png"/><Relationship Id="rId5" Type="http://schemas.openxmlformats.org/officeDocument/2006/relationships/hyperlink" Target="https://www.reducingtherisk.org.uk/cms/content/home" TargetMode="External"/><Relationship Id="rId4" Type="http://schemas.openxmlformats.org/officeDocument/2006/relationships/hyperlink" Target="https://www.womensaid.org.uk/information-support/" TargetMode="Externa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3.pn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3.pn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3.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3.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3.png"/><Relationship Id="rId3" Type="http://schemas.microsoft.com/office/2007/relationships/media" Target="../media/media9.m4a"/><Relationship Id="rId7" Type="http://schemas.openxmlformats.org/officeDocument/2006/relationships/image" Target="../media/image7.jp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6.jpg"/><Relationship Id="rId5" Type="http://schemas.openxmlformats.org/officeDocument/2006/relationships/slideLayout" Target="../slideLayouts/slideLayout2.xml"/><Relationship Id="rId4" Type="http://schemas.openxmlformats.org/officeDocument/2006/relationships/audio" Target="../media/media9.m4a"/></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microsoft.com/office/2007/relationships/media" Target="../media/media11.m4a"/><Relationship Id="rId7" Type="http://schemas.openxmlformats.org/officeDocument/2006/relationships/image" Target="../media/image9.jpg"/><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8.jpg"/><Relationship Id="rId5" Type="http://schemas.openxmlformats.org/officeDocument/2006/relationships/slideLayout" Target="../slideLayouts/slideLayout2.xml"/><Relationship Id="rId4" Type="http://schemas.openxmlformats.org/officeDocument/2006/relationships/audio" Target="../media/media11.m4a"/></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BA9A208-404D-4C4E-AAB1-35C132FAF245}"/>
              </a:ext>
            </a:extLst>
          </p:cNvPr>
          <p:cNvSpPr txBox="1"/>
          <p:nvPr/>
        </p:nvSpPr>
        <p:spPr>
          <a:xfrm>
            <a:off x="981196" y="894024"/>
            <a:ext cx="9829558" cy="4247317"/>
          </a:xfrm>
          <a:prstGeom prst="rect">
            <a:avLst/>
          </a:prstGeom>
          <a:noFill/>
        </p:spPr>
        <p:txBody>
          <a:bodyPr wrap="square" rtlCol="0">
            <a:spAutoFit/>
          </a:bodyPr>
          <a:lstStyle/>
          <a:p>
            <a:r>
              <a:rPr lang="en-GB" sz="6600" b="1" dirty="0"/>
              <a:t>Domestic  Abuse</a:t>
            </a:r>
          </a:p>
          <a:p>
            <a:endParaRPr lang="en-GB" sz="6600" b="1" dirty="0"/>
          </a:p>
          <a:p>
            <a:r>
              <a:rPr lang="en-GB" sz="6600" dirty="0"/>
              <a:t>Basic Awareness</a:t>
            </a:r>
          </a:p>
          <a:p>
            <a:endParaRPr lang="en-GB" sz="2400" dirty="0"/>
          </a:p>
          <a:p>
            <a:r>
              <a:rPr lang="en-GB" sz="4800" dirty="0"/>
              <a:t>Narrated </a:t>
            </a:r>
            <a:r>
              <a:rPr lang="en-GB" sz="4800" dirty="0" err="1"/>
              <a:t>Powerpoint</a:t>
            </a:r>
            <a:r>
              <a:rPr lang="en-GB" sz="4800" dirty="0"/>
              <a:t> Presentation</a:t>
            </a:r>
          </a:p>
        </p:txBody>
      </p:sp>
      <p:pic>
        <p:nvPicPr>
          <p:cNvPr id="3" name="Recorded Sound">
            <a:hlinkClick r:id="" action="ppaction://media"/>
            <a:extLst>
              <a:ext uri="{FF2B5EF4-FFF2-40B4-BE49-F238E27FC236}">
                <a16:creationId xmlns:a16="http://schemas.microsoft.com/office/drawing/2014/main" id="{4393D770-07AA-453C-A59F-2DF362EFC8C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08000" y="2471420"/>
            <a:ext cx="406400" cy="406400"/>
          </a:xfrm>
          <a:prstGeom prst="rect">
            <a:avLst/>
          </a:prstGeom>
        </p:spPr>
      </p:pic>
    </p:spTree>
    <p:extLst>
      <p:ext uri="{BB962C8B-B14F-4D97-AF65-F5344CB8AC3E}">
        <p14:creationId xmlns:p14="http://schemas.microsoft.com/office/powerpoint/2010/main" val="2750364809"/>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23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F4139-3FF2-4FB4-A87F-D7BF16D18B48}"/>
              </a:ext>
            </a:extLst>
          </p:cNvPr>
          <p:cNvSpPr>
            <a:spLocks noGrp="1"/>
          </p:cNvSpPr>
          <p:nvPr>
            <p:ph type="title"/>
          </p:nvPr>
        </p:nvSpPr>
        <p:spPr/>
        <p:txBody>
          <a:bodyPr/>
          <a:lstStyle/>
          <a:p>
            <a:r>
              <a:rPr lang="en-GB" dirty="0"/>
              <a:t>Domestic abuse and young people</a:t>
            </a:r>
          </a:p>
        </p:txBody>
      </p:sp>
      <p:sp>
        <p:nvSpPr>
          <p:cNvPr id="3" name="Rectangle 2">
            <a:extLst>
              <a:ext uri="{FF2B5EF4-FFF2-40B4-BE49-F238E27FC236}">
                <a16:creationId xmlns:a16="http://schemas.microsoft.com/office/drawing/2014/main" id="{A098C2E2-3FC0-4531-82FA-635C0AB80CC4}"/>
              </a:ext>
            </a:extLst>
          </p:cNvPr>
          <p:cNvSpPr/>
          <p:nvPr/>
        </p:nvSpPr>
        <p:spPr>
          <a:xfrm>
            <a:off x="838200" y="1567160"/>
            <a:ext cx="7505700" cy="5078313"/>
          </a:xfrm>
          <a:prstGeom prst="rect">
            <a:avLst/>
          </a:prstGeom>
        </p:spPr>
        <p:txBody>
          <a:bodyPr wrap="square">
            <a:spAutoFit/>
          </a:bodyPr>
          <a:lstStyle/>
          <a:p>
            <a:r>
              <a:rPr lang="en-GB" sz="2400" dirty="0">
                <a:solidFill>
                  <a:schemeClr val="tx2"/>
                </a:solidFill>
              </a:rPr>
              <a:t>It is important not to lose sight of the fact that domestic abuse is experienced within young people's own intimate relationships. </a:t>
            </a:r>
          </a:p>
          <a:p>
            <a:endParaRPr lang="en-GB" sz="2400" dirty="0">
              <a:solidFill>
                <a:schemeClr val="tx2"/>
              </a:solidFill>
            </a:endParaRPr>
          </a:p>
          <a:p>
            <a:r>
              <a:rPr lang="en-GB" sz="2400" dirty="0">
                <a:solidFill>
                  <a:schemeClr val="tx2"/>
                </a:solidFill>
              </a:rPr>
              <a:t>Research from the University of Bristol and the NSPCC shows that 25% of girls aged 13-17, and 17% of boys, have experienced the use of physical force (pushing, slapping, hitting or being held down) in a relationship. </a:t>
            </a:r>
          </a:p>
          <a:p>
            <a:endParaRPr lang="en-GB" sz="2400" dirty="0">
              <a:solidFill>
                <a:schemeClr val="tx2"/>
              </a:solidFill>
            </a:endParaRPr>
          </a:p>
          <a:p>
            <a:r>
              <a:rPr lang="en-GB" sz="2400" dirty="0">
                <a:solidFill>
                  <a:schemeClr val="tx2"/>
                </a:solidFill>
              </a:rPr>
              <a:t>Technology is often used against them, for example to keep surveillance of where they are and what they are doing and by monitoring their social media accounts.  </a:t>
            </a:r>
          </a:p>
          <a:p>
            <a:endParaRPr lang="en-GB" dirty="0"/>
          </a:p>
          <a:p>
            <a:endParaRPr lang="en-GB" dirty="0"/>
          </a:p>
        </p:txBody>
      </p:sp>
      <p:pic>
        <p:nvPicPr>
          <p:cNvPr id="6" name="Content Placeholder 5">
            <a:extLst>
              <a:ext uri="{FF2B5EF4-FFF2-40B4-BE49-F238E27FC236}">
                <a16:creationId xmlns:a16="http://schemas.microsoft.com/office/drawing/2014/main" id="{05462349-AA91-4759-A0F1-A955547B62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34800" y="365125"/>
            <a:ext cx="2508619" cy="2397125"/>
          </a:xfrm>
          <a:prstGeom prst="rect">
            <a:avLst/>
          </a:prstGeom>
        </p:spPr>
      </p:pic>
      <p:pic>
        <p:nvPicPr>
          <p:cNvPr id="4" name="Recorded Sound">
            <a:hlinkClick r:id="" action="ppaction://media"/>
            <a:extLst>
              <a:ext uri="{FF2B5EF4-FFF2-40B4-BE49-F238E27FC236}">
                <a16:creationId xmlns:a16="http://schemas.microsoft.com/office/drawing/2014/main" id="{A79D8A0B-A048-4F10-A4BB-86D99B010CE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55900" y="3225800"/>
            <a:ext cx="406400" cy="406400"/>
          </a:xfrm>
          <a:prstGeom prst="rect">
            <a:avLst/>
          </a:prstGeom>
        </p:spPr>
      </p:pic>
    </p:spTree>
    <p:extLst>
      <p:ext uri="{BB962C8B-B14F-4D97-AF65-F5344CB8AC3E}">
        <p14:creationId xmlns:p14="http://schemas.microsoft.com/office/powerpoint/2010/main" val="612472816"/>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mediacall" presetSubtype="0" fill="hold" nodeType="clickEffect">
                                  <p:stCondLst>
                                    <p:cond delay="0"/>
                                  </p:stCondLst>
                                  <p:childTnLst>
                                    <p:cmd type="call" cmd="playFrom(0.0)">
                                      <p:cBhvr>
                                        <p:cTn id="21" dur="5014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2" fill="hold" display="0">
                  <p:stCondLst>
                    <p:cond delay="indefinite"/>
                  </p:stCondLst>
                  <p:endCondLst>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F4139-3FF2-4FB4-A87F-D7BF16D18B48}"/>
              </a:ext>
            </a:extLst>
          </p:cNvPr>
          <p:cNvSpPr>
            <a:spLocks noGrp="1"/>
          </p:cNvSpPr>
          <p:nvPr>
            <p:ph type="title"/>
          </p:nvPr>
        </p:nvSpPr>
        <p:spPr/>
        <p:txBody>
          <a:bodyPr/>
          <a:lstStyle/>
          <a:p>
            <a:r>
              <a:rPr lang="en-GB" dirty="0"/>
              <a:t>What might increase the risk of </a:t>
            </a:r>
            <a:br>
              <a:rPr lang="en-GB" dirty="0"/>
            </a:br>
            <a:r>
              <a:rPr lang="en-GB" dirty="0"/>
              <a:t>domestic abuse?</a:t>
            </a:r>
          </a:p>
        </p:txBody>
      </p:sp>
      <p:sp>
        <p:nvSpPr>
          <p:cNvPr id="3" name="Rectangle 2">
            <a:extLst>
              <a:ext uri="{FF2B5EF4-FFF2-40B4-BE49-F238E27FC236}">
                <a16:creationId xmlns:a16="http://schemas.microsoft.com/office/drawing/2014/main" id="{A839D762-D782-4F71-9B3E-D82A66B340BC}"/>
              </a:ext>
            </a:extLst>
          </p:cNvPr>
          <p:cNvSpPr/>
          <p:nvPr/>
        </p:nvSpPr>
        <p:spPr>
          <a:xfrm>
            <a:off x="838200" y="1976735"/>
            <a:ext cx="8572500" cy="4401205"/>
          </a:xfrm>
          <a:prstGeom prst="rect">
            <a:avLst/>
          </a:prstGeom>
        </p:spPr>
        <p:txBody>
          <a:bodyPr wrap="square">
            <a:spAutoFit/>
          </a:bodyPr>
          <a:lstStyle/>
          <a:p>
            <a:r>
              <a:rPr lang="en-GB" sz="2000" b="1" dirty="0">
                <a:solidFill>
                  <a:schemeClr val="tx2"/>
                </a:solidFill>
              </a:rPr>
              <a:t>Victim's perception of risk of harm: </a:t>
            </a:r>
            <a:r>
              <a:rPr lang="en-GB" sz="2000" dirty="0">
                <a:solidFill>
                  <a:schemeClr val="tx2"/>
                </a:solidFill>
              </a:rPr>
              <a:t>victims of domestic abuse often tend to underestimate their risk of harm from perpetrators of domestic violence. </a:t>
            </a:r>
          </a:p>
          <a:p>
            <a:endParaRPr lang="en-GB" sz="2000" dirty="0">
              <a:solidFill>
                <a:schemeClr val="tx2"/>
              </a:solidFill>
            </a:endParaRPr>
          </a:p>
          <a:p>
            <a:r>
              <a:rPr lang="en-GB" sz="2000" b="1" dirty="0">
                <a:solidFill>
                  <a:schemeClr val="tx2"/>
                </a:solidFill>
              </a:rPr>
              <a:t>Separation:</a:t>
            </a:r>
            <a:r>
              <a:rPr lang="en-GB" sz="2000" dirty="0">
                <a:solidFill>
                  <a:schemeClr val="tx2"/>
                </a:solidFill>
              </a:rPr>
              <a:t> victims who attempt to end a violent relationship are strongly linked to intimate partner homicide. </a:t>
            </a:r>
          </a:p>
          <a:p>
            <a:endParaRPr lang="en-GB" sz="2000" dirty="0">
              <a:solidFill>
                <a:schemeClr val="tx2"/>
              </a:solidFill>
            </a:endParaRPr>
          </a:p>
          <a:p>
            <a:r>
              <a:rPr lang="en-GB" sz="2000" b="1" dirty="0">
                <a:solidFill>
                  <a:schemeClr val="tx2"/>
                </a:solidFill>
              </a:rPr>
              <a:t>Pregnancy/new birth: </a:t>
            </a:r>
            <a:r>
              <a:rPr lang="en-GB" sz="2000" dirty="0">
                <a:solidFill>
                  <a:schemeClr val="tx2"/>
                </a:solidFill>
              </a:rPr>
              <a:t>domestic abuse can start or get worse in pregnancy.</a:t>
            </a:r>
          </a:p>
          <a:p>
            <a:r>
              <a:rPr lang="en-GB" sz="2000" dirty="0">
                <a:solidFill>
                  <a:schemeClr val="tx2"/>
                </a:solidFill>
              </a:rPr>
              <a:t> </a:t>
            </a:r>
          </a:p>
          <a:p>
            <a:r>
              <a:rPr lang="en-GB" sz="2000" b="1" dirty="0">
                <a:solidFill>
                  <a:schemeClr val="tx2"/>
                </a:solidFill>
              </a:rPr>
              <a:t>Community issues/isolation: </a:t>
            </a:r>
            <a:r>
              <a:rPr lang="en-GB" sz="2000" dirty="0">
                <a:solidFill>
                  <a:schemeClr val="tx2"/>
                </a:solidFill>
              </a:rPr>
              <a:t>needs may differ amongst ethnic minority victims, newly arrived communities, asylum seekers, older people, people with disabilities, as well as travelling or gay, lesbian, bisexual or transgender people. </a:t>
            </a:r>
          </a:p>
          <a:p>
            <a:r>
              <a:rPr lang="en-GB" sz="2000" dirty="0">
                <a:solidFill>
                  <a:schemeClr val="tx2"/>
                </a:solidFill>
              </a:rPr>
              <a:t>This will include the isolation of the COVID-19 lockdown. </a:t>
            </a:r>
          </a:p>
          <a:p>
            <a:endParaRPr lang="en-GB" sz="2000" dirty="0">
              <a:solidFill>
                <a:schemeClr val="tx2"/>
              </a:solidFill>
            </a:endParaRPr>
          </a:p>
          <a:p>
            <a:r>
              <a:rPr lang="en-GB" sz="2000" b="1" dirty="0">
                <a:solidFill>
                  <a:schemeClr val="tx2"/>
                </a:solidFill>
              </a:rPr>
              <a:t>Stalking:</a:t>
            </a:r>
            <a:r>
              <a:rPr lang="en-GB" sz="2000" dirty="0">
                <a:solidFill>
                  <a:schemeClr val="tx2"/>
                </a:solidFill>
              </a:rPr>
              <a:t> persistent and consistent calling, texting, sending letters, following.</a:t>
            </a:r>
          </a:p>
        </p:txBody>
      </p:sp>
      <p:pic>
        <p:nvPicPr>
          <p:cNvPr id="7" name="Picture 6" descr="A stop sign&#10;&#10;Description automatically generated">
            <a:extLst>
              <a:ext uri="{FF2B5EF4-FFF2-40B4-BE49-F238E27FC236}">
                <a16:creationId xmlns:a16="http://schemas.microsoft.com/office/drawing/2014/main" id="{530A7A2E-94EE-4FBD-98EA-F92AD0FD39A9}"/>
              </a:ext>
            </a:extLst>
          </p:cNvPr>
          <p:cNvPicPr>
            <a:picLocks noChangeAspect="1"/>
          </p:cNvPicPr>
          <p:nvPr/>
        </p:nvPicPr>
        <p:blipFill>
          <a:blip r:embed="rId4">
            <a:clrChange>
              <a:clrFrom>
                <a:srgbClr val="DCDCDC"/>
              </a:clrFrom>
              <a:clrTo>
                <a:srgbClr val="DCDCDC">
                  <a:alpha val="0"/>
                </a:srgbClr>
              </a:clrTo>
            </a:clrChange>
            <a:extLst>
              <a:ext uri="{28A0092B-C50C-407E-A947-70E740481C1C}">
                <a14:useLocalDpi xmlns:a14="http://schemas.microsoft.com/office/drawing/2010/main" val="0"/>
              </a:ext>
            </a:extLst>
          </a:blip>
          <a:stretch>
            <a:fillRect/>
          </a:stretch>
        </p:blipFill>
        <p:spPr>
          <a:xfrm>
            <a:off x="9410700" y="232499"/>
            <a:ext cx="2609849" cy="2095500"/>
          </a:xfrm>
          <a:prstGeom prst="rect">
            <a:avLst/>
          </a:prstGeom>
        </p:spPr>
      </p:pic>
      <p:pic>
        <p:nvPicPr>
          <p:cNvPr id="5" name="Recorded Sound">
            <a:hlinkClick r:id="" action="ppaction://media"/>
            <a:extLst>
              <a:ext uri="{FF2B5EF4-FFF2-40B4-BE49-F238E27FC236}">
                <a16:creationId xmlns:a16="http://schemas.microsoft.com/office/drawing/2014/main" id="{9315A52B-2797-416A-86DE-ACE4100F9DA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380694" y="3022600"/>
            <a:ext cx="406400" cy="406400"/>
          </a:xfrm>
          <a:prstGeom prst="rect">
            <a:avLst/>
          </a:prstGeom>
        </p:spPr>
      </p:pic>
    </p:spTree>
    <p:extLst>
      <p:ext uri="{BB962C8B-B14F-4D97-AF65-F5344CB8AC3E}">
        <p14:creationId xmlns:p14="http://schemas.microsoft.com/office/powerpoint/2010/main" val="983983514"/>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8905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37" fill="hold" display="0">
                  <p:stCondLst>
                    <p:cond delay="indefinite"/>
                  </p:stCondLst>
                  <p:endCondLst>
                    <p:cond evt="onStopAudio" delay="0">
                      <p:tgtEl>
                        <p:sldTgt/>
                      </p:tgtEl>
                    </p:cond>
                  </p:endCondLst>
                </p:cTn>
                <p:tgtEl>
                  <p:spTgt spid="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F4139-3FF2-4FB4-A87F-D7BF16D18B48}"/>
              </a:ext>
            </a:extLst>
          </p:cNvPr>
          <p:cNvSpPr>
            <a:spLocks noGrp="1"/>
          </p:cNvSpPr>
          <p:nvPr>
            <p:ph type="title"/>
          </p:nvPr>
        </p:nvSpPr>
        <p:spPr/>
        <p:txBody>
          <a:bodyPr/>
          <a:lstStyle/>
          <a:p>
            <a:r>
              <a:rPr lang="en-GB" dirty="0"/>
              <a:t>How should we respond?</a:t>
            </a:r>
          </a:p>
        </p:txBody>
      </p:sp>
      <p:sp>
        <p:nvSpPr>
          <p:cNvPr id="3" name="Rectangle 2">
            <a:extLst>
              <a:ext uri="{FF2B5EF4-FFF2-40B4-BE49-F238E27FC236}">
                <a16:creationId xmlns:a16="http://schemas.microsoft.com/office/drawing/2014/main" id="{05FB8841-495D-42E3-BF7B-55202C9333BF}"/>
              </a:ext>
            </a:extLst>
          </p:cNvPr>
          <p:cNvSpPr/>
          <p:nvPr/>
        </p:nvSpPr>
        <p:spPr>
          <a:xfrm>
            <a:off x="838200" y="1556088"/>
            <a:ext cx="9772650" cy="3046988"/>
          </a:xfrm>
          <a:prstGeom prst="rect">
            <a:avLst/>
          </a:prstGeom>
        </p:spPr>
        <p:txBody>
          <a:bodyPr wrap="square">
            <a:spAutoFit/>
          </a:bodyPr>
          <a:lstStyle/>
          <a:p>
            <a:r>
              <a:rPr lang="en-GB" sz="2400" dirty="0">
                <a:solidFill>
                  <a:schemeClr val="tx2"/>
                </a:solidFill>
              </a:rPr>
              <a:t>If you have concerns that the child or anyone in the family are at </a:t>
            </a:r>
            <a:r>
              <a:rPr lang="en-GB" sz="2400" b="1" dirty="0">
                <a:solidFill>
                  <a:schemeClr val="tx2"/>
                </a:solidFill>
              </a:rPr>
              <a:t>immediate risk of harm</a:t>
            </a:r>
            <a:r>
              <a:rPr lang="en-GB" sz="2400" dirty="0">
                <a:solidFill>
                  <a:schemeClr val="tx2"/>
                </a:solidFill>
              </a:rPr>
              <a:t>, you should contact the police </a:t>
            </a:r>
            <a:r>
              <a:rPr lang="en-GB" sz="2400" b="1" dirty="0">
                <a:solidFill>
                  <a:schemeClr val="tx2"/>
                </a:solidFill>
              </a:rPr>
              <a:t>urgently by calling 999. </a:t>
            </a:r>
          </a:p>
          <a:p>
            <a:endParaRPr lang="en-GB" sz="2400" dirty="0">
              <a:solidFill>
                <a:schemeClr val="tx2"/>
              </a:solidFill>
            </a:endParaRPr>
          </a:p>
          <a:p>
            <a:r>
              <a:rPr lang="en-GB" sz="2400" dirty="0">
                <a:solidFill>
                  <a:schemeClr val="tx2"/>
                </a:solidFill>
              </a:rPr>
              <a:t>If you believe a child is experiencing domestic abuse you should contact the Wirral Integrated Front Door: 0151 606 2008 (Monday to Friday 9am-5pm). Outside of these hours please call the Emergency Duty Team on 0151 677 6557. The IFD will take any referral and advise and signpost to further agencies of support. </a:t>
            </a:r>
          </a:p>
        </p:txBody>
      </p:sp>
      <p:pic>
        <p:nvPicPr>
          <p:cNvPr id="7" name="Picture 6" descr="A picture containing table, room&#10;&#10;Description automatically generated">
            <a:extLst>
              <a:ext uri="{FF2B5EF4-FFF2-40B4-BE49-F238E27FC236}">
                <a16:creationId xmlns:a16="http://schemas.microsoft.com/office/drawing/2014/main" id="{9F5D747C-CA0E-4BE3-BF9D-92CA5AAF9F46}"/>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6250" y="5039976"/>
            <a:ext cx="2543175" cy="1597825"/>
          </a:xfrm>
          <a:prstGeom prst="rect">
            <a:avLst/>
          </a:prstGeom>
        </p:spPr>
      </p:pic>
      <p:pic>
        <p:nvPicPr>
          <p:cNvPr id="5" name="Recorded Sound">
            <a:hlinkClick r:id="" action="ppaction://media"/>
            <a:extLst>
              <a:ext uri="{FF2B5EF4-FFF2-40B4-BE49-F238E27FC236}">
                <a16:creationId xmlns:a16="http://schemas.microsoft.com/office/drawing/2014/main" id="{4942B030-6B36-4977-8749-3939E3C2511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06400" y="2769213"/>
            <a:ext cx="406400" cy="406400"/>
          </a:xfrm>
          <a:prstGeom prst="rect">
            <a:avLst/>
          </a:prstGeom>
        </p:spPr>
      </p:pic>
    </p:spTree>
    <p:extLst>
      <p:ext uri="{BB962C8B-B14F-4D97-AF65-F5344CB8AC3E}">
        <p14:creationId xmlns:p14="http://schemas.microsoft.com/office/powerpoint/2010/main" val="1531471395"/>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mediacall" presetSubtype="0" fill="hold" nodeType="clickEffect">
                                  <p:stCondLst>
                                    <p:cond delay="0"/>
                                  </p:stCondLst>
                                  <p:childTnLst>
                                    <p:cmd type="call" cmd="playFrom(0.0)">
                                      <p:cBhvr>
                                        <p:cTn id="16" dur="3983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7" fill="hold" display="0">
                  <p:stCondLst>
                    <p:cond delay="indefinite"/>
                  </p:stCondLst>
                  <p:endCondLst>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F4139-3FF2-4FB4-A87F-D7BF16D18B48}"/>
              </a:ext>
            </a:extLst>
          </p:cNvPr>
          <p:cNvSpPr>
            <a:spLocks noGrp="1"/>
          </p:cNvSpPr>
          <p:nvPr>
            <p:ph type="title"/>
          </p:nvPr>
        </p:nvSpPr>
        <p:spPr/>
        <p:txBody>
          <a:bodyPr/>
          <a:lstStyle/>
          <a:p>
            <a:r>
              <a:rPr lang="en-GB" dirty="0"/>
              <a:t>Further information and support </a:t>
            </a:r>
          </a:p>
        </p:txBody>
      </p:sp>
      <p:sp>
        <p:nvSpPr>
          <p:cNvPr id="3" name="Rectangle 2">
            <a:extLst>
              <a:ext uri="{FF2B5EF4-FFF2-40B4-BE49-F238E27FC236}">
                <a16:creationId xmlns:a16="http://schemas.microsoft.com/office/drawing/2014/main" id="{29D7A04E-4540-419E-A9F2-0DE6DD8194B2}"/>
              </a:ext>
            </a:extLst>
          </p:cNvPr>
          <p:cNvSpPr/>
          <p:nvPr/>
        </p:nvSpPr>
        <p:spPr>
          <a:xfrm>
            <a:off x="838201" y="1690688"/>
            <a:ext cx="10029824" cy="4678204"/>
          </a:xfrm>
          <a:prstGeom prst="rect">
            <a:avLst/>
          </a:prstGeom>
        </p:spPr>
        <p:txBody>
          <a:bodyPr wrap="square">
            <a:spAutoFit/>
          </a:bodyPr>
          <a:lstStyle/>
          <a:p>
            <a:r>
              <a:rPr lang="en-GB" sz="2000" b="1" dirty="0">
                <a:solidFill>
                  <a:schemeClr val="tx2"/>
                </a:solidFill>
              </a:rPr>
              <a:t>Tomorrow’s Women Wirral: </a:t>
            </a:r>
            <a:r>
              <a:rPr lang="en-GB" sz="2000" dirty="0">
                <a:solidFill>
                  <a:schemeClr val="tx2"/>
                </a:solidFill>
              </a:rPr>
              <a:t>Support for women in abusive relationships the team will offer advice and a listening ear. Please call 0151 647 7907 </a:t>
            </a:r>
          </a:p>
          <a:p>
            <a:r>
              <a:rPr lang="en-GB" sz="2000" b="1" dirty="0">
                <a:solidFill>
                  <a:schemeClr val="tx2"/>
                </a:solidFill>
              </a:rPr>
              <a:t>Wirral Women and Children’s Aid: </a:t>
            </a:r>
            <a:r>
              <a:rPr lang="en-GB" sz="2000" dirty="0">
                <a:solidFill>
                  <a:schemeClr val="tx2"/>
                </a:solidFill>
              </a:rPr>
              <a:t>Provides a 24/7 helpline. Please call 0151 643 9366 for guidance and support. Women’s Aid: </a:t>
            </a:r>
            <a:r>
              <a:rPr lang="en-GB" sz="2000" dirty="0">
                <a:solidFill>
                  <a:schemeClr val="tx2"/>
                </a:solidFill>
                <a:hlinkClick r:id="rId4">
                  <a:extLst>
                    <a:ext uri="{A12FA001-AC4F-418D-AE19-62706E023703}">
                      <ahyp:hlinkClr xmlns:ahyp="http://schemas.microsoft.com/office/drawing/2018/hyperlinkcolor" val="tx"/>
                    </a:ext>
                  </a:extLst>
                </a:hlinkClick>
              </a:rPr>
              <a:t>https://www.womensaid.org.uk/information-support/ </a:t>
            </a:r>
            <a:endParaRPr lang="en-GB" sz="2000" dirty="0">
              <a:solidFill>
                <a:schemeClr val="tx2"/>
              </a:solidFill>
            </a:endParaRPr>
          </a:p>
          <a:p>
            <a:r>
              <a:rPr lang="en-GB" sz="2000" b="1" dirty="0">
                <a:solidFill>
                  <a:schemeClr val="tx2"/>
                </a:solidFill>
              </a:rPr>
              <a:t>National Domestic Violence Helpline: </a:t>
            </a:r>
            <a:r>
              <a:rPr lang="en-GB" sz="2000" dirty="0">
                <a:solidFill>
                  <a:schemeClr val="tx2"/>
                </a:solidFill>
              </a:rPr>
              <a:t>0808 2000 247 (24 hours).</a:t>
            </a:r>
          </a:p>
          <a:p>
            <a:r>
              <a:rPr lang="en-GB" sz="2000" b="1" dirty="0">
                <a:solidFill>
                  <a:schemeClr val="tx2"/>
                </a:solidFill>
              </a:rPr>
              <a:t>Worst Kept Secret Helpline: </a:t>
            </a:r>
            <a:r>
              <a:rPr lang="en-GB" sz="2000" dirty="0">
                <a:solidFill>
                  <a:schemeClr val="tx2"/>
                </a:solidFill>
              </a:rPr>
              <a:t>0800 028 3398.</a:t>
            </a:r>
          </a:p>
          <a:p>
            <a:r>
              <a:rPr lang="en-GB" sz="2000" b="1" dirty="0">
                <a:solidFill>
                  <a:schemeClr val="tx2"/>
                </a:solidFill>
              </a:rPr>
              <a:t>Refuge: </a:t>
            </a:r>
            <a:r>
              <a:rPr lang="en-GB" sz="2000" dirty="0">
                <a:solidFill>
                  <a:schemeClr val="tx2"/>
                </a:solidFill>
              </a:rPr>
              <a:t>(includes information for men) | refuge.org.uk | 0808 200 0247 (24 hours) </a:t>
            </a:r>
            <a:r>
              <a:rPr lang="en-GB" sz="2000" b="1" dirty="0">
                <a:solidFill>
                  <a:schemeClr val="tx2"/>
                </a:solidFill>
              </a:rPr>
              <a:t>The Men’s Advice Line: </a:t>
            </a:r>
            <a:r>
              <a:rPr lang="en-GB" sz="2000" dirty="0">
                <a:solidFill>
                  <a:schemeClr val="tx2"/>
                </a:solidFill>
              </a:rPr>
              <a:t>for male domestic abuse survivors, 0808 801 0327.</a:t>
            </a:r>
          </a:p>
          <a:p>
            <a:r>
              <a:rPr lang="en-GB" sz="2000" b="1" dirty="0">
                <a:solidFill>
                  <a:schemeClr val="tx2"/>
                </a:solidFill>
              </a:rPr>
              <a:t>National LGBT+ Domestic Abuse Helpline: </a:t>
            </a:r>
            <a:r>
              <a:rPr lang="en-GB" sz="2000" dirty="0">
                <a:solidFill>
                  <a:schemeClr val="tx2"/>
                </a:solidFill>
              </a:rPr>
              <a:t>0800 999 5428.</a:t>
            </a:r>
          </a:p>
          <a:p>
            <a:r>
              <a:rPr lang="en-GB" sz="2000" b="1" dirty="0">
                <a:solidFill>
                  <a:schemeClr val="tx2"/>
                </a:solidFill>
              </a:rPr>
              <a:t>Samaritans (24/7 service): </a:t>
            </a:r>
            <a:r>
              <a:rPr lang="en-GB" sz="2000" dirty="0">
                <a:solidFill>
                  <a:schemeClr val="tx2"/>
                </a:solidFill>
              </a:rPr>
              <a:t>116 123.</a:t>
            </a:r>
          </a:p>
          <a:p>
            <a:r>
              <a:rPr lang="en-GB" sz="2000" b="1" dirty="0">
                <a:solidFill>
                  <a:schemeClr val="tx2"/>
                </a:solidFill>
              </a:rPr>
              <a:t>Respect: </a:t>
            </a:r>
            <a:r>
              <a:rPr lang="en-GB" sz="2000" dirty="0">
                <a:solidFill>
                  <a:schemeClr val="tx2"/>
                </a:solidFill>
              </a:rPr>
              <a:t>The Respect Phoneline is a key source of support for people concerned about their behaviour and wanting to manage and change it. 0808 8024040</a:t>
            </a:r>
          </a:p>
          <a:p>
            <a:r>
              <a:rPr lang="en-GB" sz="2000" dirty="0">
                <a:solidFill>
                  <a:schemeClr val="tx2"/>
                </a:solidFill>
              </a:rPr>
              <a:t>Useful website:</a:t>
            </a:r>
          </a:p>
          <a:p>
            <a:r>
              <a:rPr lang="en-GB" u="sng" dirty="0">
                <a:hlinkClick r:id="rId5"/>
              </a:rPr>
              <a:t>https://www.reducingtherisk.org.uk/cms/content/home</a:t>
            </a:r>
            <a:endParaRPr lang="en-GB" dirty="0"/>
          </a:p>
          <a:p>
            <a:endParaRPr lang="en-GB" sz="2000" dirty="0">
              <a:solidFill>
                <a:schemeClr val="tx2"/>
              </a:solidFill>
            </a:endParaRPr>
          </a:p>
        </p:txBody>
      </p:sp>
      <p:pic>
        <p:nvPicPr>
          <p:cNvPr id="5" name="Recorded Sound">
            <a:hlinkClick r:id="" action="ppaction://media"/>
            <a:extLst>
              <a:ext uri="{FF2B5EF4-FFF2-40B4-BE49-F238E27FC236}">
                <a16:creationId xmlns:a16="http://schemas.microsoft.com/office/drawing/2014/main" id="{71031562-EA97-4012-A13A-7E7BAB1EB03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23914" y="3022600"/>
            <a:ext cx="406400" cy="406400"/>
          </a:xfrm>
          <a:prstGeom prst="rect">
            <a:avLst/>
          </a:prstGeom>
        </p:spPr>
      </p:pic>
    </p:spTree>
    <p:extLst>
      <p:ext uri="{BB962C8B-B14F-4D97-AF65-F5344CB8AC3E}">
        <p14:creationId xmlns:p14="http://schemas.microsoft.com/office/powerpoint/2010/main" val="3162855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324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D8167-318E-421E-AFC4-FC70939E690D}"/>
              </a:ext>
            </a:extLst>
          </p:cNvPr>
          <p:cNvSpPr>
            <a:spLocks noGrp="1"/>
          </p:cNvSpPr>
          <p:nvPr>
            <p:ph type="title"/>
          </p:nvPr>
        </p:nvSpPr>
        <p:spPr/>
        <p:txBody>
          <a:bodyPr/>
          <a:lstStyle/>
          <a:p>
            <a:r>
              <a:rPr lang="en-GB" dirty="0"/>
              <a:t>Objectives</a:t>
            </a:r>
          </a:p>
        </p:txBody>
      </p:sp>
      <p:sp>
        <p:nvSpPr>
          <p:cNvPr id="3" name="TextBox 2">
            <a:extLst>
              <a:ext uri="{FF2B5EF4-FFF2-40B4-BE49-F238E27FC236}">
                <a16:creationId xmlns:a16="http://schemas.microsoft.com/office/drawing/2014/main" id="{D258C7E9-8FB5-40C4-85C6-24BF0C0CF7BC}"/>
              </a:ext>
            </a:extLst>
          </p:cNvPr>
          <p:cNvSpPr txBox="1"/>
          <p:nvPr/>
        </p:nvSpPr>
        <p:spPr>
          <a:xfrm>
            <a:off x="1009649" y="1800225"/>
            <a:ext cx="9686925" cy="2677656"/>
          </a:xfrm>
          <a:prstGeom prst="rect">
            <a:avLst/>
          </a:prstGeom>
          <a:noFill/>
        </p:spPr>
        <p:txBody>
          <a:bodyPr wrap="square" rtlCol="0">
            <a:spAutoFit/>
          </a:bodyPr>
          <a:lstStyle/>
          <a:p>
            <a:r>
              <a:rPr lang="en-GB" sz="2400" dirty="0">
                <a:solidFill>
                  <a:schemeClr val="tx2"/>
                </a:solidFill>
              </a:rPr>
              <a:t>By the end of training participants will:</a:t>
            </a:r>
          </a:p>
          <a:p>
            <a:endParaRPr lang="en-GB" sz="2400" dirty="0">
              <a:solidFill>
                <a:schemeClr val="tx2"/>
              </a:solidFill>
            </a:endParaRPr>
          </a:p>
          <a:p>
            <a:pPr marL="457200" indent="-457200">
              <a:buFont typeface="Wingdings" panose="05000000000000000000" pitchFamily="2" charset="2"/>
              <a:buChar char="Ø"/>
            </a:pPr>
            <a:r>
              <a:rPr lang="en-GB" sz="2400" dirty="0">
                <a:solidFill>
                  <a:schemeClr val="tx2"/>
                </a:solidFill>
              </a:rPr>
              <a:t>Have more confidence in recognising domestic abuse</a:t>
            </a:r>
          </a:p>
          <a:p>
            <a:pPr marL="457200" indent="-457200">
              <a:buFont typeface="Wingdings" panose="05000000000000000000" pitchFamily="2" charset="2"/>
              <a:buChar char="Ø"/>
            </a:pPr>
            <a:r>
              <a:rPr lang="en-GB" sz="2400" dirty="0">
                <a:solidFill>
                  <a:schemeClr val="tx2"/>
                </a:solidFill>
              </a:rPr>
              <a:t>Have a clearer understanding of the impact of domestic abuse on the victim and the children in the family</a:t>
            </a:r>
          </a:p>
          <a:p>
            <a:pPr marL="457200" indent="-457200">
              <a:buFont typeface="Wingdings" panose="05000000000000000000" pitchFamily="2" charset="2"/>
              <a:buChar char="Ø"/>
            </a:pPr>
            <a:r>
              <a:rPr lang="en-GB" sz="2400" dirty="0">
                <a:solidFill>
                  <a:schemeClr val="tx2"/>
                </a:solidFill>
              </a:rPr>
              <a:t>Know where to seek support for themselves and the families they are working with. </a:t>
            </a:r>
          </a:p>
        </p:txBody>
      </p:sp>
      <p:pic>
        <p:nvPicPr>
          <p:cNvPr id="4" name="Recorded Sound">
            <a:hlinkClick r:id="" action="ppaction://media"/>
            <a:extLst>
              <a:ext uri="{FF2B5EF4-FFF2-40B4-BE49-F238E27FC236}">
                <a16:creationId xmlns:a16="http://schemas.microsoft.com/office/drawing/2014/main" id="{32D710B4-E935-41D5-BF59-41F925B29B61}"/>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9469" y="2935853"/>
            <a:ext cx="406400" cy="406400"/>
          </a:xfrm>
          <a:prstGeom prst="rect">
            <a:avLst/>
          </a:prstGeom>
        </p:spPr>
      </p:pic>
    </p:spTree>
    <p:extLst>
      <p:ext uri="{BB962C8B-B14F-4D97-AF65-F5344CB8AC3E}">
        <p14:creationId xmlns:p14="http://schemas.microsoft.com/office/powerpoint/2010/main" val="2114542601"/>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mediacall" presetSubtype="0" fill="hold" nodeType="clickEffect">
                                  <p:stCondLst>
                                    <p:cond delay="0"/>
                                  </p:stCondLst>
                                  <p:childTnLst>
                                    <p:cmd type="call" cmd="playFrom(0.0)">
                                      <p:cBhvr>
                                        <p:cTn id="22" dur="2299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3"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1091F7-79AA-4128-A2FC-1ED39E679534}"/>
              </a:ext>
            </a:extLst>
          </p:cNvPr>
          <p:cNvSpPr>
            <a:spLocks noGrp="1"/>
          </p:cNvSpPr>
          <p:nvPr>
            <p:ph type="title"/>
          </p:nvPr>
        </p:nvSpPr>
        <p:spPr/>
        <p:txBody>
          <a:bodyPr/>
          <a:lstStyle/>
          <a:p>
            <a:r>
              <a:rPr lang="en-GB" dirty="0"/>
              <a:t>Domestic abuse definition</a:t>
            </a:r>
          </a:p>
        </p:txBody>
      </p:sp>
      <p:sp>
        <p:nvSpPr>
          <p:cNvPr id="3" name="Rectangle 2">
            <a:extLst>
              <a:ext uri="{FF2B5EF4-FFF2-40B4-BE49-F238E27FC236}">
                <a16:creationId xmlns:a16="http://schemas.microsoft.com/office/drawing/2014/main" id="{0048203D-3CA5-4A45-B5DD-7BD029200919}"/>
              </a:ext>
            </a:extLst>
          </p:cNvPr>
          <p:cNvSpPr/>
          <p:nvPr/>
        </p:nvSpPr>
        <p:spPr>
          <a:xfrm>
            <a:off x="838200" y="1893541"/>
            <a:ext cx="9659014" cy="2369880"/>
          </a:xfrm>
          <a:prstGeom prst="rect">
            <a:avLst/>
          </a:prstGeom>
        </p:spPr>
        <p:txBody>
          <a:bodyPr wrap="square">
            <a:spAutoFit/>
          </a:bodyPr>
          <a:lstStyle/>
          <a:p>
            <a:r>
              <a:rPr lang="en-US" sz="2400" dirty="0">
                <a:solidFill>
                  <a:schemeClr val="tx2"/>
                </a:solidFill>
              </a:rPr>
              <a:t>Any incident of controlling, coercive, threatening </a:t>
            </a:r>
            <a:r>
              <a:rPr lang="en-US" sz="2400" dirty="0" err="1">
                <a:solidFill>
                  <a:schemeClr val="tx2"/>
                </a:solidFill>
              </a:rPr>
              <a:t>behaviour</a:t>
            </a:r>
            <a:r>
              <a:rPr lang="en-US" sz="2400" dirty="0">
                <a:solidFill>
                  <a:schemeClr val="tx2"/>
                </a:solidFill>
              </a:rPr>
              <a:t>, violence or abuse between those aged 16 or over who are or have been intimate partners or family members, regardless of gender or sexuality. </a:t>
            </a:r>
            <a:r>
              <a:rPr lang="en-GB" sz="2400" dirty="0">
                <a:solidFill>
                  <a:schemeClr val="tx2"/>
                </a:solidFill>
              </a:rPr>
              <a:t>This can encompass but is not limited to the following types of abuse:</a:t>
            </a:r>
          </a:p>
          <a:p>
            <a:r>
              <a:rPr lang="en-GB" sz="2400" dirty="0">
                <a:solidFill>
                  <a:schemeClr val="tx2"/>
                </a:solidFill>
              </a:rPr>
              <a:t>Psychological; Physical; Sexual; Financial; Emotional.</a:t>
            </a:r>
          </a:p>
          <a:p>
            <a:endParaRPr lang="en-GB" sz="2800" dirty="0">
              <a:solidFill>
                <a:schemeClr val="tx2"/>
              </a:solidFill>
            </a:endParaRPr>
          </a:p>
        </p:txBody>
      </p:sp>
      <p:pic>
        <p:nvPicPr>
          <p:cNvPr id="4" name="Picture 3" descr="A picture containing indoor, table, sitting, cup&#10;&#10;Description automatically generated">
            <a:extLst>
              <a:ext uri="{FF2B5EF4-FFF2-40B4-BE49-F238E27FC236}">
                <a16:creationId xmlns:a16="http://schemas.microsoft.com/office/drawing/2014/main" id="{609D6DA2-B7C0-4CD2-86B0-9AF04235C6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3875" y="4629150"/>
            <a:ext cx="2609850" cy="1740650"/>
          </a:xfrm>
          <a:prstGeom prst="rect">
            <a:avLst/>
          </a:prstGeom>
        </p:spPr>
      </p:pic>
      <p:pic>
        <p:nvPicPr>
          <p:cNvPr id="5" name="Recorded Sound">
            <a:hlinkClick r:id="" action="ppaction://media"/>
            <a:extLst>
              <a:ext uri="{FF2B5EF4-FFF2-40B4-BE49-F238E27FC236}">
                <a16:creationId xmlns:a16="http://schemas.microsoft.com/office/drawing/2014/main" id="{497F1B3D-91FF-4853-93AE-84B66CD5366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645022" y="2525236"/>
            <a:ext cx="406400" cy="406400"/>
          </a:xfrm>
          <a:prstGeom prst="rect">
            <a:avLst/>
          </a:prstGeom>
        </p:spPr>
      </p:pic>
    </p:spTree>
    <p:extLst>
      <p:ext uri="{BB962C8B-B14F-4D97-AF65-F5344CB8AC3E}">
        <p14:creationId xmlns:p14="http://schemas.microsoft.com/office/powerpoint/2010/main" val="2141234572"/>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6124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5" fill="hold" display="0">
                  <p:stCondLst>
                    <p:cond delay="indefinite"/>
                  </p:stCondLst>
                  <p:endCondLst>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F4139-3FF2-4FB4-A87F-D7BF16D18B48}"/>
              </a:ext>
            </a:extLst>
          </p:cNvPr>
          <p:cNvSpPr>
            <a:spLocks noGrp="1"/>
          </p:cNvSpPr>
          <p:nvPr>
            <p:ph type="title"/>
          </p:nvPr>
        </p:nvSpPr>
        <p:spPr/>
        <p:txBody>
          <a:bodyPr/>
          <a:lstStyle/>
          <a:p>
            <a:r>
              <a:rPr lang="en-GB" dirty="0"/>
              <a:t>Coercive control</a:t>
            </a:r>
          </a:p>
        </p:txBody>
      </p:sp>
      <p:sp>
        <p:nvSpPr>
          <p:cNvPr id="3" name="Rectangle 2">
            <a:extLst>
              <a:ext uri="{FF2B5EF4-FFF2-40B4-BE49-F238E27FC236}">
                <a16:creationId xmlns:a16="http://schemas.microsoft.com/office/drawing/2014/main" id="{C1D5C402-0729-442E-80AD-B9C71A8EB7DF}"/>
              </a:ext>
            </a:extLst>
          </p:cNvPr>
          <p:cNvSpPr/>
          <p:nvPr/>
        </p:nvSpPr>
        <p:spPr>
          <a:xfrm>
            <a:off x="838200" y="1823561"/>
            <a:ext cx="9505950" cy="1569660"/>
          </a:xfrm>
          <a:prstGeom prst="rect">
            <a:avLst/>
          </a:prstGeom>
        </p:spPr>
        <p:txBody>
          <a:bodyPr wrap="square">
            <a:spAutoFit/>
          </a:bodyPr>
          <a:lstStyle/>
          <a:p>
            <a:r>
              <a:rPr lang="en-US" sz="2400" dirty="0">
                <a:solidFill>
                  <a:schemeClr val="tx2"/>
                </a:solidFill>
              </a:rPr>
              <a:t>Coercive control can involve a range of criminal offences including assault, rape, threats to kill, burglary and criminal damage. Coercive control is a criminal offence even if you have not experienced any physical violence or damage to your property.</a:t>
            </a:r>
            <a:endParaRPr lang="en-GB" sz="2400" dirty="0">
              <a:solidFill>
                <a:schemeClr val="tx2"/>
              </a:solidFill>
            </a:endParaRPr>
          </a:p>
        </p:txBody>
      </p:sp>
      <p:pic>
        <p:nvPicPr>
          <p:cNvPr id="4" name="Picture 3" descr="A picture containing indoor, table, sitting, cup&#10;&#10;Description automatically generated">
            <a:extLst>
              <a:ext uri="{FF2B5EF4-FFF2-40B4-BE49-F238E27FC236}">
                <a16:creationId xmlns:a16="http://schemas.microsoft.com/office/drawing/2014/main" id="{AA0DAC95-CD64-488D-BF69-2209D40396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3875" y="4629150"/>
            <a:ext cx="2609850" cy="1740650"/>
          </a:xfrm>
          <a:prstGeom prst="rect">
            <a:avLst/>
          </a:prstGeom>
        </p:spPr>
      </p:pic>
      <p:pic>
        <p:nvPicPr>
          <p:cNvPr id="6" name="Recorded Sound">
            <a:hlinkClick r:id="" action="ppaction://media"/>
            <a:extLst>
              <a:ext uri="{FF2B5EF4-FFF2-40B4-BE49-F238E27FC236}">
                <a16:creationId xmlns:a16="http://schemas.microsoft.com/office/drawing/2014/main" id="{EBAA869C-DA40-4726-881A-98992D5C7D4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648771" y="2818176"/>
            <a:ext cx="406400" cy="406400"/>
          </a:xfrm>
          <a:prstGeom prst="rect">
            <a:avLst/>
          </a:prstGeom>
        </p:spPr>
      </p:pic>
    </p:spTree>
    <p:extLst>
      <p:ext uri="{BB962C8B-B14F-4D97-AF65-F5344CB8AC3E}">
        <p14:creationId xmlns:p14="http://schemas.microsoft.com/office/powerpoint/2010/main" val="168925435"/>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mediacall" presetSubtype="0" fill="hold" nodeType="clickEffect">
                                  <p:stCondLst>
                                    <p:cond delay="0"/>
                                  </p:stCondLst>
                                  <p:childTnLst>
                                    <p:cmd type="call" cmd="playFrom(0.0)">
                                      <p:cBhvr>
                                        <p:cTn id="11" dur="33214"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2"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F4139-3FF2-4FB4-A87F-D7BF16D18B48}"/>
              </a:ext>
            </a:extLst>
          </p:cNvPr>
          <p:cNvSpPr>
            <a:spLocks noGrp="1"/>
          </p:cNvSpPr>
          <p:nvPr>
            <p:ph type="title"/>
          </p:nvPr>
        </p:nvSpPr>
        <p:spPr/>
        <p:txBody>
          <a:bodyPr/>
          <a:lstStyle/>
          <a:p>
            <a:r>
              <a:rPr lang="en-GB" dirty="0"/>
              <a:t>Why does domestic abuse occur? </a:t>
            </a:r>
          </a:p>
        </p:txBody>
      </p:sp>
      <p:sp>
        <p:nvSpPr>
          <p:cNvPr id="3" name="TextBox 2">
            <a:extLst>
              <a:ext uri="{FF2B5EF4-FFF2-40B4-BE49-F238E27FC236}">
                <a16:creationId xmlns:a16="http://schemas.microsoft.com/office/drawing/2014/main" id="{897FA920-DC05-4D5C-B027-71283E23DE53}"/>
              </a:ext>
            </a:extLst>
          </p:cNvPr>
          <p:cNvSpPr txBox="1"/>
          <p:nvPr/>
        </p:nvSpPr>
        <p:spPr>
          <a:xfrm>
            <a:off x="838200" y="1552575"/>
            <a:ext cx="10334625" cy="4370427"/>
          </a:xfrm>
          <a:prstGeom prst="rect">
            <a:avLst/>
          </a:prstGeom>
          <a:noFill/>
        </p:spPr>
        <p:txBody>
          <a:bodyPr wrap="square" rtlCol="0">
            <a:spAutoFit/>
          </a:bodyPr>
          <a:lstStyle/>
          <a:p>
            <a:r>
              <a:rPr lang="en-GB" sz="2000" dirty="0">
                <a:solidFill>
                  <a:schemeClr val="tx2"/>
                </a:solidFill>
              </a:rPr>
              <a:t>One major factor in many abusive relationships is the power of one partner over another. This abuse can take the form of physical violence, restriction of movement and contact with friends and family, restriction of access to money, and emotional abuse, such as blaming, minimising and using intimidation.</a:t>
            </a:r>
          </a:p>
          <a:p>
            <a:endParaRPr lang="en-GB" sz="2000" dirty="0">
              <a:solidFill>
                <a:schemeClr val="tx2"/>
              </a:solidFill>
            </a:endParaRPr>
          </a:p>
          <a:p>
            <a:r>
              <a:rPr lang="en-GB" sz="2000" dirty="0">
                <a:solidFill>
                  <a:schemeClr val="tx2"/>
                </a:solidFill>
              </a:rPr>
              <a:t>However in some relationships both partners are equally abusive and this often involves a relationship dynamic in which conflict occasionally gets 'out of hand’. This form of abuse can range from aggressive behaviour such as throwing objects, to more aggressive behaviours such as pushing, slapping, biting, hitting. However this occurs out of anger or frustration rather than as a means of gaining control and power over the other partner.</a:t>
            </a:r>
          </a:p>
          <a:p>
            <a:endParaRPr lang="en-GB" sz="2000" dirty="0">
              <a:solidFill>
                <a:schemeClr val="tx2"/>
              </a:solidFill>
            </a:endParaRPr>
          </a:p>
          <a:p>
            <a:r>
              <a:rPr lang="en-GB" sz="2000" dirty="0">
                <a:solidFill>
                  <a:schemeClr val="tx2"/>
                </a:solidFill>
              </a:rPr>
              <a:t>It is important to note that whichever dynamic the abusive relationship takes, the impact on the children can be severe and long lasting. </a:t>
            </a:r>
          </a:p>
          <a:p>
            <a:endParaRPr lang="en-GB" dirty="0"/>
          </a:p>
        </p:txBody>
      </p:sp>
      <p:pic>
        <p:nvPicPr>
          <p:cNvPr id="4" name="Recorded Sound">
            <a:hlinkClick r:id="" action="ppaction://media"/>
            <a:extLst>
              <a:ext uri="{FF2B5EF4-FFF2-40B4-BE49-F238E27FC236}">
                <a16:creationId xmlns:a16="http://schemas.microsoft.com/office/drawing/2014/main" id="{B83A8112-36EF-4059-A6B2-0EC8EA0E998C}"/>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622644" y="3022600"/>
            <a:ext cx="406400" cy="406400"/>
          </a:xfrm>
          <a:prstGeom prst="rect">
            <a:avLst/>
          </a:prstGeom>
        </p:spPr>
      </p:pic>
    </p:spTree>
    <p:extLst>
      <p:ext uri="{BB962C8B-B14F-4D97-AF65-F5344CB8AC3E}">
        <p14:creationId xmlns:p14="http://schemas.microsoft.com/office/powerpoint/2010/main" val="1393664752"/>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mediacall" presetSubtype="0" fill="hold" nodeType="clickEffect">
                                  <p:stCondLst>
                                    <p:cond delay="0"/>
                                  </p:stCondLst>
                                  <p:childTnLst>
                                    <p:cmd type="call" cmd="playFrom(0.0)">
                                      <p:cBhvr>
                                        <p:cTn id="21" dur="6500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2"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F4139-3FF2-4FB4-A87F-D7BF16D18B48}"/>
              </a:ext>
            </a:extLst>
          </p:cNvPr>
          <p:cNvSpPr>
            <a:spLocks noGrp="1"/>
          </p:cNvSpPr>
          <p:nvPr>
            <p:ph type="title"/>
          </p:nvPr>
        </p:nvSpPr>
        <p:spPr/>
        <p:txBody>
          <a:bodyPr/>
          <a:lstStyle/>
          <a:p>
            <a:r>
              <a:rPr lang="en-GB" dirty="0"/>
              <a:t>Children and domestic abuse</a:t>
            </a:r>
          </a:p>
        </p:txBody>
      </p:sp>
      <p:sp>
        <p:nvSpPr>
          <p:cNvPr id="3" name="Rectangle 2">
            <a:extLst>
              <a:ext uri="{FF2B5EF4-FFF2-40B4-BE49-F238E27FC236}">
                <a16:creationId xmlns:a16="http://schemas.microsoft.com/office/drawing/2014/main" id="{F539CFAE-6D27-47CB-B47B-39CC18EE5932}"/>
              </a:ext>
            </a:extLst>
          </p:cNvPr>
          <p:cNvSpPr/>
          <p:nvPr/>
        </p:nvSpPr>
        <p:spPr>
          <a:xfrm>
            <a:off x="838200" y="1578739"/>
            <a:ext cx="8515351" cy="4154984"/>
          </a:xfrm>
          <a:prstGeom prst="rect">
            <a:avLst/>
          </a:prstGeom>
        </p:spPr>
        <p:txBody>
          <a:bodyPr wrap="square">
            <a:spAutoFit/>
          </a:bodyPr>
          <a:lstStyle/>
          <a:p>
            <a:r>
              <a:rPr lang="en-GB" sz="2400" dirty="0">
                <a:solidFill>
                  <a:schemeClr val="tx2"/>
                </a:solidFill>
              </a:rPr>
              <a:t>In a relationship where there is domestic abuse, children will experience the abuse in a number of different ways. People may believe that children are unaware of what was happening, but they can often remember it exactly. They may see or hear or even be involved in the abuse. </a:t>
            </a:r>
          </a:p>
          <a:p>
            <a:endParaRPr lang="en-GB" sz="2400" dirty="0">
              <a:solidFill>
                <a:schemeClr val="tx2"/>
              </a:solidFill>
            </a:endParaRPr>
          </a:p>
          <a:p>
            <a:r>
              <a:rPr lang="en-GB" sz="2400" dirty="0">
                <a:solidFill>
                  <a:schemeClr val="tx2"/>
                </a:solidFill>
              </a:rPr>
              <a:t>Besides possible physical abuse, children will almost certainly suffer emotional abuse either by being shouted at, told they are stupid or are not trying hard enough, or by witnessing the abuse of a loved parent. These emotionally damaging actions often have a long-lasting effect on the children. </a:t>
            </a:r>
          </a:p>
        </p:txBody>
      </p:sp>
      <p:pic>
        <p:nvPicPr>
          <p:cNvPr id="4" name="Content Placeholder 5" descr="A picture containing wall, person, young, indoor&#10;&#10;Description generated with very high confidence">
            <a:extLst>
              <a:ext uri="{FF2B5EF4-FFF2-40B4-BE49-F238E27FC236}">
                <a16:creationId xmlns:a16="http://schemas.microsoft.com/office/drawing/2014/main" id="{1B3021AD-B6AA-4B90-986B-4D21E14923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39300" y="238522"/>
            <a:ext cx="2437455" cy="2142728"/>
          </a:xfrm>
          <a:prstGeom prst="rect">
            <a:avLst/>
          </a:prstGeom>
        </p:spPr>
      </p:pic>
      <p:pic>
        <p:nvPicPr>
          <p:cNvPr id="5" name="Recorded Sound">
            <a:hlinkClick r:id="" action="ppaction://media"/>
            <a:extLst>
              <a:ext uri="{FF2B5EF4-FFF2-40B4-BE49-F238E27FC236}">
                <a16:creationId xmlns:a16="http://schemas.microsoft.com/office/drawing/2014/main" id="{E2E607C9-54B6-41A7-A2EE-2AC63CBA88C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670844" y="2876703"/>
            <a:ext cx="406400" cy="406400"/>
          </a:xfrm>
          <a:prstGeom prst="rect">
            <a:avLst/>
          </a:prstGeom>
        </p:spPr>
      </p:pic>
    </p:spTree>
    <p:extLst>
      <p:ext uri="{BB962C8B-B14F-4D97-AF65-F5344CB8AC3E}">
        <p14:creationId xmlns:p14="http://schemas.microsoft.com/office/powerpoint/2010/main" val="2048442862"/>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mediacall" presetSubtype="0" fill="hold" nodeType="clickEffect">
                                  <p:stCondLst>
                                    <p:cond delay="0"/>
                                  </p:stCondLst>
                                  <p:childTnLst>
                                    <p:cmd type="call" cmd="playFrom(0.0)">
                                      <p:cBhvr>
                                        <p:cTn id="16" dur="4547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7" fill="hold" display="0">
                  <p:stCondLst>
                    <p:cond delay="indefinite"/>
                  </p:stCondLst>
                  <p:endCondLst>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F4139-3FF2-4FB4-A87F-D7BF16D18B48}"/>
              </a:ext>
            </a:extLst>
          </p:cNvPr>
          <p:cNvSpPr>
            <a:spLocks noGrp="1"/>
          </p:cNvSpPr>
          <p:nvPr>
            <p:ph type="title"/>
          </p:nvPr>
        </p:nvSpPr>
        <p:spPr/>
        <p:txBody>
          <a:bodyPr/>
          <a:lstStyle/>
          <a:p>
            <a:r>
              <a:rPr lang="en-GB" dirty="0"/>
              <a:t>Children and domestic abuse</a:t>
            </a:r>
          </a:p>
        </p:txBody>
      </p:sp>
      <p:sp>
        <p:nvSpPr>
          <p:cNvPr id="3" name="Rectangle 2">
            <a:extLst>
              <a:ext uri="{FF2B5EF4-FFF2-40B4-BE49-F238E27FC236}">
                <a16:creationId xmlns:a16="http://schemas.microsoft.com/office/drawing/2014/main" id="{3FA74192-E8F5-4782-AD9C-D4690EBAA52E}"/>
              </a:ext>
            </a:extLst>
          </p:cNvPr>
          <p:cNvSpPr/>
          <p:nvPr/>
        </p:nvSpPr>
        <p:spPr>
          <a:xfrm>
            <a:off x="752474" y="1471613"/>
            <a:ext cx="9648825" cy="4493538"/>
          </a:xfrm>
          <a:prstGeom prst="rect">
            <a:avLst/>
          </a:prstGeom>
        </p:spPr>
        <p:txBody>
          <a:bodyPr wrap="square">
            <a:spAutoFit/>
          </a:bodyPr>
          <a:lstStyle/>
          <a:p>
            <a:r>
              <a:rPr lang="en-GB" altLang="en-US" sz="2200" dirty="0">
                <a:solidFill>
                  <a:schemeClr val="tx2"/>
                </a:solidFill>
              </a:rPr>
              <a:t>Statistics from the NSPCC show:</a:t>
            </a:r>
          </a:p>
          <a:p>
            <a:endParaRPr lang="en-GB" altLang="en-US" sz="2200" dirty="0">
              <a:solidFill>
                <a:schemeClr val="tx2"/>
              </a:solidFill>
            </a:endParaRPr>
          </a:p>
          <a:p>
            <a:r>
              <a:rPr lang="en-GB" altLang="en-US" sz="2200" dirty="0">
                <a:solidFill>
                  <a:schemeClr val="tx2"/>
                </a:solidFill>
              </a:rPr>
              <a:t>1 in 5 children have been exposed to domestic abuse</a:t>
            </a:r>
          </a:p>
          <a:p>
            <a:endParaRPr lang="en-GB" altLang="en-US" sz="2200" dirty="0">
              <a:solidFill>
                <a:schemeClr val="tx2"/>
              </a:solidFill>
            </a:endParaRPr>
          </a:p>
          <a:p>
            <a:r>
              <a:rPr lang="en-GB" altLang="en-US" sz="2200" dirty="0">
                <a:solidFill>
                  <a:schemeClr val="tx2"/>
                </a:solidFill>
              </a:rPr>
              <a:t>1 in 5 teenagers have been physically abused by their boyfriends or girlfriends</a:t>
            </a:r>
          </a:p>
          <a:p>
            <a:endParaRPr lang="en-GB" altLang="en-US" sz="2200" dirty="0">
              <a:solidFill>
                <a:schemeClr val="tx2"/>
              </a:solidFill>
            </a:endParaRPr>
          </a:p>
          <a:p>
            <a:r>
              <a:rPr lang="en-GB" altLang="en-US" sz="2200" dirty="0">
                <a:solidFill>
                  <a:schemeClr val="tx2"/>
                </a:solidFill>
              </a:rPr>
              <a:t>Domestic abuse is a factor in over half of children’s serious case reviews</a:t>
            </a:r>
          </a:p>
          <a:p>
            <a:endParaRPr lang="en-GB" altLang="en-US" sz="2200" dirty="0">
              <a:solidFill>
                <a:schemeClr val="tx2"/>
              </a:solidFill>
            </a:endParaRPr>
          </a:p>
          <a:p>
            <a:r>
              <a:rPr lang="en-GB" altLang="en-US" sz="2200" dirty="0">
                <a:solidFill>
                  <a:schemeClr val="tx2"/>
                </a:solidFill>
              </a:rPr>
              <a:t>A third of children witnessing domestic violence also experienced another form of abuse - t</a:t>
            </a:r>
            <a:r>
              <a:rPr lang="en-GB" sz="2200" dirty="0">
                <a:solidFill>
                  <a:schemeClr val="tx2"/>
                </a:solidFill>
              </a:rPr>
              <a:t>he link between child physical abuse and domestic violence is high.</a:t>
            </a:r>
          </a:p>
          <a:p>
            <a:endParaRPr lang="en-GB" altLang="en-US" sz="2200" dirty="0">
              <a:solidFill>
                <a:schemeClr val="tx2"/>
              </a:solidFill>
            </a:endParaRPr>
          </a:p>
          <a:p>
            <a:r>
              <a:rPr lang="en-GB" altLang="en-US" sz="2200" dirty="0">
                <a:solidFill>
                  <a:schemeClr val="tx2"/>
                </a:solidFill>
              </a:rPr>
              <a:t>In 90% of cases of violence the children were in the same or the next room</a:t>
            </a:r>
          </a:p>
          <a:p>
            <a:r>
              <a:rPr lang="en-GB" altLang="en-US" sz="2200" dirty="0">
                <a:solidFill>
                  <a:schemeClr val="tx2"/>
                </a:solidFill>
              </a:rPr>
              <a:t> at the time of the incident. </a:t>
            </a:r>
          </a:p>
        </p:txBody>
      </p:sp>
      <p:pic>
        <p:nvPicPr>
          <p:cNvPr id="4" name="Content Placeholder 5" descr="A picture containing wall, person, young, indoor&#10;&#10;Description generated with very high confidence">
            <a:extLst>
              <a:ext uri="{FF2B5EF4-FFF2-40B4-BE49-F238E27FC236}">
                <a16:creationId xmlns:a16="http://schemas.microsoft.com/office/drawing/2014/main" id="{B9EF3D6D-254C-4389-A009-20948CEABE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39300" y="238522"/>
            <a:ext cx="2437455" cy="2142728"/>
          </a:xfrm>
          <a:prstGeom prst="rect">
            <a:avLst/>
          </a:prstGeom>
        </p:spPr>
      </p:pic>
      <p:pic>
        <p:nvPicPr>
          <p:cNvPr id="5" name="Recorded Sound">
            <a:hlinkClick r:id="" action="ppaction://media"/>
            <a:extLst>
              <a:ext uri="{FF2B5EF4-FFF2-40B4-BE49-F238E27FC236}">
                <a16:creationId xmlns:a16="http://schemas.microsoft.com/office/drawing/2014/main" id="{49F830BA-D554-4F79-A05D-A219CDB79F5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14134" y="3022600"/>
            <a:ext cx="406400" cy="406400"/>
          </a:xfrm>
          <a:prstGeom prst="rect">
            <a:avLst/>
          </a:prstGeom>
        </p:spPr>
      </p:pic>
    </p:spTree>
    <p:extLst>
      <p:ext uri="{BB962C8B-B14F-4D97-AF65-F5344CB8AC3E}">
        <p14:creationId xmlns:p14="http://schemas.microsoft.com/office/powerpoint/2010/main" val="74901578"/>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fade">
                                      <p:cBhvr>
                                        <p:cTn id="32" dur="500"/>
                                        <p:tgtEl>
                                          <p:spTgt spid="3">
                                            <p:txEl>
                                              <p:pRg st="10" end="10"/>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animEffect transition="in" filter="fade">
                                      <p:cBhvr>
                                        <p:cTn id="35" dur="500"/>
                                        <p:tgtEl>
                                          <p:spTgt spid="3">
                                            <p:txEl>
                                              <p:pRg st="11" end="1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mediacall" presetSubtype="0" fill="hold" nodeType="clickEffect">
                                  <p:stCondLst>
                                    <p:cond delay="0"/>
                                  </p:stCondLst>
                                  <p:childTnLst>
                                    <p:cmd type="call" cmd="playFrom(0.0)">
                                      <p:cBhvr>
                                        <p:cTn id="39" dur="3904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40" fill="hold" display="0">
                  <p:stCondLst>
                    <p:cond delay="indefinite"/>
                  </p:stCondLst>
                  <p:endCondLst>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F4139-3FF2-4FB4-A87F-D7BF16D18B48}"/>
              </a:ext>
            </a:extLst>
          </p:cNvPr>
          <p:cNvSpPr>
            <a:spLocks noGrp="1"/>
          </p:cNvSpPr>
          <p:nvPr>
            <p:ph type="title"/>
          </p:nvPr>
        </p:nvSpPr>
        <p:spPr/>
        <p:txBody>
          <a:bodyPr/>
          <a:lstStyle/>
          <a:p>
            <a:r>
              <a:rPr lang="en-GB" dirty="0"/>
              <a:t>The impact of domestic abuse on children</a:t>
            </a:r>
          </a:p>
        </p:txBody>
      </p:sp>
      <p:sp>
        <p:nvSpPr>
          <p:cNvPr id="3" name="TextBox 2">
            <a:extLst>
              <a:ext uri="{FF2B5EF4-FFF2-40B4-BE49-F238E27FC236}">
                <a16:creationId xmlns:a16="http://schemas.microsoft.com/office/drawing/2014/main" id="{C6572A16-E027-4728-B90A-62D8AA10E61A}"/>
              </a:ext>
            </a:extLst>
          </p:cNvPr>
          <p:cNvSpPr txBox="1"/>
          <p:nvPr/>
        </p:nvSpPr>
        <p:spPr>
          <a:xfrm>
            <a:off x="732211" y="1690688"/>
            <a:ext cx="8201025" cy="3077766"/>
          </a:xfrm>
          <a:prstGeom prst="rect">
            <a:avLst/>
          </a:prstGeom>
          <a:noFill/>
        </p:spPr>
        <p:txBody>
          <a:bodyPr wrap="square" rtlCol="0">
            <a:spAutoFit/>
          </a:bodyPr>
          <a:lstStyle/>
          <a:p>
            <a:r>
              <a:rPr lang="en-GB" sz="2000" dirty="0">
                <a:solidFill>
                  <a:schemeClr val="tx2"/>
                </a:solidFill>
              </a:rPr>
              <a:t>Domestic abuse will have an impact on children of any age. We can recognise it by understanding some of the signs in the children we work with.</a:t>
            </a:r>
          </a:p>
          <a:p>
            <a:endParaRPr lang="en-GB" sz="2000" dirty="0">
              <a:solidFill>
                <a:schemeClr val="tx2"/>
              </a:solidFill>
            </a:endParaRPr>
          </a:p>
          <a:p>
            <a:r>
              <a:rPr lang="en-GB" sz="2000" dirty="0">
                <a:solidFill>
                  <a:schemeClr val="tx2"/>
                </a:solidFill>
              </a:rPr>
              <a:t>Birth – 2: Children in the first year of their life are influenced by emotional and behavioural trauma experienced by their mother. Signs could include constant crying, poor eating/sleeping, colic type symptoms, clingy/anxiety separation or withdrawn</a:t>
            </a:r>
          </a:p>
          <a:p>
            <a:endParaRPr lang="en-GB" dirty="0">
              <a:solidFill>
                <a:schemeClr val="tx2"/>
              </a:solidFill>
            </a:endParaRPr>
          </a:p>
          <a:p>
            <a:pPr marL="285750" indent="-285750">
              <a:buFont typeface="Arial" panose="020B0604020202020204" pitchFamily="34" charset="0"/>
              <a:buChar char="•"/>
            </a:pPr>
            <a:endParaRPr lang="en-GB" dirty="0">
              <a:solidFill>
                <a:schemeClr val="tx2"/>
              </a:solidFill>
            </a:endParaRPr>
          </a:p>
          <a:p>
            <a:endParaRPr lang="en-GB" dirty="0"/>
          </a:p>
        </p:txBody>
      </p:sp>
      <p:pic>
        <p:nvPicPr>
          <p:cNvPr id="4" name="Content Placeholder 9" descr="A baby with blue eyes lying on a bed&#10;&#10;Description generated with high confidence">
            <a:extLst>
              <a:ext uri="{FF2B5EF4-FFF2-40B4-BE49-F238E27FC236}">
                <a16:creationId xmlns:a16="http://schemas.microsoft.com/office/drawing/2014/main" id="{8A29BC9B-7584-4E7C-8C93-4510AC223E0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02414" y="1978444"/>
            <a:ext cx="1751386" cy="2125845"/>
          </a:xfrm>
          <a:prstGeom prst="rect">
            <a:avLst/>
          </a:prstGeom>
        </p:spPr>
      </p:pic>
      <p:sp>
        <p:nvSpPr>
          <p:cNvPr id="5" name="TextBox 4">
            <a:extLst>
              <a:ext uri="{FF2B5EF4-FFF2-40B4-BE49-F238E27FC236}">
                <a16:creationId xmlns:a16="http://schemas.microsoft.com/office/drawing/2014/main" id="{D2EECF58-1A36-4268-BEB9-45794701BAC6}"/>
              </a:ext>
            </a:extLst>
          </p:cNvPr>
          <p:cNvSpPr txBox="1"/>
          <p:nvPr/>
        </p:nvSpPr>
        <p:spPr>
          <a:xfrm>
            <a:off x="2867025" y="4339095"/>
            <a:ext cx="6535364" cy="1631216"/>
          </a:xfrm>
          <a:prstGeom prst="rect">
            <a:avLst/>
          </a:prstGeom>
          <a:noFill/>
        </p:spPr>
        <p:txBody>
          <a:bodyPr wrap="square" rtlCol="0">
            <a:spAutoFit/>
          </a:bodyPr>
          <a:lstStyle/>
          <a:p>
            <a:r>
              <a:rPr lang="en-GB" sz="2000" dirty="0">
                <a:solidFill>
                  <a:schemeClr val="tx2"/>
                </a:solidFill>
              </a:rPr>
              <a:t>2-4 years: Toddlers are just learning how to communicate with language. Signs may include becoming anxious or depressed, they may have difficulty sleeping, they may complain of physical symptoms such as tummy aches, or have constipation.</a:t>
            </a:r>
          </a:p>
        </p:txBody>
      </p:sp>
      <p:pic>
        <p:nvPicPr>
          <p:cNvPr id="6" name="Content Placeholder 5">
            <a:extLst>
              <a:ext uri="{FF2B5EF4-FFF2-40B4-BE49-F238E27FC236}">
                <a16:creationId xmlns:a16="http://schemas.microsoft.com/office/drawing/2014/main" id="{AA6C7568-C007-452C-9E1E-9CBB87A8D3E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2211" y="4339095"/>
            <a:ext cx="1924050" cy="2100829"/>
          </a:xfrm>
          <a:prstGeom prst="rect">
            <a:avLst/>
          </a:prstGeom>
        </p:spPr>
      </p:pic>
      <p:pic>
        <p:nvPicPr>
          <p:cNvPr id="11" name="Recorded Sound">
            <a:hlinkClick r:id="" action="ppaction://media"/>
            <a:extLst>
              <a:ext uri="{FF2B5EF4-FFF2-40B4-BE49-F238E27FC236}">
                <a16:creationId xmlns:a16="http://schemas.microsoft.com/office/drawing/2014/main" id="{33EF2D04-B63B-4BB0-9147-F7B55CAC7356}"/>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19105" y="3857206"/>
            <a:ext cx="406400" cy="406400"/>
          </a:xfrm>
          <a:prstGeom prst="rect">
            <a:avLst/>
          </a:prstGeom>
        </p:spPr>
      </p:pic>
      <p:pic>
        <p:nvPicPr>
          <p:cNvPr id="12" name="Recorded Sound">
            <a:hlinkClick r:id="" action="ppaction://media"/>
            <a:extLst>
              <a:ext uri="{FF2B5EF4-FFF2-40B4-BE49-F238E27FC236}">
                <a16:creationId xmlns:a16="http://schemas.microsoft.com/office/drawing/2014/main" id="{C647656F-D7D2-4713-99D2-542BE4AC8B79}"/>
              </a:ext>
            </a:extLst>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419105" y="2102079"/>
            <a:ext cx="406400" cy="406400"/>
          </a:xfrm>
          <a:prstGeom prst="rect">
            <a:avLst/>
          </a:prstGeom>
        </p:spPr>
      </p:pic>
    </p:spTree>
    <p:extLst>
      <p:ext uri="{BB962C8B-B14F-4D97-AF65-F5344CB8AC3E}">
        <p14:creationId xmlns:p14="http://schemas.microsoft.com/office/powerpoint/2010/main" val="2477073982"/>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fade">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mediacall" presetSubtype="0" fill="hold" nodeType="clickEffect">
                                  <p:stCondLst>
                                    <p:cond delay="0"/>
                                  </p:stCondLst>
                                  <p:childTnLst>
                                    <p:cmd type="call" cmd="playFrom(0.0)">
                                      <p:cBhvr>
                                        <p:cTn id="21" dur="35884" fill="hold"/>
                                        <p:tgtEl>
                                          <p:spTgt spid="12"/>
                                        </p:tgtEl>
                                      </p:cBhvr>
                                    </p:cmd>
                                  </p:childTnLst>
                                </p:cTn>
                              </p:par>
                            </p:childTnLst>
                          </p:cTn>
                        </p:par>
                      </p:childTnLst>
                    </p:cTn>
                  </p:par>
                  <p:par>
                    <p:cTn id="22" fill="hold">
                      <p:stCondLst>
                        <p:cond delay="indefinite"/>
                      </p:stCondLst>
                      <p:childTnLst>
                        <p:par>
                          <p:cTn id="23" fill="hold">
                            <p:stCondLst>
                              <p:cond delay="0"/>
                            </p:stCondLst>
                            <p:childTnLst>
                              <p:par>
                                <p:cTn id="24" presetID="1" presetClass="mediacall" presetSubtype="0" fill="hold" nodeType="clickEffect">
                                  <p:stCondLst>
                                    <p:cond delay="0"/>
                                  </p:stCondLst>
                                  <p:childTnLst>
                                    <p:cmd type="call" cmd="playFrom(0.0)">
                                      <p:cBhvr>
                                        <p:cTn id="25" dur="30219"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6" fill="hold" display="0">
                  <p:stCondLst>
                    <p:cond delay="indefinite"/>
                  </p:stCondLst>
                  <p:endCondLst>
                    <p:cond evt="onStopAudio" delay="0">
                      <p:tgtEl>
                        <p:sldTgt/>
                      </p:tgtEl>
                    </p:cond>
                  </p:endCondLst>
                </p:cTn>
                <p:tgtEl>
                  <p:spTgt spid="11"/>
                </p:tgtEl>
              </p:cMediaNode>
            </p:audio>
            <p:audio>
              <p:cMediaNode vol="80000">
                <p:cTn id="27" fill="hold" display="0">
                  <p:stCondLst>
                    <p:cond delay="indefinite"/>
                  </p:stCondLst>
                  <p:endCondLst>
                    <p:cond evt="onStopAudio" delay="0">
                      <p:tgtEl>
                        <p:sldTgt/>
                      </p:tgtEl>
                    </p:cond>
                  </p:endCondLst>
                </p:cTn>
                <p:tgtEl>
                  <p:spTgt spid="1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AB54705-8047-4F34-8CFD-D899680097E8}"/>
              </a:ext>
            </a:extLst>
          </p:cNvPr>
          <p:cNvSpPr>
            <a:spLocks noGrp="1"/>
          </p:cNvSpPr>
          <p:nvPr>
            <p:ph type="title"/>
          </p:nvPr>
        </p:nvSpPr>
        <p:spPr>
          <a:xfrm>
            <a:off x="838200" y="365125"/>
            <a:ext cx="10515600" cy="1325563"/>
          </a:xfrm>
        </p:spPr>
        <p:txBody>
          <a:bodyPr/>
          <a:lstStyle/>
          <a:p>
            <a:r>
              <a:rPr lang="en-GB" dirty="0"/>
              <a:t>The impact of domestic abuse on children</a:t>
            </a:r>
          </a:p>
        </p:txBody>
      </p:sp>
      <p:sp>
        <p:nvSpPr>
          <p:cNvPr id="4" name="Rectangle 3">
            <a:extLst>
              <a:ext uri="{FF2B5EF4-FFF2-40B4-BE49-F238E27FC236}">
                <a16:creationId xmlns:a16="http://schemas.microsoft.com/office/drawing/2014/main" id="{E9F20D7A-5AE5-4841-960D-EF11CF04A0B9}"/>
              </a:ext>
            </a:extLst>
          </p:cNvPr>
          <p:cNvSpPr/>
          <p:nvPr/>
        </p:nvSpPr>
        <p:spPr>
          <a:xfrm>
            <a:off x="2903855" y="1613059"/>
            <a:ext cx="8107556" cy="1938992"/>
          </a:xfrm>
          <a:prstGeom prst="rect">
            <a:avLst/>
          </a:prstGeom>
        </p:spPr>
        <p:txBody>
          <a:bodyPr wrap="square">
            <a:spAutoFit/>
          </a:bodyPr>
          <a:lstStyle/>
          <a:p>
            <a:r>
              <a:rPr lang="en-GB" sz="2000" dirty="0">
                <a:solidFill>
                  <a:schemeClr val="tx2"/>
                </a:solidFill>
              </a:rPr>
              <a:t>6-12 - Children at this age often feel that they are responsible for the violence in their family. They need and want to have explanations for what is happening in “their world”. Signs of concerns may include bed wetting, they may behave as though they are much younger than they are, there may be problems at school, or they may start truanting, they may start to display aggressive behaviour.</a:t>
            </a:r>
          </a:p>
        </p:txBody>
      </p:sp>
      <p:pic>
        <p:nvPicPr>
          <p:cNvPr id="5" name="Picture Placeholder 5">
            <a:extLst>
              <a:ext uri="{FF2B5EF4-FFF2-40B4-BE49-F238E27FC236}">
                <a16:creationId xmlns:a16="http://schemas.microsoft.com/office/drawing/2014/main" id="{0A215789-DDAA-4075-881E-EA0615E8CCC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8200" y="1597432"/>
            <a:ext cx="1891074" cy="2047876"/>
          </a:xfrm>
          <a:prstGeom prst="rect">
            <a:avLst/>
          </a:prstGeom>
        </p:spPr>
      </p:pic>
      <p:pic>
        <p:nvPicPr>
          <p:cNvPr id="6" name="Picture Placeholder 6">
            <a:extLst>
              <a:ext uri="{FF2B5EF4-FFF2-40B4-BE49-F238E27FC236}">
                <a16:creationId xmlns:a16="http://schemas.microsoft.com/office/drawing/2014/main" id="{793494A8-A09B-4DBB-B123-6C26847263A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24825" y="3965138"/>
            <a:ext cx="1835150" cy="1888281"/>
          </a:xfrm>
          <a:prstGeom prst="rect">
            <a:avLst/>
          </a:prstGeom>
        </p:spPr>
      </p:pic>
      <p:sp>
        <p:nvSpPr>
          <p:cNvPr id="7" name="TextBox 6">
            <a:extLst>
              <a:ext uri="{FF2B5EF4-FFF2-40B4-BE49-F238E27FC236}">
                <a16:creationId xmlns:a16="http://schemas.microsoft.com/office/drawing/2014/main" id="{0FC76FD9-83E9-4E0E-B29B-79D7A0355C18}"/>
              </a:ext>
            </a:extLst>
          </p:cNvPr>
          <p:cNvSpPr txBox="1"/>
          <p:nvPr/>
        </p:nvSpPr>
        <p:spPr>
          <a:xfrm>
            <a:off x="838200" y="3965138"/>
            <a:ext cx="6781800" cy="3108543"/>
          </a:xfrm>
          <a:prstGeom prst="rect">
            <a:avLst/>
          </a:prstGeom>
          <a:noFill/>
        </p:spPr>
        <p:txBody>
          <a:bodyPr wrap="square" rtlCol="0">
            <a:spAutoFit/>
          </a:bodyPr>
          <a:lstStyle/>
          <a:p>
            <a:r>
              <a:rPr lang="en-GB" sz="2000" dirty="0">
                <a:solidFill>
                  <a:schemeClr val="tx2"/>
                </a:solidFill>
              </a:rPr>
              <a:t>Teenagers - Teens who grow up in abusive homes often rebel against authority and over identify with their peers, they may choose friends who support their poor self-image and who will approve of their self-destructive behaviour.  They may become violent themselves in response to threats (in school or at home), there could be attempts at  suicide or self-harm, they may start to use alcohol or drugs, they could be very protective towards victim</a:t>
            </a:r>
          </a:p>
          <a:p>
            <a:endParaRPr lang="en-GB" dirty="0">
              <a:solidFill>
                <a:schemeClr val="tx2"/>
              </a:solidFill>
            </a:endParaRPr>
          </a:p>
          <a:p>
            <a:endParaRPr lang="en-GB" dirty="0">
              <a:solidFill>
                <a:schemeClr val="tx2"/>
              </a:solidFill>
            </a:endParaRPr>
          </a:p>
        </p:txBody>
      </p:sp>
      <p:pic>
        <p:nvPicPr>
          <p:cNvPr id="2" name="Recorded Sound">
            <a:hlinkClick r:id="" action="ppaction://media"/>
            <a:extLst>
              <a:ext uri="{FF2B5EF4-FFF2-40B4-BE49-F238E27FC236}">
                <a16:creationId xmlns:a16="http://schemas.microsoft.com/office/drawing/2014/main" id="{63B884AB-B526-4965-8C41-9BF5B9D86AA1}"/>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06400" y="2418170"/>
            <a:ext cx="406400" cy="406400"/>
          </a:xfrm>
          <a:prstGeom prst="rect">
            <a:avLst/>
          </a:prstGeom>
        </p:spPr>
      </p:pic>
      <p:pic>
        <p:nvPicPr>
          <p:cNvPr id="8" name="Recorded Sound">
            <a:hlinkClick r:id="" action="ppaction://media"/>
            <a:extLst>
              <a:ext uri="{FF2B5EF4-FFF2-40B4-BE49-F238E27FC236}">
                <a16:creationId xmlns:a16="http://schemas.microsoft.com/office/drawing/2014/main" id="{723F64C9-4BEA-43D6-B2EF-A10E2F77E33C}"/>
              </a:ext>
            </a:extLst>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406400" y="3947724"/>
            <a:ext cx="406400" cy="406400"/>
          </a:xfrm>
          <a:prstGeom prst="rect">
            <a:avLst/>
          </a:prstGeom>
        </p:spPr>
      </p:pic>
    </p:spTree>
    <p:extLst>
      <p:ext uri="{BB962C8B-B14F-4D97-AF65-F5344CB8AC3E}">
        <p14:creationId xmlns:p14="http://schemas.microsoft.com/office/powerpoint/2010/main" val="3369392243"/>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mediacall" presetSubtype="0" fill="hold" nodeType="clickEffect">
                                  <p:stCondLst>
                                    <p:cond delay="0"/>
                                  </p:stCondLst>
                                  <p:childTnLst>
                                    <p:cmd type="call" cmd="playFrom(0.0)">
                                      <p:cBhvr>
                                        <p:cTn id="16" dur="32866" fill="hold"/>
                                        <p:tgtEl>
                                          <p:spTgt spid="2"/>
                                        </p:tgtEl>
                                      </p:cBhvr>
                                    </p:cmd>
                                  </p:childTnLst>
                                </p:cTn>
                              </p:par>
                            </p:childTnLst>
                          </p:cTn>
                        </p:par>
                      </p:childTnLst>
                    </p:cTn>
                  </p:par>
                  <p:par>
                    <p:cTn id="17" fill="hold">
                      <p:stCondLst>
                        <p:cond delay="indefinite"/>
                      </p:stCondLst>
                      <p:childTnLst>
                        <p:par>
                          <p:cTn id="18" fill="hold">
                            <p:stCondLst>
                              <p:cond delay="0"/>
                            </p:stCondLst>
                            <p:childTnLst>
                              <p:par>
                                <p:cTn id="19" presetID="1" presetClass="mediacall" presetSubtype="0" fill="hold" nodeType="clickEffect">
                                  <p:stCondLst>
                                    <p:cond delay="0"/>
                                  </p:stCondLst>
                                  <p:childTnLst>
                                    <p:cmd type="call" cmd="playFrom(0.0)">
                                      <p:cBhvr>
                                        <p:cTn id="20" dur="45985"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1" fill="hold" display="0">
                  <p:stCondLst>
                    <p:cond delay="indefinite"/>
                  </p:stCondLst>
                  <p:endCondLst>
                    <p:cond evt="onStopAudio" delay="0">
                      <p:tgtEl>
                        <p:sldTgt/>
                      </p:tgtEl>
                    </p:cond>
                  </p:endCondLst>
                </p:cTn>
                <p:tgtEl>
                  <p:spTgt spid="2"/>
                </p:tgtEl>
              </p:cMediaNode>
            </p:audio>
            <p:audio>
              <p:cMediaNode vol="80000">
                <p:cTn id="22" fill="hold" display="0">
                  <p:stCondLst>
                    <p:cond delay="indefinite"/>
                  </p:stCondLst>
                  <p:endCondLst>
                    <p:cond evt="onStopAudio" delay="0">
                      <p:tgtEl>
                        <p:sldTgt/>
                      </p:tgtEl>
                    </p:cond>
                  </p:endCondLst>
                </p:cTn>
                <p:tgtEl>
                  <p:spTgt spid="8"/>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1410</TotalTime>
  <Words>1337</Words>
  <Application>Microsoft Office PowerPoint</Application>
  <PresentationFormat>Widescreen</PresentationFormat>
  <Paragraphs>81</Paragraphs>
  <Slides>13</Slides>
  <Notes>1</Notes>
  <HiddenSlides>0</HiddenSlides>
  <MMClips>15</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Wingdings</vt:lpstr>
      <vt:lpstr>Office Theme</vt:lpstr>
      <vt:lpstr>PowerPoint Presentation</vt:lpstr>
      <vt:lpstr>Objectives</vt:lpstr>
      <vt:lpstr>Domestic abuse definition</vt:lpstr>
      <vt:lpstr>Coercive control</vt:lpstr>
      <vt:lpstr>Why does domestic abuse occur? </vt:lpstr>
      <vt:lpstr>Children and domestic abuse</vt:lpstr>
      <vt:lpstr>Children and domestic abuse</vt:lpstr>
      <vt:lpstr>The impact of domestic abuse on children</vt:lpstr>
      <vt:lpstr>The impact of domestic abuse on children</vt:lpstr>
      <vt:lpstr>Domestic abuse and young people</vt:lpstr>
      <vt:lpstr>What might increase the risk of  domestic abuse?</vt:lpstr>
      <vt:lpstr>How should we respond?</vt:lpstr>
      <vt:lpstr>Further information and support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Domestic Abuse</dc:title>
  <dc:creator>Baker, Briony</dc:creator>
  <cp:lastModifiedBy>Robbins, David C.</cp:lastModifiedBy>
  <cp:revision>49</cp:revision>
  <dcterms:created xsi:type="dcterms:W3CDTF">2020-03-26T12:01:27Z</dcterms:created>
  <dcterms:modified xsi:type="dcterms:W3CDTF">2020-04-20T10:04:22Z</dcterms:modified>
</cp:coreProperties>
</file>