
<file path=[Content_Types].xml><?xml version="1.0" encoding="utf-8"?>
<Types xmlns="http://schemas.openxmlformats.org/package/2006/content-types">
  <Default Extension="gif" ContentType="image/gif"/>
  <Default Extension="jpeg" ContentType="image/jpeg"/>
  <Default Extension="MOV" ContentType="video/quicktime"/>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5" r:id="rId2"/>
    <p:sldId id="343" r:id="rId3"/>
    <p:sldId id="289" r:id="rId4"/>
    <p:sldId id="290" r:id="rId5"/>
    <p:sldId id="409" r:id="rId6"/>
    <p:sldId id="358" r:id="rId7"/>
    <p:sldId id="410" r:id="rId8"/>
    <p:sldId id="344" r:id="rId9"/>
    <p:sldId id="348" r:id="rId10"/>
    <p:sldId id="292" r:id="rId11"/>
    <p:sldId id="359" r:id="rId12"/>
    <p:sldId id="411" r:id="rId13"/>
    <p:sldId id="412" r:id="rId14"/>
    <p:sldId id="413" r:id="rId15"/>
    <p:sldId id="414" r:id="rId16"/>
    <p:sldId id="345" r:id="rId17"/>
    <p:sldId id="349" r:id="rId18"/>
    <p:sldId id="378" r:id="rId19"/>
    <p:sldId id="379" r:id="rId20"/>
    <p:sldId id="380" r:id="rId21"/>
    <p:sldId id="381" r:id="rId22"/>
    <p:sldId id="382" r:id="rId23"/>
    <p:sldId id="383" r:id="rId24"/>
    <p:sldId id="384" r:id="rId25"/>
    <p:sldId id="346" r:id="rId26"/>
    <p:sldId id="350" r:id="rId27"/>
    <p:sldId id="362" r:id="rId28"/>
    <p:sldId id="385" r:id="rId29"/>
    <p:sldId id="363" r:id="rId30"/>
    <p:sldId id="371" r:id="rId31"/>
    <p:sldId id="372" r:id="rId32"/>
    <p:sldId id="418" r:id="rId33"/>
    <p:sldId id="370" r:id="rId34"/>
    <p:sldId id="360" r:id="rId35"/>
    <p:sldId id="375" r:id="rId36"/>
    <p:sldId id="373" r:id="rId37"/>
    <p:sldId id="417" r:id="rId38"/>
    <p:sldId id="416" r:id="rId39"/>
    <p:sldId id="402" r:id="rId40"/>
    <p:sldId id="388" r:id="rId41"/>
    <p:sldId id="401" r:id="rId42"/>
    <p:sldId id="347" r:id="rId43"/>
    <p:sldId id="391" r:id="rId44"/>
    <p:sldId id="393" r:id="rId45"/>
    <p:sldId id="404" r:id="rId46"/>
    <p:sldId id="405" r:id="rId47"/>
    <p:sldId id="390" r:id="rId48"/>
    <p:sldId id="392" r:id="rId49"/>
    <p:sldId id="389" r:id="rId50"/>
    <p:sldId id="406" r:id="rId51"/>
    <p:sldId id="355" r:id="rId52"/>
    <p:sldId id="356" r:id="rId53"/>
    <p:sldId id="354" r:id="rId54"/>
    <p:sldId id="394" r:id="rId55"/>
    <p:sldId id="395" r:id="rId56"/>
    <p:sldId id="396" r:id="rId57"/>
    <p:sldId id="397" r:id="rId58"/>
    <p:sldId id="398" r:id="rId59"/>
    <p:sldId id="403" r:id="rId60"/>
    <p:sldId id="399" r:id="rId61"/>
    <p:sldId id="400" r:id="rId62"/>
    <p:sldId id="415" r:id="rId63"/>
    <p:sldId id="357" r:id="rId64"/>
    <p:sldId id="353" r:id="rId65"/>
    <p:sldId id="408" r:id="rId66"/>
    <p:sldId id="407" r:id="rId67"/>
    <p:sldId id="369" r:id="rId6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C153"/>
    <a:srgbClr val="FC8637"/>
    <a:srgbClr val="008ED7"/>
    <a:srgbClr val="E03A7F"/>
    <a:srgbClr val="E13D81"/>
    <a:srgbClr val="005B00"/>
    <a:srgbClr val="E0397E"/>
    <a:srgbClr val="0093D9"/>
    <a:srgbClr val="030356"/>
    <a:srgbClr val="3252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4D9D2-47E3-4A61-8615-4DA0A48C2E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B064093-4DC5-4ACD-B6CC-F152DE69AB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64F6B0-7773-4B0B-BA27-3DE6C48EB9AD}"/>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5" name="Footer Placeholder 4">
            <a:extLst>
              <a:ext uri="{FF2B5EF4-FFF2-40B4-BE49-F238E27FC236}">
                <a16:creationId xmlns:a16="http://schemas.microsoft.com/office/drawing/2014/main" id="{E90E22F5-16AF-4F72-9FC6-A43BEE4888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207063-7F25-4439-B6E8-015A3A12C6A0}"/>
              </a:ext>
            </a:extLst>
          </p:cNvPr>
          <p:cNvSpPr>
            <a:spLocks noGrp="1"/>
          </p:cNvSpPr>
          <p:nvPr>
            <p:ph type="sldNum" sz="quarter" idx="12"/>
          </p:nvPr>
        </p:nvSpPr>
        <p:spPr/>
        <p:txBody>
          <a:bodyPr/>
          <a:lstStyle/>
          <a:p>
            <a:fld id="{D4A1DA63-71FE-41DC-9157-753043580DEB}" type="slidenum">
              <a:rPr lang="en-GB" smtClean="0"/>
              <a:t>‹#›</a:t>
            </a:fld>
            <a:endParaRPr lang="en-GB"/>
          </a:p>
        </p:txBody>
      </p:sp>
      <p:pic>
        <p:nvPicPr>
          <p:cNvPr id="24" name="Picture 6" descr="Image result for Animated smoke effect gif ">
            <a:extLst>
              <a:ext uri="{FF2B5EF4-FFF2-40B4-BE49-F238E27FC236}">
                <a16:creationId xmlns:a16="http://schemas.microsoft.com/office/drawing/2014/main" id="{A8C4D16C-17C8-4191-A4D9-2E6063759040}"/>
              </a:ext>
            </a:extLst>
          </p:cNvPr>
          <p:cNvPicPr>
            <a:picLocks noChangeAspect="1" noChangeArrowheads="1" noCrop="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393" y="140163"/>
            <a:ext cx="11887209" cy="6593840"/>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7E45EA10-B8BF-4E5B-9819-288306A890B5}"/>
              </a:ext>
            </a:extLst>
          </p:cNvPr>
          <p:cNvGrpSpPr/>
          <p:nvPr userDrawn="1"/>
        </p:nvGrpSpPr>
        <p:grpSpPr>
          <a:xfrm>
            <a:off x="-1" y="0"/>
            <a:ext cx="12192004" cy="6904459"/>
            <a:chOff x="-1" y="0"/>
            <a:chExt cx="12192004" cy="6904459"/>
          </a:xfrm>
        </p:grpSpPr>
        <p:grpSp>
          <p:nvGrpSpPr>
            <p:cNvPr id="25" name="Group 24">
              <a:extLst>
                <a:ext uri="{FF2B5EF4-FFF2-40B4-BE49-F238E27FC236}">
                  <a16:creationId xmlns:a16="http://schemas.microsoft.com/office/drawing/2014/main" id="{0B512575-63E4-4C0A-B06A-16AF0AAAAC21}"/>
                </a:ext>
              </a:extLst>
            </p:cNvPr>
            <p:cNvGrpSpPr/>
            <p:nvPr userDrawn="1"/>
          </p:nvGrpSpPr>
          <p:grpSpPr>
            <a:xfrm>
              <a:off x="-1" y="0"/>
              <a:ext cx="12192004" cy="6904459"/>
              <a:chOff x="-1" y="0"/>
              <a:chExt cx="12192004" cy="6904459"/>
            </a:xfrm>
          </p:grpSpPr>
          <p:sp>
            <p:nvSpPr>
              <p:cNvPr id="15" name="Trapezoid 14">
                <a:extLst>
                  <a:ext uri="{FF2B5EF4-FFF2-40B4-BE49-F238E27FC236}">
                    <a16:creationId xmlns:a16="http://schemas.microsoft.com/office/drawing/2014/main" id="{663D491E-FDF1-4999-848F-C8039A2A55DA}"/>
                  </a:ext>
                </a:extLst>
              </p:cNvPr>
              <p:cNvSpPr/>
              <p:nvPr/>
            </p:nvSpPr>
            <p:spPr>
              <a:xfrm>
                <a:off x="2" y="6728539"/>
                <a:ext cx="12192000" cy="175918"/>
              </a:xfrm>
              <a:prstGeom prst="trapezoid">
                <a:avLst>
                  <a:gd name="adj" fmla="val 105931"/>
                </a:avLst>
              </a:prstGeom>
              <a:solidFill>
                <a:srgbClr val="E039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rapezoid 15">
                <a:extLst>
                  <a:ext uri="{FF2B5EF4-FFF2-40B4-BE49-F238E27FC236}">
                    <a16:creationId xmlns:a16="http://schemas.microsoft.com/office/drawing/2014/main" id="{B19E6C3E-A011-4DDC-94E7-1DF731246A2A}"/>
                  </a:ext>
                </a:extLst>
              </p:cNvPr>
              <p:cNvSpPr/>
              <p:nvPr/>
            </p:nvSpPr>
            <p:spPr>
              <a:xfrm rot="5400000">
                <a:off x="-3353811" y="3353810"/>
                <a:ext cx="6904459" cy="196839"/>
              </a:xfrm>
              <a:prstGeom prst="trapezoid">
                <a:avLst>
                  <a:gd name="adj" fmla="val 86319"/>
                </a:avLst>
              </a:prstGeom>
              <a:solidFill>
                <a:srgbClr val="005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rapezoid 16">
                <a:extLst>
                  <a:ext uri="{FF2B5EF4-FFF2-40B4-BE49-F238E27FC236}">
                    <a16:creationId xmlns:a16="http://schemas.microsoft.com/office/drawing/2014/main" id="{C427D38A-30BE-4F35-928E-9BE1B5EAC710}"/>
                  </a:ext>
                </a:extLst>
              </p:cNvPr>
              <p:cNvSpPr/>
              <p:nvPr/>
            </p:nvSpPr>
            <p:spPr>
              <a:xfrm rot="16200000" flipH="1">
                <a:off x="8641350" y="3353805"/>
                <a:ext cx="6904457" cy="196848"/>
              </a:xfrm>
              <a:prstGeom prst="trapezoid">
                <a:avLst>
                  <a:gd name="adj" fmla="val 86318"/>
                </a:avLst>
              </a:prstGeom>
              <a:solidFill>
                <a:srgbClr val="0093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rapezoid 17">
                <a:extLst>
                  <a:ext uri="{FF2B5EF4-FFF2-40B4-BE49-F238E27FC236}">
                    <a16:creationId xmlns:a16="http://schemas.microsoft.com/office/drawing/2014/main" id="{1DA0D4D4-51B9-4A60-A76D-E66763CCEB22}"/>
                  </a:ext>
                </a:extLst>
              </p:cNvPr>
              <p:cNvSpPr/>
              <p:nvPr/>
            </p:nvSpPr>
            <p:spPr>
              <a:xfrm flipV="1">
                <a:off x="0" y="0"/>
                <a:ext cx="12192000" cy="171322"/>
              </a:xfrm>
              <a:prstGeom prst="trapezoid">
                <a:avLst>
                  <a:gd name="adj" fmla="val 110744"/>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30356"/>
                  </a:solidFill>
                </a:endParaRPr>
              </a:p>
            </p:txBody>
          </p:sp>
        </p:grpSp>
        <p:sp>
          <p:nvSpPr>
            <p:cNvPr id="20" name="Trapezoid 19">
              <a:extLst>
                <a:ext uri="{FF2B5EF4-FFF2-40B4-BE49-F238E27FC236}">
                  <a16:creationId xmlns:a16="http://schemas.microsoft.com/office/drawing/2014/main" id="{96D26211-C91C-46F8-B525-0DA32B617B3E}"/>
                </a:ext>
              </a:extLst>
            </p:cNvPr>
            <p:cNvSpPr/>
            <p:nvPr userDrawn="1"/>
          </p:nvSpPr>
          <p:spPr>
            <a:xfrm rot="5400000">
              <a:off x="-2255547" y="2630779"/>
              <a:ext cx="6543087" cy="1638304"/>
            </a:xfrm>
            <a:prstGeom prst="trapezoid">
              <a:avLst>
                <a:gd name="adj" fmla="val 92771"/>
              </a:avLst>
            </a:prstGeom>
            <a:solidFill>
              <a:srgbClr val="005B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rapezoid 20">
              <a:extLst>
                <a:ext uri="{FF2B5EF4-FFF2-40B4-BE49-F238E27FC236}">
                  <a16:creationId xmlns:a16="http://schemas.microsoft.com/office/drawing/2014/main" id="{F3AA8DC2-E60D-49D4-9C31-D4905D2689D5}"/>
                </a:ext>
              </a:extLst>
            </p:cNvPr>
            <p:cNvSpPr/>
            <p:nvPr userDrawn="1"/>
          </p:nvSpPr>
          <p:spPr>
            <a:xfrm flipV="1">
              <a:off x="152397" y="154866"/>
              <a:ext cx="11869714" cy="1554012"/>
            </a:xfrm>
            <a:prstGeom prst="trapezoid">
              <a:avLst>
                <a:gd name="adj" fmla="val 110744"/>
              </a:avLst>
            </a:prstGeom>
            <a:solidFill>
              <a:schemeClr val="accent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30356"/>
                </a:solidFill>
              </a:endParaRPr>
            </a:p>
          </p:txBody>
        </p:sp>
        <p:sp>
          <p:nvSpPr>
            <p:cNvPr id="22" name="Trapezoid 21">
              <a:extLst>
                <a:ext uri="{FF2B5EF4-FFF2-40B4-BE49-F238E27FC236}">
                  <a16:creationId xmlns:a16="http://schemas.microsoft.com/office/drawing/2014/main" id="{D5215A75-6CEB-47D0-91DB-1CD7F1069B75}"/>
                </a:ext>
              </a:extLst>
            </p:cNvPr>
            <p:cNvSpPr/>
            <p:nvPr userDrawn="1"/>
          </p:nvSpPr>
          <p:spPr>
            <a:xfrm rot="16200000" flipH="1">
              <a:off x="7880294" y="2600203"/>
              <a:ext cx="6560887" cy="1695785"/>
            </a:xfrm>
            <a:prstGeom prst="trapezoid">
              <a:avLst>
                <a:gd name="adj" fmla="val 92771"/>
              </a:avLst>
            </a:prstGeom>
            <a:solidFill>
              <a:srgbClr val="0093D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rapezoid 22">
              <a:extLst>
                <a:ext uri="{FF2B5EF4-FFF2-40B4-BE49-F238E27FC236}">
                  <a16:creationId xmlns:a16="http://schemas.microsoft.com/office/drawing/2014/main" id="{D926AFED-0E5F-44B6-83B9-06D7F9790F2B}"/>
                </a:ext>
              </a:extLst>
            </p:cNvPr>
            <p:cNvSpPr/>
            <p:nvPr userDrawn="1"/>
          </p:nvSpPr>
          <p:spPr>
            <a:xfrm>
              <a:off x="183370" y="5198048"/>
              <a:ext cx="11825260" cy="1533264"/>
            </a:xfrm>
            <a:prstGeom prst="trapezoid">
              <a:avLst>
                <a:gd name="adj" fmla="val 110744"/>
              </a:avLst>
            </a:prstGeom>
            <a:solidFill>
              <a:srgbClr val="E0397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18">
            <a:extLst>
              <a:ext uri="{FF2B5EF4-FFF2-40B4-BE49-F238E27FC236}">
                <a16:creationId xmlns:a16="http://schemas.microsoft.com/office/drawing/2014/main" id="{BBD88B67-879F-4147-87BE-67EDDE858993}"/>
              </a:ext>
            </a:extLst>
          </p:cNvPr>
          <p:cNvSpPr/>
          <p:nvPr userDrawn="1"/>
        </p:nvSpPr>
        <p:spPr>
          <a:xfrm>
            <a:off x="418214" y="400095"/>
            <a:ext cx="11331902" cy="60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Jumping-kids[1]">
            <a:extLst>
              <a:ext uri="{FF2B5EF4-FFF2-40B4-BE49-F238E27FC236}">
                <a16:creationId xmlns:a16="http://schemas.microsoft.com/office/drawing/2014/main" id="{CBD204F8-19A6-40AE-AF94-9813E2D5ABCE}"/>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546611" y="5602616"/>
            <a:ext cx="1824350" cy="827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8" name="Rectangle 1">
            <a:extLst>
              <a:ext uri="{FF2B5EF4-FFF2-40B4-BE49-F238E27FC236}">
                <a16:creationId xmlns:a16="http://schemas.microsoft.com/office/drawing/2014/main" id="{B2E07DA0-40DE-49F6-8023-32532126B01F}"/>
              </a:ext>
            </a:extLst>
          </p:cNvPr>
          <p:cNvSpPr>
            <a:spLocks noChangeArrowheads="1"/>
          </p:cNvSpPr>
          <p:nvPr userDrawn="1"/>
        </p:nvSpPr>
        <p:spPr bwMode="auto">
          <a:xfrm>
            <a:off x="509438" y="607867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
        <p:nvSpPr>
          <p:cNvPr id="27" name="Rectangle 26">
            <a:extLst>
              <a:ext uri="{FF2B5EF4-FFF2-40B4-BE49-F238E27FC236}">
                <a16:creationId xmlns:a16="http://schemas.microsoft.com/office/drawing/2014/main" id="{8BF6CDC5-C153-49C3-96EA-6A6CD52791EE}"/>
              </a:ext>
            </a:extLst>
          </p:cNvPr>
          <p:cNvSpPr/>
          <p:nvPr userDrawn="1"/>
        </p:nvSpPr>
        <p:spPr>
          <a:xfrm>
            <a:off x="4976582" y="6091492"/>
            <a:ext cx="3510898" cy="338554"/>
          </a:xfrm>
          <a:prstGeom prst="rect">
            <a:avLst/>
          </a:prstGeom>
        </p:spPr>
        <p:txBody>
          <a:bodyPr wrap="none">
            <a:spAutoFit/>
          </a:bodyPr>
          <a:lstStyle/>
          <a:p>
            <a:r>
              <a:rPr lang="en-GB" altLang="en-US" sz="1600" b="1" dirty="0">
                <a:solidFill>
                  <a:schemeClr val="accent1">
                    <a:lumMod val="50000"/>
                  </a:schemeClr>
                </a:solidFill>
                <a:latin typeface="Ink Free" panose="03080402000500000000" pitchFamily="66" charset="0"/>
              </a:rPr>
              <a:t>https://www.sli.do/ enter code #2206</a:t>
            </a:r>
            <a:endParaRPr lang="en-GB" sz="1600" b="1" dirty="0">
              <a:latin typeface="Ink Free" panose="03080402000500000000" pitchFamily="66" charset="0"/>
            </a:endParaRPr>
          </a:p>
        </p:txBody>
      </p:sp>
      <p:pic>
        <p:nvPicPr>
          <p:cNvPr id="28" name="Picture 27" descr="A picture containing animal&#10;&#10;Description automatically generated">
            <a:extLst>
              <a:ext uri="{FF2B5EF4-FFF2-40B4-BE49-F238E27FC236}">
                <a16:creationId xmlns:a16="http://schemas.microsoft.com/office/drawing/2014/main" id="{85C54C73-082E-4E98-A923-AA5C5B81F446}"/>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rot="5400000">
            <a:off x="4174958" y="-2249905"/>
            <a:ext cx="3810000" cy="11357810"/>
          </a:xfrm>
          <a:prstGeom prst="rect">
            <a:avLst/>
          </a:prstGeom>
        </p:spPr>
      </p:pic>
    </p:spTree>
    <p:extLst>
      <p:ext uri="{BB962C8B-B14F-4D97-AF65-F5344CB8AC3E}">
        <p14:creationId xmlns:p14="http://schemas.microsoft.com/office/powerpoint/2010/main" val="306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8717E-4F87-430F-B7E8-3341F7BCC3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BEA150-CD49-4613-99EB-DD9256FFEE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541545-7410-4C07-B664-C7F285CAE0E1}"/>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5" name="Footer Placeholder 4">
            <a:extLst>
              <a:ext uri="{FF2B5EF4-FFF2-40B4-BE49-F238E27FC236}">
                <a16:creationId xmlns:a16="http://schemas.microsoft.com/office/drawing/2014/main" id="{EC6B251C-1E5A-4A97-9367-0A556283BF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C62D992-DD43-4211-B1B8-18186CD81981}"/>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324445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201D0-8458-4208-B0A3-2014058393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1F71B77-8E0C-4029-AFEC-57B359CCFD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9C6036-E038-433B-8F99-624CB01C3AA8}"/>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5" name="Footer Placeholder 4">
            <a:extLst>
              <a:ext uri="{FF2B5EF4-FFF2-40B4-BE49-F238E27FC236}">
                <a16:creationId xmlns:a16="http://schemas.microsoft.com/office/drawing/2014/main" id="{C5047D92-D244-47D4-B689-1C106AB162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73A4DE-B26E-4191-9E2D-55C138E719D5}"/>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4102874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CBCF0-FA55-4E60-9885-DC5CAAEC537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24D40F-7FB4-4A9E-BE96-D02A54A062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DDB97B8-B489-445F-9D1B-7A51842FB6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44003B2-40A3-40B7-B7F3-1CC12E061979}"/>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6" name="Footer Placeholder 5">
            <a:extLst>
              <a:ext uri="{FF2B5EF4-FFF2-40B4-BE49-F238E27FC236}">
                <a16:creationId xmlns:a16="http://schemas.microsoft.com/office/drawing/2014/main" id="{B0FACA56-8EB2-40C7-BC3C-CAFCA7D322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6EAB1C-C8B1-4B81-B5A1-CC9138703FD4}"/>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401531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A6FB-6562-45E2-B0A0-AA53237AF4C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4183D6-392C-4F28-BDE8-F8C90D3132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E1FA28-4EA6-40F5-A266-5D3642843F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00E8209-813B-42D4-B31B-4B93C24C46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3B3595-55D6-4597-AC81-FA387D66C3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60A704-B87E-456A-B52C-CEFD4CC2B66C}"/>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8" name="Footer Placeholder 7">
            <a:extLst>
              <a:ext uri="{FF2B5EF4-FFF2-40B4-BE49-F238E27FC236}">
                <a16:creationId xmlns:a16="http://schemas.microsoft.com/office/drawing/2014/main" id="{35801F4C-05E4-4412-B7AD-D950B640B48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5D784A0-A1A3-4E93-83B6-76D9F6D39BAB}"/>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2200110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5587E-3345-475A-AF1B-9ACE9501728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65BF025-6FD7-40DA-ADAD-646B046719FB}"/>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4" name="Footer Placeholder 3">
            <a:extLst>
              <a:ext uri="{FF2B5EF4-FFF2-40B4-BE49-F238E27FC236}">
                <a16:creationId xmlns:a16="http://schemas.microsoft.com/office/drawing/2014/main" id="{1335CF87-AF10-4C5C-86F3-B09C6D8BCF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769EA1-60C5-4A45-8367-FF2C80C03682}"/>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1042182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1D0B26-B98C-4B1A-9A08-7F3734C7C0DD}"/>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3" name="Footer Placeholder 2">
            <a:extLst>
              <a:ext uri="{FF2B5EF4-FFF2-40B4-BE49-F238E27FC236}">
                <a16:creationId xmlns:a16="http://schemas.microsoft.com/office/drawing/2014/main" id="{9535EECC-2881-4387-8823-7253FD01A2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F2416EA-4C35-4EED-8F0B-677BC77294EA}"/>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3456346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3DDF-B26A-4516-9E6E-BAAD088D8C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FCFA10B-5F18-4E6E-904A-E499001610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A48344F-5EB1-4EA7-A4D1-BE510FD43F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C9CBA1-FD25-48A7-BF2A-071BE962EFCE}"/>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6" name="Footer Placeholder 5">
            <a:extLst>
              <a:ext uri="{FF2B5EF4-FFF2-40B4-BE49-F238E27FC236}">
                <a16:creationId xmlns:a16="http://schemas.microsoft.com/office/drawing/2014/main" id="{BA5CC445-2033-42E5-A3DC-DA4F872974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459BA1-9983-46B4-80C8-65911CC6F5BE}"/>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4267617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C30B5-8DFC-4F74-94AA-6500B2697B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F6ECD8E-EE11-4787-98FB-EE7CFF1EBF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3FFD7C8-C585-4FC1-BF36-6F4E031796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5D2177-CF9C-489B-BE74-7B4F62974254}"/>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6" name="Footer Placeholder 5">
            <a:extLst>
              <a:ext uri="{FF2B5EF4-FFF2-40B4-BE49-F238E27FC236}">
                <a16:creationId xmlns:a16="http://schemas.microsoft.com/office/drawing/2014/main" id="{927DE4F2-632E-45F6-A9A3-2A544B8965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B80F2F-5940-4510-BC7F-38C48E8A4E57}"/>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3456192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C41A2-4455-47DE-BCD2-531291DD9CD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6D8FA4-2400-4C26-971D-3AFF86DE08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7821A3-5A8C-4B98-A5C2-B8287D4E173C}"/>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5" name="Footer Placeholder 4">
            <a:extLst>
              <a:ext uri="{FF2B5EF4-FFF2-40B4-BE49-F238E27FC236}">
                <a16:creationId xmlns:a16="http://schemas.microsoft.com/office/drawing/2014/main" id="{99EF0CC8-2DD8-4A18-8174-AE635EFDBE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1C5638-17D2-4F04-9E24-98C86EE5EB0E}"/>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28566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FA9495-74A2-4D82-908E-119CEE1FEA5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4DF0A8-DAC0-4676-AF95-B7790D66E1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81C5CE-3178-45F3-98B3-CA2EE0806884}"/>
              </a:ext>
            </a:extLst>
          </p:cNvPr>
          <p:cNvSpPr>
            <a:spLocks noGrp="1"/>
          </p:cNvSpPr>
          <p:nvPr>
            <p:ph type="dt" sz="half" idx="10"/>
          </p:nvPr>
        </p:nvSpPr>
        <p:spPr/>
        <p:txBody>
          <a:bodyPr/>
          <a:lstStyle/>
          <a:p>
            <a:fld id="{DF6AA27E-BDE4-4BCC-A905-F4E00D929B5F}" type="datetimeFigureOut">
              <a:rPr lang="en-GB" smtClean="0"/>
              <a:t>05/03/2020</a:t>
            </a:fld>
            <a:endParaRPr lang="en-GB"/>
          </a:p>
        </p:txBody>
      </p:sp>
      <p:sp>
        <p:nvSpPr>
          <p:cNvPr id="5" name="Footer Placeholder 4">
            <a:extLst>
              <a:ext uri="{FF2B5EF4-FFF2-40B4-BE49-F238E27FC236}">
                <a16:creationId xmlns:a16="http://schemas.microsoft.com/office/drawing/2014/main" id="{0C9D7B3B-C2D2-4D88-87F9-6489AA394F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B828C1-2FB5-4CB2-A417-C14693E01D46}"/>
              </a:ext>
            </a:extLst>
          </p:cNvPr>
          <p:cNvSpPr>
            <a:spLocks noGrp="1"/>
          </p:cNvSpPr>
          <p:nvPr>
            <p:ph type="sldNum" sz="quarter" idx="12"/>
          </p:nvPr>
        </p:nvSpPr>
        <p:spPr/>
        <p:txBody>
          <a:bodyPr/>
          <a:lstStyle/>
          <a:p>
            <a:fld id="{D4A1DA63-71FE-41DC-9157-753043580DEB}" type="slidenum">
              <a:rPr lang="en-GB" smtClean="0"/>
              <a:t>‹#›</a:t>
            </a:fld>
            <a:endParaRPr lang="en-GB"/>
          </a:p>
        </p:txBody>
      </p:sp>
    </p:spTree>
    <p:extLst>
      <p:ext uri="{BB962C8B-B14F-4D97-AF65-F5344CB8AC3E}">
        <p14:creationId xmlns:p14="http://schemas.microsoft.com/office/powerpoint/2010/main" val="3713773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EAAEE7-423E-4A84-B4BB-3F5DCDB52C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FE3517-2F41-4ECB-8F57-0E55727230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1647C6-9E73-4690-9114-8FF135AB6B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AA27E-BDE4-4BCC-A905-F4E00D929B5F}" type="datetimeFigureOut">
              <a:rPr lang="en-GB" smtClean="0"/>
              <a:t>05/03/2020</a:t>
            </a:fld>
            <a:endParaRPr lang="en-GB"/>
          </a:p>
        </p:txBody>
      </p:sp>
      <p:sp>
        <p:nvSpPr>
          <p:cNvPr id="5" name="Footer Placeholder 4">
            <a:extLst>
              <a:ext uri="{FF2B5EF4-FFF2-40B4-BE49-F238E27FC236}">
                <a16:creationId xmlns:a16="http://schemas.microsoft.com/office/drawing/2014/main" id="{9CAC1295-2904-4ECC-933A-008FDED499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8432D7-BE3D-4F1C-985D-FA98B2DF5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A1DA63-71FE-41DC-9157-753043580DEB}" type="slidenum">
              <a:rPr lang="en-GB" smtClean="0"/>
              <a:t>‹#›</a:t>
            </a:fld>
            <a:endParaRPr lang="en-GB"/>
          </a:p>
        </p:txBody>
      </p:sp>
    </p:spTree>
    <p:extLst>
      <p:ext uri="{BB962C8B-B14F-4D97-AF65-F5344CB8AC3E}">
        <p14:creationId xmlns:p14="http://schemas.microsoft.com/office/powerpoint/2010/main" val="2608891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gif"/><Relationship Id="rId7"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2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gif"/><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50.pn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slideLayout" Target="../slideLayouts/slideLayout1.xml"/><Relationship Id="rId7" Type="http://schemas.openxmlformats.org/officeDocument/2006/relationships/image" Target="../media/image57.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6.png"/><Relationship Id="rId9" Type="http://schemas.openxmlformats.org/officeDocument/2006/relationships/image" Target="../media/image59.png"/></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8.png"/></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hyperlink" Target="https://www.wirralsafeguarding.co.uk/"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3C41E86-E785-420D-8233-13F5009ED090}"/>
              </a:ext>
            </a:extLst>
          </p:cNvPr>
          <p:cNvSpPr/>
          <p:nvPr/>
        </p:nvSpPr>
        <p:spPr>
          <a:xfrm>
            <a:off x="452284" y="3864077"/>
            <a:ext cx="11287432" cy="2615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3AD2DA21-AD95-4851-B60C-84A35B8D0833}"/>
              </a:ext>
            </a:extLst>
          </p:cNvPr>
          <p:cNvPicPr>
            <a:picLocks noChangeAspect="1"/>
          </p:cNvPicPr>
          <p:nvPr/>
        </p:nvPicPr>
        <p:blipFill>
          <a:blip r:embed="rId2">
            <a:duotone>
              <a:prstClr val="black"/>
              <a:srgbClr val="E03A7F">
                <a:tint val="45000"/>
                <a:satMod val="400000"/>
              </a:srgbClr>
            </a:duotone>
            <a:extLst>
              <a:ext uri="{28A0092B-C50C-407E-A947-70E740481C1C}">
                <a14:useLocalDpi xmlns:a14="http://schemas.microsoft.com/office/drawing/2010/main" val="0"/>
              </a:ext>
            </a:extLst>
          </a:blip>
          <a:stretch>
            <a:fillRect/>
          </a:stretch>
        </p:blipFill>
        <p:spPr>
          <a:xfrm>
            <a:off x="703575" y="4779963"/>
            <a:ext cx="10543111" cy="1648669"/>
          </a:xfrm>
          <a:prstGeom prst="rect">
            <a:avLst/>
          </a:prstGeom>
        </p:spPr>
      </p:pic>
      <p:pic>
        <p:nvPicPr>
          <p:cNvPr id="6" name="Picture 5" descr="A picture containing animal, coral&#10;&#10;Description automatically generated">
            <a:extLst>
              <a:ext uri="{FF2B5EF4-FFF2-40B4-BE49-F238E27FC236}">
                <a16:creationId xmlns:a16="http://schemas.microsoft.com/office/drawing/2014/main" id="{58A5347C-CE0C-4746-9C2C-36490362F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0136" y="1075494"/>
            <a:ext cx="1481958" cy="3447393"/>
          </a:xfrm>
          <a:prstGeom prst="rect">
            <a:avLst/>
          </a:prstGeom>
        </p:spPr>
      </p:pic>
      <p:pic>
        <p:nvPicPr>
          <p:cNvPr id="8" name="Picture 7" descr="A picture containing animal, coral&#10;&#10;Description automatically generated">
            <a:extLst>
              <a:ext uri="{FF2B5EF4-FFF2-40B4-BE49-F238E27FC236}">
                <a16:creationId xmlns:a16="http://schemas.microsoft.com/office/drawing/2014/main" id="{C7EC1766-110D-44FA-A9F2-D13A3C7E0D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094" y="453896"/>
            <a:ext cx="788275" cy="2752221"/>
          </a:xfrm>
          <a:prstGeom prst="rect">
            <a:avLst/>
          </a:prstGeom>
        </p:spPr>
      </p:pic>
      <p:pic>
        <p:nvPicPr>
          <p:cNvPr id="9" name="Picture 8" descr="A picture containing animal, coral&#10;&#10;Description automatically generated">
            <a:extLst>
              <a:ext uri="{FF2B5EF4-FFF2-40B4-BE49-F238E27FC236}">
                <a16:creationId xmlns:a16="http://schemas.microsoft.com/office/drawing/2014/main" id="{75A1C107-A012-4EA2-8EFC-75C6D8122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280368" y="1112280"/>
            <a:ext cx="935421" cy="2752221"/>
          </a:xfrm>
          <a:prstGeom prst="rect">
            <a:avLst/>
          </a:prstGeom>
        </p:spPr>
      </p:pic>
      <p:pic>
        <p:nvPicPr>
          <p:cNvPr id="12" name="Picture 11" descr="A picture containing animal, coral&#10;&#10;Description automatically generated">
            <a:extLst>
              <a:ext uri="{FF2B5EF4-FFF2-40B4-BE49-F238E27FC236}">
                <a16:creationId xmlns:a16="http://schemas.microsoft.com/office/drawing/2014/main" id="{169A5A68-8CFF-40B9-A68E-6E765A1F5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7213858" y="653913"/>
            <a:ext cx="935421" cy="2752221"/>
          </a:xfrm>
          <a:prstGeom prst="rect">
            <a:avLst/>
          </a:prstGeom>
        </p:spPr>
      </p:pic>
      <p:sp>
        <p:nvSpPr>
          <p:cNvPr id="10" name="Rectangle 9">
            <a:extLst>
              <a:ext uri="{FF2B5EF4-FFF2-40B4-BE49-F238E27FC236}">
                <a16:creationId xmlns:a16="http://schemas.microsoft.com/office/drawing/2014/main" id="{11D3ABF4-AAE7-4D60-9129-98E05A6BEC2D}"/>
              </a:ext>
            </a:extLst>
          </p:cNvPr>
          <p:cNvSpPr/>
          <p:nvPr/>
        </p:nvSpPr>
        <p:spPr>
          <a:xfrm>
            <a:off x="7209992" y="637567"/>
            <a:ext cx="935420" cy="3153105"/>
          </a:xfrm>
          <a:prstGeom prst="rect">
            <a:avLst/>
          </a:prstGeom>
          <a:solidFill>
            <a:srgbClr val="00B05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69710A50-462B-4032-B60B-F735623AEC8F}"/>
              </a:ext>
            </a:extLst>
          </p:cNvPr>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24444" y="2865121"/>
            <a:ext cx="10543111" cy="1989240"/>
          </a:xfrm>
          <a:prstGeom prst="rect">
            <a:avLst/>
          </a:prstGeom>
        </p:spPr>
      </p:pic>
      <p:sp>
        <p:nvSpPr>
          <p:cNvPr id="7" name="Freeform: Shape 6">
            <a:extLst>
              <a:ext uri="{FF2B5EF4-FFF2-40B4-BE49-F238E27FC236}">
                <a16:creationId xmlns:a16="http://schemas.microsoft.com/office/drawing/2014/main" id="{93420589-648F-4C49-85D7-A0EAE67CC2A7}"/>
              </a:ext>
            </a:extLst>
          </p:cNvPr>
          <p:cNvSpPr/>
          <p:nvPr/>
        </p:nvSpPr>
        <p:spPr>
          <a:xfrm>
            <a:off x="335279" y="301364"/>
            <a:ext cx="11521440" cy="6255271"/>
          </a:xfrm>
          <a:custGeom>
            <a:avLst/>
            <a:gdLst/>
            <a:ahLst/>
            <a:cxnLst/>
            <a:rect l="l" t="t" r="r" b="b"/>
            <a:pathLst>
              <a:path w="11460480" h="6319520">
                <a:moveTo>
                  <a:pt x="5385660" y="5673497"/>
                </a:moveTo>
                <a:lnTo>
                  <a:pt x="5385660" y="5758614"/>
                </a:lnTo>
                <a:cubicBezTo>
                  <a:pt x="5365816" y="5776284"/>
                  <a:pt x="5345476" y="5785118"/>
                  <a:pt x="5324641" y="5785118"/>
                </a:cubicBezTo>
                <a:cubicBezTo>
                  <a:pt x="5314719" y="5785118"/>
                  <a:pt x="5306285" y="5781447"/>
                  <a:pt x="5299340" y="5774104"/>
                </a:cubicBezTo>
                <a:cubicBezTo>
                  <a:pt x="5292395" y="5766762"/>
                  <a:pt x="5288922" y="5757990"/>
                  <a:pt x="5288922" y="5747789"/>
                </a:cubicBezTo>
                <a:cubicBezTo>
                  <a:pt x="5288922" y="5731860"/>
                  <a:pt x="5295805" y="5718731"/>
                  <a:pt x="5309572" y="5708402"/>
                </a:cubicBezTo>
                <a:cubicBezTo>
                  <a:pt x="5323338" y="5698073"/>
                  <a:pt x="5348701" y="5686438"/>
                  <a:pt x="5385660" y="5673497"/>
                </a:cubicBezTo>
                <a:close/>
                <a:moveTo>
                  <a:pt x="3552842" y="5611733"/>
                </a:moveTo>
                <a:cubicBezTo>
                  <a:pt x="3570454" y="5611733"/>
                  <a:pt x="3584530" y="5619219"/>
                  <a:pt x="3595072" y="5634191"/>
                </a:cubicBezTo>
                <a:cubicBezTo>
                  <a:pt x="3605614" y="5649164"/>
                  <a:pt x="3610885" y="5669395"/>
                  <a:pt x="3610885" y="5694885"/>
                </a:cubicBezTo>
                <a:cubicBezTo>
                  <a:pt x="3610885" y="5719139"/>
                  <a:pt x="3605614" y="5738506"/>
                  <a:pt x="3595072" y="5752983"/>
                </a:cubicBezTo>
                <a:cubicBezTo>
                  <a:pt x="3584530" y="5767462"/>
                  <a:pt x="3570702" y="5774700"/>
                  <a:pt x="3553586" y="5774700"/>
                </a:cubicBezTo>
                <a:cubicBezTo>
                  <a:pt x="3535975" y="5774700"/>
                  <a:pt x="3521713" y="5767152"/>
                  <a:pt x="3510799" y="5752056"/>
                </a:cubicBezTo>
                <a:cubicBezTo>
                  <a:pt x="3499884" y="5736960"/>
                  <a:pt x="3494428" y="5716791"/>
                  <a:pt x="3494428" y="5691548"/>
                </a:cubicBezTo>
                <a:cubicBezTo>
                  <a:pt x="3494428" y="5667294"/>
                  <a:pt x="3499760" y="5647928"/>
                  <a:pt x="3510427" y="5633450"/>
                </a:cubicBezTo>
                <a:cubicBezTo>
                  <a:pt x="3521092" y="5618972"/>
                  <a:pt x="3535231" y="5611733"/>
                  <a:pt x="3552842" y="5611733"/>
                </a:cubicBezTo>
                <a:close/>
                <a:moveTo>
                  <a:pt x="6104723" y="5485229"/>
                </a:moveTo>
                <a:cubicBezTo>
                  <a:pt x="6046928" y="5485229"/>
                  <a:pt x="5999365" y="5502548"/>
                  <a:pt x="5962034" y="5537185"/>
                </a:cubicBezTo>
                <a:cubicBezTo>
                  <a:pt x="5924703" y="5571823"/>
                  <a:pt x="5906037" y="5615834"/>
                  <a:pt x="5906037" y="5669218"/>
                </a:cubicBezTo>
                <a:cubicBezTo>
                  <a:pt x="5906037" y="5723847"/>
                  <a:pt x="5924517" y="5767735"/>
                  <a:pt x="5961476" y="5800882"/>
                </a:cubicBezTo>
                <a:cubicBezTo>
                  <a:pt x="5998435" y="5834029"/>
                  <a:pt x="6047796" y="5850602"/>
                  <a:pt x="6109560" y="5850602"/>
                </a:cubicBezTo>
                <a:cubicBezTo>
                  <a:pt x="6145527" y="5850602"/>
                  <a:pt x="6185090" y="5842789"/>
                  <a:pt x="6228250" y="5827162"/>
                </a:cubicBezTo>
                <a:lnTo>
                  <a:pt x="6228250" y="5747911"/>
                </a:lnTo>
                <a:cubicBezTo>
                  <a:pt x="6185587" y="5764034"/>
                  <a:pt x="6152596" y="5772096"/>
                  <a:pt x="6129279" y="5772096"/>
                </a:cubicBezTo>
                <a:cubicBezTo>
                  <a:pt x="6097778" y="5772096"/>
                  <a:pt x="6072353" y="5762590"/>
                  <a:pt x="6053005" y="5743580"/>
                </a:cubicBezTo>
                <a:cubicBezTo>
                  <a:pt x="6033657" y="5724569"/>
                  <a:pt x="6023984" y="5699534"/>
                  <a:pt x="6023984" y="5668474"/>
                </a:cubicBezTo>
                <a:cubicBezTo>
                  <a:pt x="6023984" y="5637658"/>
                  <a:pt x="6033906" y="5613056"/>
                  <a:pt x="6053750" y="5594667"/>
                </a:cubicBezTo>
                <a:cubicBezTo>
                  <a:pt x="6073593" y="5576279"/>
                  <a:pt x="6100010" y="5567085"/>
                  <a:pt x="6133000" y="5567085"/>
                </a:cubicBezTo>
                <a:cubicBezTo>
                  <a:pt x="6162518" y="5567085"/>
                  <a:pt x="6192531" y="5574898"/>
                  <a:pt x="6223041" y="5590525"/>
                </a:cubicBezTo>
                <a:lnTo>
                  <a:pt x="6223041" y="5508298"/>
                </a:lnTo>
                <a:cubicBezTo>
                  <a:pt x="6181370" y="5492919"/>
                  <a:pt x="6141930" y="5485229"/>
                  <a:pt x="6104723" y="5485229"/>
                </a:cubicBezTo>
                <a:close/>
                <a:moveTo>
                  <a:pt x="5824405" y="5485229"/>
                </a:moveTo>
                <a:cubicBezTo>
                  <a:pt x="5781741" y="5485229"/>
                  <a:pt x="5744411" y="5521196"/>
                  <a:pt x="5712413" y="5593130"/>
                </a:cubicBezTo>
                <a:lnTo>
                  <a:pt x="5710924" y="5593130"/>
                </a:lnTo>
                <a:lnTo>
                  <a:pt x="5710924" y="5492671"/>
                </a:lnTo>
                <a:lnTo>
                  <a:pt x="5600419" y="5492671"/>
                </a:lnTo>
                <a:lnTo>
                  <a:pt x="5600419" y="5843905"/>
                </a:lnTo>
                <a:lnTo>
                  <a:pt x="5710924" y="5843905"/>
                </a:lnTo>
                <a:lnTo>
                  <a:pt x="5710924" y="5691880"/>
                </a:lnTo>
                <a:cubicBezTo>
                  <a:pt x="5710924" y="5686663"/>
                  <a:pt x="5719667" y="5668218"/>
                  <a:pt x="5737155" y="5636546"/>
                </a:cubicBezTo>
                <a:cubicBezTo>
                  <a:pt x="5754642" y="5604873"/>
                  <a:pt x="5776160" y="5589037"/>
                  <a:pt x="5801709" y="5589037"/>
                </a:cubicBezTo>
                <a:cubicBezTo>
                  <a:pt x="5818080" y="5589037"/>
                  <a:pt x="5839908" y="5597719"/>
                  <a:pt x="5867193" y="5615082"/>
                </a:cubicBezTo>
                <a:lnTo>
                  <a:pt x="5897703" y="5517227"/>
                </a:lnTo>
                <a:cubicBezTo>
                  <a:pt x="5869178" y="5495896"/>
                  <a:pt x="5844745" y="5485229"/>
                  <a:pt x="5824405" y="5485229"/>
                </a:cubicBezTo>
                <a:close/>
                <a:moveTo>
                  <a:pt x="5347337" y="5485229"/>
                </a:moveTo>
                <a:cubicBezTo>
                  <a:pt x="5292022" y="5485229"/>
                  <a:pt x="5241297" y="5499492"/>
                  <a:pt x="5195160" y="5528017"/>
                </a:cubicBezTo>
                <a:lnTo>
                  <a:pt x="5195160" y="5618058"/>
                </a:lnTo>
                <a:cubicBezTo>
                  <a:pt x="5234600" y="5578867"/>
                  <a:pt x="5277760" y="5559271"/>
                  <a:pt x="5324641" y="5559271"/>
                </a:cubicBezTo>
                <a:cubicBezTo>
                  <a:pt x="5367800" y="5559271"/>
                  <a:pt x="5388140" y="5578867"/>
                  <a:pt x="5385660" y="5618058"/>
                </a:cubicBezTo>
                <a:cubicBezTo>
                  <a:pt x="5285945" y="5647623"/>
                  <a:pt x="5226228" y="5671784"/>
                  <a:pt x="5206508" y="5690542"/>
                </a:cubicBezTo>
                <a:cubicBezTo>
                  <a:pt x="5186788" y="5709301"/>
                  <a:pt x="5176929" y="5733958"/>
                  <a:pt x="5176929" y="5764515"/>
                </a:cubicBezTo>
                <a:cubicBezTo>
                  <a:pt x="5176929" y="5787374"/>
                  <a:pt x="5186478" y="5807436"/>
                  <a:pt x="5205578" y="5824703"/>
                </a:cubicBezTo>
                <a:cubicBezTo>
                  <a:pt x="5224678" y="5841969"/>
                  <a:pt x="5247870" y="5850602"/>
                  <a:pt x="5275155" y="5850602"/>
                </a:cubicBezTo>
                <a:cubicBezTo>
                  <a:pt x="5313850" y="5850602"/>
                  <a:pt x="5352422" y="5837456"/>
                  <a:pt x="5390869" y="5811163"/>
                </a:cubicBezTo>
                <a:cubicBezTo>
                  <a:pt x="5397318" y="5837456"/>
                  <a:pt x="5417906" y="5850602"/>
                  <a:pt x="5452632" y="5850602"/>
                </a:cubicBezTo>
                <a:cubicBezTo>
                  <a:pt x="5484879" y="5850602"/>
                  <a:pt x="5519357" y="5839937"/>
                  <a:pt x="5556068" y="5818604"/>
                </a:cubicBezTo>
                <a:lnTo>
                  <a:pt x="5556068" y="5757213"/>
                </a:lnTo>
                <a:cubicBezTo>
                  <a:pt x="5537464" y="5770360"/>
                  <a:pt x="5523574" y="5776932"/>
                  <a:pt x="5514396" y="5776932"/>
                </a:cubicBezTo>
                <a:cubicBezTo>
                  <a:pt x="5502242" y="5776932"/>
                  <a:pt x="5496165" y="5768738"/>
                  <a:pt x="5496165" y="5752347"/>
                </a:cubicBezTo>
                <a:lnTo>
                  <a:pt x="5496165" y="5592147"/>
                </a:lnTo>
                <a:cubicBezTo>
                  <a:pt x="5496165" y="5520869"/>
                  <a:pt x="5446555" y="5485229"/>
                  <a:pt x="5347337" y="5485229"/>
                </a:cubicBezTo>
                <a:close/>
                <a:moveTo>
                  <a:pt x="8381272" y="5414908"/>
                </a:moveTo>
                <a:cubicBezTo>
                  <a:pt x="8402852" y="5414908"/>
                  <a:pt x="8418293" y="5426877"/>
                  <a:pt x="8427595" y="5450813"/>
                </a:cubicBezTo>
                <a:cubicBezTo>
                  <a:pt x="8436896" y="5474750"/>
                  <a:pt x="8441548" y="5515615"/>
                  <a:pt x="8441548" y="5573410"/>
                </a:cubicBezTo>
                <a:cubicBezTo>
                  <a:pt x="8441548" y="5642863"/>
                  <a:pt x="8436835" y="5690178"/>
                  <a:pt x="8427408" y="5715355"/>
                </a:cubicBezTo>
                <a:cubicBezTo>
                  <a:pt x="8417983" y="5740532"/>
                  <a:pt x="8402852" y="5753120"/>
                  <a:pt x="8382016" y="5753120"/>
                </a:cubicBezTo>
                <a:cubicBezTo>
                  <a:pt x="8360436" y="5753120"/>
                  <a:pt x="8344748" y="5740408"/>
                  <a:pt x="8334950" y="5714983"/>
                </a:cubicBezTo>
                <a:cubicBezTo>
                  <a:pt x="8325152" y="5689558"/>
                  <a:pt x="8320252" y="5647700"/>
                  <a:pt x="8320252" y="5589409"/>
                </a:cubicBezTo>
                <a:cubicBezTo>
                  <a:pt x="8320252" y="5519956"/>
                  <a:pt x="8325152" y="5473509"/>
                  <a:pt x="8334950" y="5450069"/>
                </a:cubicBezTo>
                <a:cubicBezTo>
                  <a:pt x="8344748" y="5426628"/>
                  <a:pt x="8360188" y="5414908"/>
                  <a:pt x="8381272" y="5414908"/>
                </a:cubicBezTo>
                <a:close/>
                <a:moveTo>
                  <a:pt x="7543072" y="5414908"/>
                </a:moveTo>
                <a:cubicBezTo>
                  <a:pt x="7564652" y="5414908"/>
                  <a:pt x="7580093" y="5426877"/>
                  <a:pt x="7589395" y="5450813"/>
                </a:cubicBezTo>
                <a:cubicBezTo>
                  <a:pt x="7598697" y="5474750"/>
                  <a:pt x="7603348" y="5515615"/>
                  <a:pt x="7603348" y="5573410"/>
                </a:cubicBezTo>
                <a:cubicBezTo>
                  <a:pt x="7603348" y="5642863"/>
                  <a:pt x="7598635" y="5690178"/>
                  <a:pt x="7589209" y="5715355"/>
                </a:cubicBezTo>
                <a:cubicBezTo>
                  <a:pt x="7579783" y="5740532"/>
                  <a:pt x="7564652" y="5753120"/>
                  <a:pt x="7543816" y="5753120"/>
                </a:cubicBezTo>
                <a:cubicBezTo>
                  <a:pt x="7522236" y="5753120"/>
                  <a:pt x="7506548" y="5740408"/>
                  <a:pt x="7496750" y="5714983"/>
                </a:cubicBezTo>
                <a:cubicBezTo>
                  <a:pt x="7486952" y="5689558"/>
                  <a:pt x="7482053" y="5647700"/>
                  <a:pt x="7482053" y="5589409"/>
                </a:cubicBezTo>
                <a:cubicBezTo>
                  <a:pt x="7482053" y="5519956"/>
                  <a:pt x="7486952" y="5473509"/>
                  <a:pt x="7496750" y="5450069"/>
                </a:cubicBezTo>
                <a:cubicBezTo>
                  <a:pt x="7506548" y="5426628"/>
                  <a:pt x="7521989" y="5414908"/>
                  <a:pt x="7543072" y="5414908"/>
                </a:cubicBezTo>
                <a:close/>
                <a:moveTo>
                  <a:pt x="3552098" y="5393700"/>
                </a:moveTo>
                <a:cubicBezTo>
                  <a:pt x="3584592" y="5393700"/>
                  <a:pt x="3600839" y="5416768"/>
                  <a:pt x="3600839" y="5462905"/>
                </a:cubicBezTo>
                <a:cubicBezTo>
                  <a:pt x="3600839" y="5486222"/>
                  <a:pt x="3596684" y="5504515"/>
                  <a:pt x="3588375" y="5517786"/>
                </a:cubicBezTo>
                <a:cubicBezTo>
                  <a:pt x="3580065" y="5531056"/>
                  <a:pt x="3568469" y="5537691"/>
                  <a:pt x="3553586" y="5537691"/>
                </a:cubicBezTo>
                <a:cubicBezTo>
                  <a:pt x="3538456" y="5537691"/>
                  <a:pt x="3526426" y="5531118"/>
                  <a:pt x="3517496" y="5517972"/>
                </a:cubicBezTo>
                <a:cubicBezTo>
                  <a:pt x="3508566" y="5504825"/>
                  <a:pt x="3504101" y="5486966"/>
                  <a:pt x="3504101" y="5464393"/>
                </a:cubicBezTo>
                <a:cubicBezTo>
                  <a:pt x="3504101" y="5442317"/>
                  <a:pt x="3508442" y="5425016"/>
                  <a:pt x="3517124" y="5412490"/>
                </a:cubicBezTo>
                <a:cubicBezTo>
                  <a:pt x="3525805" y="5399964"/>
                  <a:pt x="3537464" y="5393700"/>
                  <a:pt x="3552098" y="5393700"/>
                </a:cubicBezTo>
                <a:close/>
                <a:moveTo>
                  <a:pt x="6303780" y="5324123"/>
                </a:moveTo>
                <a:lnTo>
                  <a:pt x="6303780" y="5843905"/>
                </a:lnTo>
                <a:lnTo>
                  <a:pt x="6414285" y="5843905"/>
                </a:lnTo>
                <a:lnTo>
                  <a:pt x="6414285" y="5619616"/>
                </a:lnTo>
                <a:cubicBezTo>
                  <a:pt x="6438594" y="5584099"/>
                  <a:pt x="6463275" y="5566341"/>
                  <a:pt x="6488328" y="5566341"/>
                </a:cubicBezTo>
                <a:cubicBezTo>
                  <a:pt x="6526279" y="5566341"/>
                  <a:pt x="6545255" y="5591925"/>
                  <a:pt x="6545255" y="5643092"/>
                </a:cubicBezTo>
                <a:lnTo>
                  <a:pt x="6545255" y="5843905"/>
                </a:lnTo>
                <a:lnTo>
                  <a:pt x="6655759" y="5843905"/>
                </a:lnTo>
                <a:lnTo>
                  <a:pt x="6655759" y="5619686"/>
                </a:lnTo>
                <a:cubicBezTo>
                  <a:pt x="6655759" y="5577476"/>
                  <a:pt x="6643667" y="5544514"/>
                  <a:pt x="6619482" y="5520800"/>
                </a:cubicBezTo>
                <a:cubicBezTo>
                  <a:pt x="6595298" y="5497086"/>
                  <a:pt x="6564478" y="5485229"/>
                  <a:pt x="6527023" y="5485229"/>
                </a:cubicBezTo>
                <a:cubicBezTo>
                  <a:pt x="6483615" y="5485229"/>
                  <a:pt x="6446532" y="5504825"/>
                  <a:pt x="6415774" y="5544016"/>
                </a:cubicBezTo>
                <a:lnTo>
                  <a:pt x="6414285" y="5544016"/>
                </a:lnTo>
                <a:lnTo>
                  <a:pt x="6414285" y="5324123"/>
                </a:lnTo>
                <a:close/>
                <a:moveTo>
                  <a:pt x="4533396" y="5324123"/>
                </a:moveTo>
                <a:lnTo>
                  <a:pt x="4533396" y="5843905"/>
                </a:lnTo>
                <a:lnTo>
                  <a:pt x="4662876" y="5843905"/>
                </a:lnTo>
                <a:lnTo>
                  <a:pt x="4662876" y="5519460"/>
                </a:lnTo>
                <a:lnTo>
                  <a:pt x="4803269" y="5682427"/>
                </a:lnTo>
                <a:lnTo>
                  <a:pt x="4822715" y="5682427"/>
                </a:lnTo>
                <a:lnTo>
                  <a:pt x="4963137" y="5519460"/>
                </a:lnTo>
                <a:lnTo>
                  <a:pt x="4963137" y="5843905"/>
                </a:lnTo>
                <a:lnTo>
                  <a:pt x="5092617" y="5843905"/>
                </a:lnTo>
                <a:lnTo>
                  <a:pt x="5092617" y="5324123"/>
                </a:lnTo>
                <a:lnTo>
                  <a:pt x="4980066" y="5324123"/>
                </a:lnTo>
                <a:lnTo>
                  <a:pt x="4813007" y="5516855"/>
                </a:lnTo>
                <a:lnTo>
                  <a:pt x="4645819" y="5324123"/>
                </a:lnTo>
                <a:close/>
                <a:moveTo>
                  <a:pt x="3073839" y="5324123"/>
                </a:moveTo>
                <a:lnTo>
                  <a:pt x="3073839" y="5843905"/>
                </a:lnTo>
                <a:lnTo>
                  <a:pt x="3188809" y="5843905"/>
                </a:lnTo>
                <a:lnTo>
                  <a:pt x="3188809" y="5324123"/>
                </a:lnTo>
                <a:close/>
                <a:moveTo>
                  <a:pt x="8382016" y="5317426"/>
                </a:moveTo>
                <a:cubicBezTo>
                  <a:pt x="8327446" y="5317426"/>
                  <a:pt x="8284224" y="5340804"/>
                  <a:pt x="8252350" y="5387561"/>
                </a:cubicBezTo>
                <a:cubicBezTo>
                  <a:pt x="8220476" y="5434318"/>
                  <a:pt x="8204538" y="5499865"/>
                  <a:pt x="8204538" y="5584200"/>
                </a:cubicBezTo>
                <a:cubicBezTo>
                  <a:pt x="8204538" y="5667544"/>
                  <a:pt x="8220228" y="5732781"/>
                  <a:pt x="8251606" y="5779909"/>
                </a:cubicBezTo>
                <a:cubicBezTo>
                  <a:pt x="8282984" y="5827038"/>
                  <a:pt x="8326950" y="5850602"/>
                  <a:pt x="8383504" y="5850602"/>
                </a:cubicBezTo>
                <a:cubicBezTo>
                  <a:pt x="8439315" y="5850602"/>
                  <a:pt x="8482228" y="5826914"/>
                  <a:pt x="8512241" y="5779537"/>
                </a:cubicBezTo>
                <a:cubicBezTo>
                  <a:pt x="8542254" y="5732160"/>
                  <a:pt x="8557262" y="5666180"/>
                  <a:pt x="8557262" y="5581596"/>
                </a:cubicBezTo>
                <a:cubicBezTo>
                  <a:pt x="8557262" y="5500237"/>
                  <a:pt x="8541820" y="5435868"/>
                  <a:pt x="8510938" y="5388491"/>
                </a:cubicBezTo>
                <a:cubicBezTo>
                  <a:pt x="8480056" y="5341114"/>
                  <a:pt x="8437082" y="5317426"/>
                  <a:pt x="8382016" y="5317426"/>
                </a:cubicBezTo>
                <a:close/>
                <a:moveTo>
                  <a:pt x="7945429" y="5317426"/>
                </a:moveTo>
                <a:cubicBezTo>
                  <a:pt x="7899292" y="5317426"/>
                  <a:pt x="7850799" y="5333921"/>
                  <a:pt x="7799950" y="5366911"/>
                </a:cubicBezTo>
                <a:lnTo>
                  <a:pt x="7799950" y="5475928"/>
                </a:lnTo>
                <a:cubicBezTo>
                  <a:pt x="7845342" y="5432767"/>
                  <a:pt x="7887014" y="5411187"/>
                  <a:pt x="7924965" y="5411187"/>
                </a:cubicBezTo>
                <a:cubicBezTo>
                  <a:pt x="7944065" y="5411187"/>
                  <a:pt x="7960374" y="5418505"/>
                  <a:pt x="7973892" y="5433140"/>
                </a:cubicBezTo>
                <a:cubicBezTo>
                  <a:pt x="7987411" y="5447775"/>
                  <a:pt x="7994170" y="5465262"/>
                  <a:pt x="7994170" y="5485601"/>
                </a:cubicBezTo>
                <a:cubicBezTo>
                  <a:pt x="7994170" y="5508918"/>
                  <a:pt x="7988838" y="5532979"/>
                  <a:pt x="7978171" y="5557783"/>
                </a:cubicBezTo>
                <a:cubicBezTo>
                  <a:pt x="7967506" y="5582588"/>
                  <a:pt x="7941894" y="5624446"/>
                  <a:pt x="7901339" y="5683357"/>
                </a:cubicBezTo>
                <a:cubicBezTo>
                  <a:pt x="7860783" y="5742268"/>
                  <a:pt x="7824754" y="5790947"/>
                  <a:pt x="7793252" y="5829394"/>
                </a:cubicBezTo>
                <a:lnTo>
                  <a:pt x="7793252" y="5843905"/>
                </a:lnTo>
                <a:lnTo>
                  <a:pt x="8136673" y="5843905"/>
                </a:lnTo>
                <a:lnTo>
                  <a:pt x="8136673" y="5737865"/>
                </a:lnTo>
                <a:lnTo>
                  <a:pt x="7969242" y="5737865"/>
                </a:lnTo>
                <a:cubicBezTo>
                  <a:pt x="8063252" y="5618803"/>
                  <a:pt x="8110256" y="5527894"/>
                  <a:pt x="8110256" y="5465138"/>
                </a:cubicBezTo>
                <a:cubicBezTo>
                  <a:pt x="8110256" y="5419249"/>
                  <a:pt x="8095559" y="5383158"/>
                  <a:pt x="8066166" y="5356865"/>
                </a:cubicBezTo>
                <a:cubicBezTo>
                  <a:pt x="8036772" y="5330572"/>
                  <a:pt x="7996527" y="5317426"/>
                  <a:pt x="7945429" y="5317426"/>
                </a:cubicBezTo>
                <a:close/>
                <a:moveTo>
                  <a:pt x="7543816" y="5317426"/>
                </a:moveTo>
                <a:cubicBezTo>
                  <a:pt x="7489246" y="5317426"/>
                  <a:pt x="7446024" y="5340804"/>
                  <a:pt x="7414150" y="5387561"/>
                </a:cubicBezTo>
                <a:cubicBezTo>
                  <a:pt x="7382276" y="5434318"/>
                  <a:pt x="7366339" y="5499865"/>
                  <a:pt x="7366339" y="5584200"/>
                </a:cubicBezTo>
                <a:cubicBezTo>
                  <a:pt x="7366339" y="5667544"/>
                  <a:pt x="7382028" y="5732781"/>
                  <a:pt x="7413406" y="5779909"/>
                </a:cubicBezTo>
                <a:cubicBezTo>
                  <a:pt x="7444784" y="5827038"/>
                  <a:pt x="7488750" y="5850602"/>
                  <a:pt x="7545305" y="5850602"/>
                </a:cubicBezTo>
                <a:cubicBezTo>
                  <a:pt x="7601115" y="5850602"/>
                  <a:pt x="7644027" y="5826914"/>
                  <a:pt x="7674041" y="5779537"/>
                </a:cubicBezTo>
                <a:cubicBezTo>
                  <a:pt x="7704055" y="5732160"/>
                  <a:pt x="7719062" y="5666180"/>
                  <a:pt x="7719062" y="5581596"/>
                </a:cubicBezTo>
                <a:cubicBezTo>
                  <a:pt x="7719062" y="5500237"/>
                  <a:pt x="7703621" y="5435868"/>
                  <a:pt x="7672739" y="5388491"/>
                </a:cubicBezTo>
                <a:cubicBezTo>
                  <a:pt x="7641857" y="5341114"/>
                  <a:pt x="7598883" y="5317426"/>
                  <a:pt x="7543816" y="5317426"/>
                </a:cubicBezTo>
                <a:close/>
                <a:moveTo>
                  <a:pt x="7107229" y="5317426"/>
                </a:moveTo>
                <a:cubicBezTo>
                  <a:pt x="7061092" y="5317426"/>
                  <a:pt x="7012599" y="5333921"/>
                  <a:pt x="6961750" y="5366911"/>
                </a:cubicBezTo>
                <a:lnTo>
                  <a:pt x="6961750" y="5475928"/>
                </a:lnTo>
                <a:cubicBezTo>
                  <a:pt x="7007142" y="5432767"/>
                  <a:pt x="7048814" y="5411187"/>
                  <a:pt x="7086765" y="5411187"/>
                </a:cubicBezTo>
                <a:cubicBezTo>
                  <a:pt x="7105865" y="5411187"/>
                  <a:pt x="7122174" y="5418505"/>
                  <a:pt x="7135692" y="5433140"/>
                </a:cubicBezTo>
                <a:cubicBezTo>
                  <a:pt x="7149211" y="5447775"/>
                  <a:pt x="7155970" y="5465262"/>
                  <a:pt x="7155970" y="5485601"/>
                </a:cubicBezTo>
                <a:cubicBezTo>
                  <a:pt x="7155970" y="5508918"/>
                  <a:pt x="7150638" y="5532979"/>
                  <a:pt x="7139971" y="5557783"/>
                </a:cubicBezTo>
                <a:cubicBezTo>
                  <a:pt x="7129305" y="5582588"/>
                  <a:pt x="7103694" y="5624446"/>
                  <a:pt x="7063139" y="5683357"/>
                </a:cubicBezTo>
                <a:cubicBezTo>
                  <a:pt x="7022583" y="5742268"/>
                  <a:pt x="6986554" y="5790947"/>
                  <a:pt x="6955052" y="5829394"/>
                </a:cubicBezTo>
                <a:lnTo>
                  <a:pt x="6955052" y="5843905"/>
                </a:lnTo>
                <a:lnTo>
                  <a:pt x="7298473" y="5843905"/>
                </a:lnTo>
                <a:lnTo>
                  <a:pt x="7298473" y="5737865"/>
                </a:lnTo>
                <a:lnTo>
                  <a:pt x="7131042" y="5737865"/>
                </a:lnTo>
                <a:cubicBezTo>
                  <a:pt x="7225052" y="5618803"/>
                  <a:pt x="7272056" y="5527894"/>
                  <a:pt x="7272056" y="5465138"/>
                </a:cubicBezTo>
                <a:cubicBezTo>
                  <a:pt x="7272056" y="5419249"/>
                  <a:pt x="7257359" y="5383158"/>
                  <a:pt x="7227966" y="5356865"/>
                </a:cubicBezTo>
                <a:cubicBezTo>
                  <a:pt x="7198572" y="5330572"/>
                  <a:pt x="7158327" y="5317426"/>
                  <a:pt x="7107229" y="5317426"/>
                </a:cubicBezTo>
                <a:close/>
                <a:moveTo>
                  <a:pt x="3550610" y="5317426"/>
                </a:moveTo>
                <a:cubicBezTo>
                  <a:pt x="3503481" y="5317426"/>
                  <a:pt x="3465406" y="5330386"/>
                  <a:pt x="3436384" y="5356307"/>
                </a:cubicBezTo>
                <a:cubicBezTo>
                  <a:pt x="3407363" y="5382228"/>
                  <a:pt x="3392852" y="5416273"/>
                  <a:pt x="3392852" y="5458440"/>
                </a:cubicBezTo>
                <a:cubicBezTo>
                  <a:pt x="3392852" y="5505818"/>
                  <a:pt x="3414184" y="5542900"/>
                  <a:pt x="3456848" y="5569689"/>
                </a:cubicBezTo>
                <a:cubicBezTo>
                  <a:pt x="3404510" y="5593750"/>
                  <a:pt x="3378342" y="5635918"/>
                  <a:pt x="3378342" y="5696193"/>
                </a:cubicBezTo>
                <a:cubicBezTo>
                  <a:pt x="3378342" y="5741586"/>
                  <a:pt x="3394403" y="5778669"/>
                  <a:pt x="3426524" y="5807442"/>
                </a:cubicBezTo>
                <a:cubicBezTo>
                  <a:pt x="3458646" y="5836216"/>
                  <a:pt x="3500257" y="5850602"/>
                  <a:pt x="3551354" y="5850602"/>
                </a:cubicBezTo>
                <a:cubicBezTo>
                  <a:pt x="3604436" y="5850602"/>
                  <a:pt x="3646914" y="5836402"/>
                  <a:pt x="3678788" y="5808000"/>
                </a:cubicBezTo>
                <a:cubicBezTo>
                  <a:pt x="3710662" y="5779599"/>
                  <a:pt x="3726599" y="5742082"/>
                  <a:pt x="3726599" y="5695449"/>
                </a:cubicBezTo>
                <a:cubicBezTo>
                  <a:pt x="3726599" y="5638398"/>
                  <a:pt x="3700678" y="5596478"/>
                  <a:pt x="3648837" y="5569689"/>
                </a:cubicBezTo>
                <a:cubicBezTo>
                  <a:pt x="3691004" y="5544389"/>
                  <a:pt x="3712088" y="5507554"/>
                  <a:pt x="3712088" y="5459184"/>
                </a:cubicBezTo>
                <a:cubicBezTo>
                  <a:pt x="3712088" y="5419993"/>
                  <a:pt x="3697578" y="5386569"/>
                  <a:pt x="3668556" y="5358911"/>
                </a:cubicBezTo>
                <a:cubicBezTo>
                  <a:pt x="3639535" y="5331254"/>
                  <a:pt x="3600219" y="5317426"/>
                  <a:pt x="3550610" y="5317426"/>
                </a:cubicBezTo>
                <a:close/>
                <a:moveTo>
                  <a:pt x="3864506" y="5309403"/>
                </a:moveTo>
                <a:lnTo>
                  <a:pt x="3767141" y="5418354"/>
                </a:lnTo>
                <a:lnTo>
                  <a:pt x="3767141" y="5432651"/>
                </a:lnTo>
                <a:lnTo>
                  <a:pt x="3800418" y="5432651"/>
                </a:lnTo>
                <a:lnTo>
                  <a:pt x="3800418" y="5532482"/>
                </a:lnTo>
                <a:cubicBezTo>
                  <a:pt x="3800418" y="5561076"/>
                  <a:pt x="3808306" y="5582768"/>
                  <a:pt x="3824082" y="5597557"/>
                </a:cubicBezTo>
                <a:cubicBezTo>
                  <a:pt x="3839857" y="5612347"/>
                  <a:pt x="3862041" y="5619742"/>
                  <a:pt x="3890635" y="5619742"/>
                </a:cubicBezTo>
                <a:cubicBezTo>
                  <a:pt x="3912491" y="5619742"/>
                  <a:pt x="3935086" y="5614895"/>
                  <a:pt x="3958421" y="5605199"/>
                </a:cubicBezTo>
                <a:lnTo>
                  <a:pt x="3958421" y="5552202"/>
                </a:lnTo>
                <a:cubicBezTo>
                  <a:pt x="3940838" y="5561240"/>
                  <a:pt x="3924487" y="5565759"/>
                  <a:pt x="3909369" y="5565759"/>
                </a:cubicBezTo>
                <a:cubicBezTo>
                  <a:pt x="3898194" y="5565759"/>
                  <a:pt x="3889443" y="5562432"/>
                  <a:pt x="3883117" y="5555776"/>
                </a:cubicBezTo>
                <a:cubicBezTo>
                  <a:pt x="3876790" y="5549121"/>
                  <a:pt x="3873627" y="5540042"/>
                  <a:pt x="3873627" y="5528538"/>
                </a:cubicBezTo>
                <a:lnTo>
                  <a:pt x="3873627" y="5432651"/>
                </a:lnTo>
                <a:lnTo>
                  <a:pt x="3958421" y="5432651"/>
                </a:lnTo>
                <a:lnTo>
                  <a:pt x="3958421" y="5382612"/>
                </a:lnTo>
                <a:lnTo>
                  <a:pt x="3873627" y="5382612"/>
                </a:lnTo>
                <a:lnTo>
                  <a:pt x="3873627" y="5309403"/>
                </a:lnTo>
                <a:close/>
                <a:moveTo>
                  <a:pt x="4001833" y="5270949"/>
                </a:moveTo>
                <a:lnTo>
                  <a:pt x="4001833" y="5615305"/>
                </a:lnTo>
                <a:lnTo>
                  <a:pt x="4075042" y="5615305"/>
                </a:lnTo>
                <a:lnTo>
                  <a:pt x="4075042" y="5466714"/>
                </a:lnTo>
                <a:cubicBezTo>
                  <a:pt x="4091147" y="5443184"/>
                  <a:pt x="4107498" y="5431419"/>
                  <a:pt x="4124095" y="5431419"/>
                </a:cubicBezTo>
                <a:cubicBezTo>
                  <a:pt x="4149238" y="5431419"/>
                  <a:pt x="4161809" y="5448368"/>
                  <a:pt x="4161809" y="5482266"/>
                </a:cubicBezTo>
                <a:lnTo>
                  <a:pt x="4161809" y="5615305"/>
                </a:lnTo>
                <a:lnTo>
                  <a:pt x="4235019" y="5615305"/>
                </a:lnTo>
                <a:lnTo>
                  <a:pt x="4235019" y="5466760"/>
                </a:lnTo>
                <a:cubicBezTo>
                  <a:pt x="4235019" y="5438796"/>
                  <a:pt x="4227007" y="5416959"/>
                  <a:pt x="4210985" y="5401248"/>
                </a:cubicBezTo>
                <a:cubicBezTo>
                  <a:pt x="4194963" y="5385538"/>
                  <a:pt x="4174545" y="5377682"/>
                  <a:pt x="4149731" y="5377682"/>
                </a:cubicBezTo>
                <a:cubicBezTo>
                  <a:pt x="4120973" y="5377682"/>
                  <a:pt x="4096405" y="5390665"/>
                  <a:pt x="4076028" y="5416629"/>
                </a:cubicBezTo>
                <a:lnTo>
                  <a:pt x="4075042" y="5416629"/>
                </a:lnTo>
                <a:lnTo>
                  <a:pt x="4075042" y="5270949"/>
                </a:lnTo>
                <a:close/>
                <a:moveTo>
                  <a:pt x="10334189" y="3993785"/>
                </a:moveTo>
                <a:cubicBezTo>
                  <a:pt x="10410827" y="3993785"/>
                  <a:pt x="10449145" y="4011037"/>
                  <a:pt x="10449145" y="4045540"/>
                </a:cubicBezTo>
                <a:cubicBezTo>
                  <a:pt x="10449145" y="4061797"/>
                  <a:pt x="10439359" y="4075731"/>
                  <a:pt x="10419784" y="4087342"/>
                </a:cubicBezTo>
                <a:cubicBezTo>
                  <a:pt x="10400211" y="4098954"/>
                  <a:pt x="10374665" y="4104760"/>
                  <a:pt x="10343147" y="4104760"/>
                </a:cubicBezTo>
                <a:cubicBezTo>
                  <a:pt x="10262529" y="4104760"/>
                  <a:pt x="10222220" y="4086347"/>
                  <a:pt x="10222220" y="4049522"/>
                </a:cubicBezTo>
                <a:cubicBezTo>
                  <a:pt x="10222220" y="4032602"/>
                  <a:pt x="10232172" y="4019082"/>
                  <a:pt x="10252078" y="4008964"/>
                </a:cubicBezTo>
                <a:cubicBezTo>
                  <a:pt x="10271984" y="3998845"/>
                  <a:pt x="10299354" y="3993785"/>
                  <a:pt x="10334189" y="3993785"/>
                </a:cubicBezTo>
                <a:close/>
                <a:moveTo>
                  <a:pt x="1854672" y="3730034"/>
                </a:moveTo>
                <a:lnTo>
                  <a:pt x="1854672" y="3843878"/>
                </a:lnTo>
                <a:cubicBezTo>
                  <a:pt x="1828131" y="3867511"/>
                  <a:pt x="1800926" y="3879327"/>
                  <a:pt x="1773058" y="3879327"/>
                </a:cubicBezTo>
                <a:cubicBezTo>
                  <a:pt x="1759788" y="3879327"/>
                  <a:pt x="1748508" y="3874417"/>
                  <a:pt x="1739219" y="3864596"/>
                </a:cubicBezTo>
                <a:cubicBezTo>
                  <a:pt x="1729929" y="3854776"/>
                  <a:pt x="1725284" y="3843043"/>
                  <a:pt x="1725284" y="3829400"/>
                </a:cubicBezTo>
                <a:cubicBezTo>
                  <a:pt x="1725284" y="3808094"/>
                  <a:pt x="1734491" y="3790534"/>
                  <a:pt x="1752904" y="3776719"/>
                </a:cubicBezTo>
                <a:cubicBezTo>
                  <a:pt x="1771316" y="3762905"/>
                  <a:pt x="1805239" y="3747343"/>
                  <a:pt x="1854672" y="3730034"/>
                </a:cubicBezTo>
                <a:close/>
                <a:moveTo>
                  <a:pt x="6182644" y="3583229"/>
                </a:moveTo>
                <a:cubicBezTo>
                  <a:pt x="6217811" y="3583229"/>
                  <a:pt x="6245098" y="3595670"/>
                  <a:pt x="6264506" y="3620552"/>
                </a:cubicBezTo>
                <a:cubicBezTo>
                  <a:pt x="6283914" y="3645435"/>
                  <a:pt x="6293618" y="3680270"/>
                  <a:pt x="6293618" y="3725058"/>
                </a:cubicBezTo>
                <a:cubicBezTo>
                  <a:pt x="6293618" y="3768850"/>
                  <a:pt x="6283085" y="3803603"/>
                  <a:pt x="6262018" y="3829314"/>
                </a:cubicBezTo>
                <a:cubicBezTo>
                  <a:pt x="6240951" y="3855026"/>
                  <a:pt x="6212502" y="3867881"/>
                  <a:pt x="6176672" y="3867881"/>
                </a:cubicBezTo>
                <a:cubicBezTo>
                  <a:pt x="6147477" y="3867881"/>
                  <a:pt x="6118945" y="3857597"/>
                  <a:pt x="6091077" y="3837028"/>
                </a:cubicBezTo>
                <a:lnTo>
                  <a:pt x="6091077" y="3621050"/>
                </a:lnTo>
                <a:cubicBezTo>
                  <a:pt x="6122595" y="3595836"/>
                  <a:pt x="6153117" y="3583229"/>
                  <a:pt x="6182644" y="3583229"/>
                </a:cubicBezTo>
                <a:close/>
                <a:moveTo>
                  <a:pt x="10330955" y="3575764"/>
                </a:moveTo>
                <a:cubicBezTo>
                  <a:pt x="10355102" y="3575764"/>
                  <a:pt x="10375197" y="3583644"/>
                  <a:pt x="10391241" y="3599402"/>
                </a:cubicBezTo>
                <a:cubicBezTo>
                  <a:pt x="10407284" y="3615161"/>
                  <a:pt x="10415305" y="3634155"/>
                  <a:pt x="10415305" y="3656383"/>
                </a:cubicBezTo>
                <a:cubicBezTo>
                  <a:pt x="10415305" y="3680933"/>
                  <a:pt x="10407036" y="3702000"/>
                  <a:pt x="10390498" y="3719584"/>
                </a:cubicBezTo>
                <a:cubicBezTo>
                  <a:pt x="10373959" y="3737167"/>
                  <a:pt x="10354111" y="3745959"/>
                  <a:pt x="10330955" y="3745959"/>
                </a:cubicBezTo>
                <a:cubicBezTo>
                  <a:pt x="10307799" y="3745959"/>
                  <a:pt x="10287786" y="3737582"/>
                  <a:pt x="10270915" y="3720828"/>
                </a:cubicBezTo>
                <a:cubicBezTo>
                  <a:pt x="10254044" y="3704074"/>
                  <a:pt x="10245609" y="3684251"/>
                  <a:pt x="10245609" y="3661359"/>
                </a:cubicBezTo>
                <a:cubicBezTo>
                  <a:pt x="10245609" y="3637472"/>
                  <a:pt x="10253796" y="3617235"/>
                  <a:pt x="10270169" y="3600647"/>
                </a:cubicBezTo>
                <a:cubicBezTo>
                  <a:pt x="10286542" y="3584059"/>
                  <a:pt x="10306804" y="3575764"/>
                  <a:pt x="10330955" y="3575764"/>
                </a:cubicBezTo>
                <a:close/>
                <a:moveTo>
                  <a:pt x="8514278" y="3566309"/>
                </a:moveTo>
                <a:cubicBezTo>
                  <a:pt x="8574327" y="3566309"/>
                  <a:pt x="8608332" y="3600481"/>
                  <a:pt x="8616295" y="3668824"/>
                </a:cubicBezTo>
                <a:lnTo>
                  <a:pt x="8412261" y="3668824"/>
                </a:lnTo>
                <a:cubicBezTo>
                  <a:pt x="8419560" y="3600481"/>
                  <a:pt x="8453566" y="3566309"/>
                  <a:pt x="8514278" y="3566309"/>
                </a:cubicBezTo>
                <a:close/>
                <a:moveTo>
                  <a:pt x="7952303" y="3566309"/>
                </a:moveTo>
                <a:cubicBezTo>
                  <a:pt x="8012352" y="3566309"/>
                  <a:pt x="8046358" y="3600481"/>
                  <a:pt x="8054320" y="3668824"/>
                </a:cubicBezTo>
                <a:lnTo>
                  <a:pt x="7850286" y="3668824"/>
                </a:lnTo>
                <a:cubicBezTo>
                  <a:pt x="7857585" y="3600481"/>
                  <a:pt x="7891591" y="3566309"/>
                  <a:pt x="7952303" y="3566309"/>
                </a:cubicBezTo>
                <a:close/>
                <a:moveTo>
                  <a:pt x="3856553" y="3566309"/>
                </a:moveTo>
                <a:cubicBezTo>
                  <a:pt x="3916602" y="3566309"/>
                  <a:pt x="3950608" y="3600481"/>
                  <a:pt x="3958571" y="3668824"/>
                </a:cubicBezTo>
                <a:lnTo>
                  <a:pt x="3754538" y="3668824"/>
                </a:lnTo>
                <a:cubicBezTo>
                  <a:pt x="3761836" y="3600481"/>
                  <a:pt x="3795842" y="3566309"/>
                  <a:pt x="3856553" y="3566309"/>
                </a:cubicBezTo>
                <a:close/>
                <a:moveTo>
                  <a:pt x="10317767" y="3488179"/>
                </a:moveTo>
                <a:cubicBezTo>
                  <a:pt x="10249425" y="3488179"/>
                  <a:pt x="10197337" y="3505431"/>
                  <a:pt x="10161507" y="3539934"/>
                </a:cubicBezTo>
                <a:cubicBezTo>
                  <a:pt x="10125677" y="3574437"/>
                  <a:pt x="10107761" y="3614249"/>
                  <a:pt x="10107761" y="3659369"/>
                </a:cubicBezTo>
                <a:cubicBezTo>
                  <a:pt x="10107761" y="3696194"/>
                  <a:pt x="10120203" y="3727878"/>
                  <a:pt x="10145085" y="3754419"/>
                </a:cubicBezTo>
                <a:cubicBezTo>
                  <a:pt x="10169967" y="3780960"/>
                  <a:pt x="10201485" y="3797548"/>
                  <a:pt x="10239637" y="3804183"/>
                </a:cubicBezTo>
                <a:cubicBezTo>
                  <a:pt x="10182574" y="3817122"/>
                  <a:pt x="10154042" y="3840843"/>
                  <a:pt x="10154042" y="3875346"/>
                </a:cubicBezTo>
                <a:cubicBezTo>
                  <a:pt x="10154042" y="3904873"/>
                  <a:pt x="10172953" y="3925276"/>
                  <a:pt x="10210774" y="3936556"/>
                </a:cubicBezTo>
                <a:cubicBezTo>
                  <a:pt x="10127170" y="3959116"/>
                  <a:pt x="10085367" y="3998928"/>
                  <a:pt x="10085367" y="4055991"/>
                </a:cubicBezTo>
                <a:cubicBezTo>
                  <a:pt x="10085367" y="4097130"/>
                  <a:pt x="10106601" y="4130140"/>
                  <a:pt x="10149066" y="4155022"/>
                </a:cubicBezTo>
                <a:cubicBezTo>
                  <a:pt x="10191532" y="4179904"/>
                  <a:pt x="10253904" y="4192345"/>
                  <a:pt x="10336180" y="4192345"/>
                </a:cubicBezTo>
                <a:cubicBezTo>
                  <a:pt x="10416798" y="4192345"/>
                  <a:pt x="10478424" y="4178909"/>
                  <a:pt x="10521055" y="4152036"/>
                </a:cubicBezTo>
                <a:cubicBezTo>
                  <a:pt x="10563687" y="4125163"/>
                  <a:pt x="10585002" y="4086016"/>
                  <a:pt x="10585002" y="4034592"/>
                </a:cubicBezTo>
                <a:cubicBezTo>
                  <a:pt x="10585002" y="4002411"/>
                  <a:pt x="10572478" y="3972304"/>
                  <a:pt x="10547430" y="3944270"/>
                </a:cubicBezTo>
                <a:cubicBezTo>
                  <a:pt x="10522383" y="3916236"/>
                  <a:pt x="10477926" y="3899482"/>
                  <a:pt x="10414061" y="3894008"/>
                </a:cubicBezTo>
                <a:cubicBezTo>
                  <a:pt x="10350198" y="3888534"/>
                  <a:pt x="10313621" y="3883226"/>
                  <a:pt x="10304331" y="3878083"/>
                </a:cubicBezTo>
                <a:cubicBezTo>
                  <a:pt x="10295042" y="3872941"/>
                  <a:pt x="10290397" y="3866223"/>
                  <a:pt x="10290397" y="3857929"/>
                </a:cubicBezTo>
                <a:cubicBezTo>
                  <a:pt x="10290397" y="3849635"/>
                  <a:pt x="10293964" y="3842916"/>
                  <a:pt x="10301096" y="3837774"/>
                </a:cubicBezTo>
                <a:cubicBezTo>
                  <a:pt x="10308229" y="3832632"/>
                  <a:pt x="10338419" y="3827158"/>
                  <a:pt x="10391667" y="3821352"/>
                </a:cubicBezTo>
                <a:cubicBezTo>
                  <a:pt x="10444915" y="3815546"/>
                  <a:pt x="10485142" y="3797216"/>
                  <a:pt x="10512346" y="3766362"/>
                </a:cubicBezTo>
                <a:cubicBezTo>
                  <a:pt x="10539551" y="3735508"/>
                  <a:pt x="10553153" y="3701834"/>
                  <a:pt x="10553153" y="3665340"/>
                </a:cubicBezTo>
                <a:cubicBezTo>
                  <a:pt x="10553153" y="3639795"/>
                  <a:pt x="10545357" y="3613751"/>
                  <a:pt x="10529764" y="3587210"/>
                </a:cubicBezTo>
                <a:lnTo>
                  <a:pt x="10596945" y="3587210"/>
                </a:lnTo>
                <a:lnTo>
                  <a:pt x="10596945" y="3488179"/>
                </a:lnTo>
                <a:close/>
                <a:moveTo>
                  <a:pt x="9254423" y="3488179"/>
                </a:moveTo>
                <a:lnTo>
                  <a:pt x="9254423" y="3957955"/>
                </a:lnTo>
                <a:lnTo>
                  <a:pt x="9402224" y="3957955"/>
                </a:lnTo>
                <a:lnTo>
                  <a:pt x="9402224" y="3488179"/>
                </a:lnTo>
                <a:close/>
                <a:moveTo>
                  <a:pt x="5673024" y="3488179"/>
                </a:moveTo>
                <a:lnTo>
                  <a:pt x="5673024" y="3957955"/>
                </a:lnTo>
                <a:lnTo>
                  <a:pt x="5820824" y="3957955"/>
                </a:lnTo>
                <a:lnTo>
                  <a:pt x="5820824" y="3488179"/>
                </a:lnTo>
                <a:close/>
                <a:moveTo>
                  <a:pt x="9828239" y="3478226"/>
                </a:moveTo>
                <a:cubicBezTo>
                  <a:pt x="9769849" y="3478226"/>
                  <a:pt x="9718924" y="3503772"/>
                  <a:pt x="9675462" y="3554863"/>
                </a:cubicBezTo>
                <a:lnTo>
                  <a:pt x="9675462" y="3488179"/>
                </a:lnTo>
                <a:lnTo>
                  <a:pt x="9527662" y="3488179"/>
                </a:lnTo>
                <a:lnTo>
                  <a:pt x="9527662" y="3957955"/>
                </a:lnTo>
                <a:lnTo>
                  <a:pt x="9675462" y="3957955"/>
                </a:lnTo>
                <a:lnTo>
                  <a:pt x="9675462" y="3654890"/>
                </a:lnTo>
                <a:cubicBezTo>
                  <a:pt x="9709302" y="3603135"/>
                  <a:pt x="9743639" y="3577257"/>
                  <a:pt x="9778475" y="3577257"/>
                </a:cubicBezTo>
                <a:cubicBezTo>
                  <a:pt x="9827244" y="3577257"/>
                  <a:pt x="9851628" y="3608650"/>
                  <a:pt x="9851628" y="3671436"/>
                </a:cubicBezTo>
                <a:lnTo>
                  <a:pt x="9851628" y="3957955"/>
                </a:lnTo>
                <a:lnTo>
                  <a:pt x="9999428" y="3957955"/>
                </a:lnTo>
                <a:lnTo>
                  <a:pt x="9999428" y="3659058"/>
                </a:lnTo>
                <a:cubicBezTo>
                  <a:pt x="9999428" y="3600937"/>
                  <a:pt x="9983090" y="3556268"/>
                  <a:pt x="9950411" y="3525051"/>
                </a:cubicBezTo>
                <a:cubicBezTo>
                  <a:pt x="9917732" y="3493835"/>
                  <a:pt x="9877008" y="3478226"/>
                  <a:pt x="9828239" y="3478226"/>
                </a:cubicBezTo>
                <a:close/>
                <a:moveTo>
                  <a:pt x="8503828" y="3478226"/>
                </a:moveTo>
                <a:cubicBezTo>
                  <a:pt x="8431834" y="3478226"/>
                  <a:pt x="8372615" y="3501307"/>
                  <a:pt x="8326168" y="3547469"/>
                </a:cubicBezTo>
                <a:cubicBezTo>
                  <a:pt x="8279722" y="3593630"/>
                  <a:pt x="8256498" y="3652578"/>
                  <a:pt x="8256498" y="3724311"/>
                </a:cubicBezTo>
                <a:cubicBezTo>
                  <a:pt x="8256498" y="3797377"/>
                  <a:pt x="8281215" y="3856077"/>
                  <a:pt x="8330647" y="3900411"/>
                </a:cubicBezTo>
                <a:cubicBezTo>
                  <a:pt x="8380080" y="3944746"/>
                  <a:pt x="8446100" y="3966913"/>
                  <a:pt x="8528710" y="3966913"/>
                </a:cubicBezTo>
                <a:cubicBezTo>
                  <a:pt x="8611982" y="3966913"/>
                  <a:pt x="8681818" y="3946344"/>
                  <a:pt x="8738218" y="3905205"/>
                </a:cubicBezTo>
                <a:lnTo>
                  <a:pt x="8738218" y="3812145"/>
                </a:lnTo>
                <a:cubicBezTo>
                  <a:pt x="8677505" y="3856933"/>
                  <a:pt x="8619446" y="3879327"/>
                  <a:pt x="8564042" y="3879327"/>
                </a:cubicBezTo>
                <a:cubicBezTo>
                  <a:pt x="8518259" y="3879327"/>
                  <a:pt x="8481766" y="3867839"/>
                  <a:pt x="8454560" y="3844862"/>
                </a:cubicBezTo>
                <a:cubicBezTo>
                  <a:pt x="8427356" y="3821885"/>
                  <a:pt x="8412261" y="3789083"/>
                  <a:pt x="8409275" y="3746456"/>
                </a:cubicBezTo>
                <a:lnTo>
                  <a:pt x="8746678" y="3746456"/>
                </a:lnTo>
                <a:cubicBezTo>
                  <a:pt x="8749664" y="3664843"/>
                  <a:pt x="8728016" y="3599734"/>
                  <a:pt x="8681735" y="3551131"/>
                </a:cubicBezTo>
                <a:cubicBezTo>
                  <a:pt x="8635454" y="3502528"/>
                  <a:pt x="8576152" y="3478226"/>
                  <a:pt x="8503828" y="3478226"/>
                </a:cubicBezTo>
                <a:close/>
                <a:moveTo>
                  <a:pt x="7941853" y="3478226"/>
                </a:moveTo>
                <a:cubicBezTo>
                  <a:pt x="7869860" y="3478226"/>
                  <a:pt x="7810640" y="3501307"/>
                  <a:pt x="7764194" y="3547469"/>
                </a:cubicBezTo>
                <a:cubicBezTo>
                  <a:pt x="7717747" y="3593630"/>
                  <a:pt x="7694523" y="3652578"/>
                  <a:pt x="7694523" y="3724311"/>
                </a:cubicBezTo>
                <a:cubicBezTo>
                  <a:pt x="7694523" y="3797377"/>
                  <a:pt x="7719240" y="3856077"/>
                  <a:pt x="7768672" y="3900411"/>
                </a:cubicBezTo>
                <a:cubicBezTo>
                  <a:pt x="7818105" y="3944746"/>
                  <a:pt x="7884126" y="3966913"/>
                  <a:pt x="7966735" y="3966913"/>
                </a:cubicBezTo>
                <a:cubicBezTo>
                  <a:pt x="8050007" y="3966913"/>
                  <a:pt x="8119843" y="3946344"/>
                  <a:pt x="8176242" y="3905205"/>
                </a:cubicBezTo>
                <a:lnTo>
                  <a:pt x="8176242" y="3812145"/>
                </a:lnTo>
                <a:cubicBezTo>
                  <a:pt x="8115530" y="3856933"/>
                  <a:pt x="8057472" y="3879327"/>
                  <a:pt x="8002068" y="3879327"/>
                </a:cubicBezTo>
                <a:cubicBezTo>
                  <a:pt x="7956284" y="3879327"/>
                  <a:pt x="7919791" y="3867839"/>
                  <a:pt x="7892586" y="3844862"/>
                </a:cubicBezTo>
                <a:cubicBezTo>
                  <a:pt x="7865381" y="3821885"/>
                  <a:pt x="7850286" y="3789083"/>
                  <a:pt x="7847300" y="3746456"/>
                </a:cubicBezTo>
                <a:lnTo>
                  <a:pt x="8184702" y="3746456"/>
                </a:lnTo>
                <a:cubicBezTo>
                  <a:pt x="8187688" y="3664843"/>
                  <a:pt x="8166041" y="3599734"/>
                  <a:pt x="8119760" y="3551131"/>
                </a:cubicBezTo>
                <a:cubicBezTo>
                  <a:pt x="8073479" y="3502528"/>
                  <a:pt x="8014177" y="3478226"/>
                  <a:pt x="7941853" y="3478226"/>
                </a:cubicBezTo>
                <a:close/>
                <a:moveTo>
                  <a:pt x="6225441" y="3478226"/>
                </a:moveTo>
                <a:cubicBezTo>
                  <a:pt x="6175345" y="3478226"/>
                  <a:pt x="6130557" y="3495146"/>
                  <a:pt x="6091077" y="3528986"/>
                </a:cubicBezTo>
                <a:lnTo>
                  <a:pt x="6091077" y="3488179"/>
                </a:lnTo>
                <a:lnTo>
                  <a:pt x="5943277" y="3488179"/>
                </a:lnTo>
                <a:lnTo>
                  <a:pt x="5943277" y="4192345"/>
                </a:lnTo>
                <a:lnTo>
                  <a:pt x="6091077" y="4192345"/>
                </a:lnTo>
                <a:lnTo>
                  <a:pt x="6091077" y="3934566"/>
                </a:lnTo>
                <a:cubicBezTo>
                  <a:pt x="6128567" y="3956130"/>
                  <a:pt x="6168876" y="3966913"/>
                  <a:pt x="6212005" y="3966913"/>
                </a:cubicBezTo>
                <a:cubicBezTo>
                  <a:pt x="6281675" y="3966913"/>
                  <a:pt x="6337660" y="3944164"/>
                  <a:pt x="6379960" y="3898666"/>
                </a:cubicBezTo>
                <a:cubicBezTo>
                  <a:pt x="6422259" y="3853167"/>
                  <a:pt x="6443409" y="3792724"/>
                  <a:pt x="6443409" y="3717337"/>
                </a:cubicBezTo>
                <a:cubicBezTo>
                  <a:pt x="6443409" y="3650253"/>
                  <a:pt x="6422342" y="3593630"/>
                  <a:pt x="6380208" y="3547469"/>
                </a:cubicBezTo>
                <a:cubicBezTo>
                  <a:pt x="6338075" y="3501307"/>
                  <a:pt x="6286486" y="3478226"/>
                  <a:pt x="6225441" y="3478226"/>
                </a:cubicBezTo>
                <a:close/>
                <a:moveTo>
                  <a:pt x="4812528" y="3478226"/>
                </a:moveTo>
                <a:cubicBezTo>
                  <a:pt x="4754138" y="3478226"/>
                  <a:pt x="4707110" y="3491677"/>
                  <a:pt x="4671445" y="3518578"/>
                </a:cubicBezTo>
                <a:cubicBezTo>
                  <a:pt x="4635781" y="3545480"/>
                  <a:pt x="4617949" y="3580350"/>
                  <a:pt x="4617949" y="3623189"/>
                </a:cubicBezTo>
                <a:cubicBezTo>
                  <a:pt x="4617949" y="3652083"/>
                  <a:pt x="4627238" y="3678319"/>
                  <a:pt x="4645817" y="3701898"/>
                </a:cubicBezTo>
                <a:cubicBezTo>
                  <a:pt x="4664395" y="3725476"/>
                  <a:pt x="4698876" y="3747123"/>
                  <a:pt x="4749257" y="3766836"/>
                </a:cubicBezTo>
                <a:cubicBezTo>
                  <a:pt x="4799638" y="3786550"/>
                  <a:pt x="4829249" y="3800378"/>
                  <a:pt x="4838087" y="3808320"/>
                </a:cubicBezTo>
                <a:cubicBezTo>
                  <a:pt x="4846925" y="3816261"/>
                  <a:pt x="4851344" y="3824701"/>
                  <a:pt x="4851344" y="3833637"/>
                </a:cubicBezTo>
                <a:cubicBezTo>
                  <a:pt x="4851344" y="3856799"/>
                  <a:pt x="4827457" y="3868379"/>
                  <a:pt x="4779683" y="3868379"/>
                </a:cubicBezTo>
                <a:cubicBezTo>
                  <a:pt x="4738876" y="3868379"/>
                  <a:pt x="4688283" y="3855109"/>
                  <a:pt x="4627902" y="3828568"/>
                </a:cubicBezTo>
                <a:lnTo>
                  <a:pt x="4627902" y="3932575"/>
                </a:lnTo>
                <a:cubicBezTo>
                  <a:pt x="4677002" y="3955467"/>
                  <a:pt x="4733071" y="3966913"/>
                  <a:pt x="4796105" y="3966913"/>
                </a:cubicBezTo>
                <a:cubicBezTo>
                  <a:pt x="4857482" y="3966913"/>
                  <a:pt x="4904757" y="3953629"/>
                  <a:pt x="4937934" y="3927062"/>
                </a:cubicBezTo>
                <a:cubicBezTo>
                  <a:pt x="4971111" y="3900495"/>
                  <a:pt x="4987699" y="3862802"/>
                  <a:pt x="4987699" y="3813980"/>
                </a:cubicBezTo>
                <a:cubicBezTo>
                  <a:pt x="4987699" y="3783095"/>
                  <a:pt x="4977413" y="3754701"/>
                  <a:pt x="4956844" y="3728798"/>
                </a:cubicBezTo>
                <a:cubicBezTo>
                  <a:pt x="4936275" y="3702894"/>
                  <a:pt x="4901118" y="3680035"/>
                  <a:pt x="4851375" y="3660220"/>
                </a:cubicBezTo>
                <a:cubicBezTo>
                  <a:pt x="4801631" y="3640405"/>
                  <a:pt x="4773017" y="3627429"/>
                  <a:pt x="4765532" y="3621291"/>
                </a:cubicBezTo>
                <a:cubicBezTo>
                  <a:pt x="4758046" y="3615154"/>
                  <a:pt x="4754303" y="3608933"/>
                  <a:pt x="4754303" y="3602630"/>
                </a:cubicBezTo>
                <a:cubicBezTo>
                  <a:pt x="4754303" y="3578416"/>
                  <a:pt x="4772052" y="3566309"/>
                  <a:pt x="4807551" y="3566309"/>
                </a:cubicBezTo>
                <a:cubicBezTo>
                  <a:pt x="4855657" y="3566309"/>
                  <a:pt x="4907910" y="3583561"/>
                  <a:pt x="4964309" y="3618064"/>
                </a:cubicBezTo>
                <a:lnTo>
                  <a:pt x="4964309" y="3513061"/>
                </a:lnTo>
                <a:cubicBezTo>
                  <a:pt x="4919189" y="3489838"/>
                  <a:pt x="4868596" y="3478226"/>
                  <a:pt x="4812528" y="3478226"/>
                </a:cubicBezTo>
                <a:close/>
                <a:moveTo>
                  <a:pt x="4487701" y="3478226"/>
                </a:moveTo>
                <a:cubicBezTo>
                  <a:pt x="4430637" y="3478226"/>
                  <a:pt x="4380708" y="3526332"/>
                  <a:pt x="4337910" y="3622543"/>
                </a:cubicBezTo>
                <a:lnTo>
                  <a:pt x="4335920" y="3622543"/>
                </a:lnTo>
                <a:lnTo>
                  <a:pt x="4335920" y="3488179"/>
                </a:lnTo>
                <a:lnTo>
                  <a:pt x="4188119" y="3488179"/>
                </a:lnTo>
                <a:lnTo>
                  <a:pt x="4188119" y="3957955"/>
                </a:lnTo>
                <a:lnTo>
                  <a:pt x="4335920" y="3957955"/>
                </a:lnTo>
                <a:lnTo>
                  <a:pt x="4335920" y="3754621"/>
                </a:lnTo>
                <a:cubicBezTo>
                  <a:pt x="4335920" y="3747643"/>
                  <a:pt x="4347614" y="3722974"/>
                  <a:pt x="4371004" y="3680612"/>
                </a:cubicBezTo>
                <a:cubicBezTo>
                  <a:pt x="4394393" y="3638250"/>
                  <a:pt x="4423173" y="3617069"/>
                  <a:pt x="4457345" y="3617069"/>
                </a:cubicBezTo>
                <a:cubicBezTo>
                  <a:pt x="4479241" y="3617069"/>
                  <a:pt x="4508436" y="3628681"/>
                  <a:pt x="4544930" y="3651904"/>
                </a:cubicBezTo>
                <a:lnTo>
                  <a:pt x="4585737" y="3521024"/>
                </a:lnTo>
                <a:cubicBezTo>
                  <a:pt x="4547584" y="3492492"/>
                  <a:pt x="4514905" y="3478226"/>
                  <a:pt x="4487701" y="3478226"/>
                </a:cubicBezTo>
                <a:close/>
                <a:moveTo>
                  <a:pt x="3846103" y="3478226"/>
                </a:moveTo>
                <a:cubicBezTo>
                  <a:pt x="3774111" y="3478226"/>
                  <a:pt x="3714892" y="3501307"/>
                  <a:pt x="3668445" y="3547469"/>
                </a:cubicBezTo>
                <a:cubicBezTo>
                  <a:pt x="3621998" y="3593630"/>
                  <a:pt x="3598775" y="3652578"/>
                  <a:pt x="3598775" y="3724311"/>
                </a:cubicBezTo>
                <a:cubicBezTo>
                  <a:pt x="3598775" y="3797377"/>
                  <a:pt x="3623491" y="3856077"/>
                  <a:pt x="3672924" y="3900411"/>
                </a:cubicBezTo>
                <a:cubicBezTo>
                  <a:pt x="3722356" y="3944746"/>
                  <a:pt x="3788378" y="3966913"/>
                  <a:pt x="3870985" y="3966913"/>
                </a:cubicBezTo>
                <a:cubicBezTo>
                  <a:pt x="3954257" y="3966913"/>
                  <a:pt x="4024093" y="3946344"/>
                  <a:pt x="4080493" y="3905205"/>
                </a:cubicBezTo>
                <a:lnTo>
                  <a:pt x="4080493" y="3812145"/>
                </a:lnTo>
                <a:cubicBezTo>
                  <a:pt x="4019781" y="3856933"/>
                  <a:pt x="3961722" y="3879327"/>
                  <a:pt x="3906318" y="3879327"/>
                </a:cubicBezTo>
                <a:cubicBezTo>
                  <a:pt x="3860535" y="3879327"/>
                  <a:pt x="3824042" y="3867839"/>
                  <a:pt x="3796837" y="3844862"/>
                </a:cubicBezTo>
                <a:cubicBezTo>
                  <a:pt x="3769632" y="3821885"/>
                  <a:pt x="3754538" y="3789083"/>
                  <a:pt x="3751551" y="3746456"/>
                </a:cubicBezTo>
                <a:lnTo>
                  <a:pt x="4088953" y="3746456"/>
                </a:lnTo>
                <a:cubicBezTo>
                  <a:pt x="4091940" y="3664843"/>
                  <a:pt x="4070292" y="3599734"/>
                  <a:pt x="4024010" y="3551131"/>
                </a:cubicBezTo>
                <a:cubicBezTo>
                  <a:pt x="3977730" y="3502528"/>
                  <a:pt x="3918427" y="3478226"/>
                  <a:pt x="3846103" y="3478226"/>
                </a:cubicBezTo>
                <a:close/>
                <a:moveTo>
                  <a:pt x="3332191" y="3478226"/>
                </a:moveTo>
                <a:cubicBezTo>
                  <a:pt x="3273801" y="3478226"/>
                  <a:pt x="3222875" y="3503772"/>
                  <a:pt x="3179414" y="3554863"/>
                </a:cubicBezTo>
                <a:lnTo>
                  <a:pt x="3179414" y="3488179"/>
                </a:lnTo>
                <a:lnTo>
                  <a:pt x="3031614" y="3488179"/>
                </a:lnTo>
                <a:lnTo>
                  <a:pt x="3031614" y="3957955"/>
                </a:lnTo>
                <a:lnTo>
                  <a:pt x="3179414" y="3957955"/>
                </a:lnTo>
                <a:lnTo>
                  <a:pt x="3179414" y="3654890"/>
                </a:lnTo>
                <a:cubicBezTo>
                  <a:pt x="3213254" y="3603135"/>
                  <a:pt x="3247591" y="3577257"/>
                  <a:pt x="3282427" y="3577257"/>
                </a:cubicBezTo>
                <a:cubicBezTo>
                  <a:pt x="3331196" y="3577257"/>
                  <a:pt x="3355581" y="3608650"/>
                  <a:pt x="3355581" y="3671436"/>
                </a:cubicBezTo>
                <a:lnTo>
                  <a:pt x="3355581" y="3957955"/>
                </a:lnTo>
                <a:lnTo>
                  <a:pt x="3503381" y="3957955"/>
                </a:lnTo>
                <a:lnTo>
                  <a:pt x="3503381" y="3659058"/>
                </a:lnTo>
                <a:cubicBezTo>
                  <a:pt x="3503381" y="3600937"/>
                  <a:pt x="3487042" y="3556268"/>
                  <a:pt x="3454362" y="3525051"/>
                </a:cubicBezTo>
                <a:cubicBezTo>
                  <a:pt x="3421684" y="3493835"/>
                  <a:pt x="3380961" y="3478226"/>
                  <a:pt x="3332191" y="3478226"/>
                </a:cubicBezTo>
                <a:close/>
                <a:moveTo>
                  <a:pt x="2449352" y="3478226"/>
                </a:moveTo>
                <a:cubicBezTo>
                  <a:pt x="2392289" y="3478226"/>
                  <a:pt x="2342358" y="3526332"/>
                  <a:pt x="2299561" y="3622543"/>
                </a:cubicBezTo>
                <a:lnTo>
                  <a:pt x="2297570" y="3622543"/>
                </a:lnTo>
                <a:lnTo>
                  <a:pt x="2297570" y="3488179"/>
                </a:lnTo>
                <a:lnTo>
                  <a:pt x="2149770" y="3488179"/>
                </a:lnTo>
                <a:lnTo>
                  <a:pt x="2149770" y="3957955"/>
                </a:lnTo>
                <a:lnTo>
                  <a:pt x="2297570" y="3957955"/>
                </a:lnTo>
                <a:lnTo>
                  <a:pt x="2297570" y="3754621"/>
                </a:lnTo>
                <a:cubicBezTo>
                  <a:pt x="2297570" y="3747643"/>
                  <a:pt x="2309265" y="3722974"/>
                  <a:pt x="2332654" y="3680612"/>
                </a:cubicBezTo>
                <a:cubicBezTo>
                  <a:pt x="2356044" y="3638250"/>
                  <a:pt x="2384824" y="3617069"/>
                  <a:pt x="2418996" y="3617069"/>
                </a:cubicBezTo>
                <a:cubicBezTo>
                  <a:pt x="2440892" y="3617069"/>
                  <a:pt x="2470087" y="3628681"/>
                  <a:pt x="2506580" y="3651904"/>
                </a:cubicBezTo>
                <a:lnTo>
                  <a:pt x="2547388" y="3521024"/>
                </a:lnTo>
                <a:cubicBezTo>
                  <a:pt x="2509235" y="3492492"/>
                  <a:pt x="2476556" y="3478226"/>
                  <a:pt x="2449352" y="3478226"/>
                </a:cubicBezTo>
                <a:close/>
                <a:moveTo>
                  <a:pt x="1803414" y="3478226"/>
                </a:moveTo>
                <a:cubicBezTo>
                  <a:pt x="1729431" y="3478226"/>
                  <a:pt x="1661586" y="3497303"/>
                  <a:pt x="1599878" y="3535455"/>
                </a:cubicBezTo>
                <a:lnTo>
                  <a:pt x="1599878" y="3655885"/>
                </a:lnTo>
                <a:cubicBezTo>
                  <a:pt x="1652628" y="3603467"/>
                  <a:pt x="1710355" y="3577257"/>
                  <a:pt x="1773058" y="3577257"/>
                </a:cubicBezTo>
                <a:cubicBezTo>
                  <a:pt x="1830785" y="3577257"/>
                  <a:pt x="1857989" y="3603467"/>
                  <a:pt x="1854672" y="3655885"/>
                </a:cubicBezTo>
                <a:cubicBezTo>
                  <a:pt x="1721303" y="3695427"/>
                  <a:pt x="1641431" y="3727743"/>
                  <a:pt x="1615056" y="3752832"/>
                </a:cubicBezTo>
                <a:cubicBezTo>
                  <a:pt x="1588681" y="3777922"/>
                  <a:pt x="1575493" y="3810901"/>
                  <a:pt x="1575493" y="3851770"/>
                </a:cubicBezTo>
                <a:cubicBezTo>
                  <a:pt x="1575493" y="3882344"/>
                  <a:pt x="1588266" y="3909178"/>
                  <a:pt x="1613812" y="3932272"/>
                </a:cubicBezTo>
                <a:cubicBezTo>
                  <a:pt x="1639357" y="3955366"/>
                  <a:pt x="1670378" y="3966913"/>
                  <a:pt x="1706871" y="3966913"/>
                </a:cubicBezTo>
                <a:cubicBezTo>
                  <a:pt x="1758627" y="3966913"/>
                  <a:pt x="1810216" y="3949329"/>
                  <a:pt x="1861639" y="3914162"/>
                </a:cubicBezTo>
                <a:cubicBezTo>
                  <a:pt x="1870265" y="3949329"/>
                  <a:pt x="1897801" y="3966913"/>
                  <a:pt x="1944248" y="3966913"/>
                </a:cubicBezTo>
                <a:cubicBezTo>
                  <a:pt x="1987377" y="3966913"/>
                  <a:pt x="2033492" y="3952647"/>
                  <a:pt x="2082593" y="3924115"/>
                </a:cubicBezTo>
                <a:lnTo>
                  <a:pt x="2082593" y="3842004"/>
                </a:lnTo>
                <a:cubicBezTo>
                  <a:pt x="2057711" y="3859587"/>
                  <a:pt x="2039132" y="3868379"/>
                  <a:pt x="2026857" y="3868379"/>
                </a:cubicBezTo>
                <a:cubicBezTo>
                  <a:pt x="2010600" y="3868379"/>
                  <a:pt x="2002472" y="3857418"/>
                  <a:pt x="2002472" y="3835496"/>
                </a:cubicBezTo>
                <a:lnTo>
                  <a:pt x="2002472" y="3621229"/>
                </a:lnTo>
                <a:cubicBezTo>
                  <a:pt x="2002472" y="3525894"/>
                  <a:pt x="1936119" y="3478226"/>
                  <a:pt x="1803414" y="3478226"/>
                </a:cubicBezTo>
                <a:close/>
                <a:moveTo>
                  <a:pt x="1161258" y="3390143"/>
                </a:moveTo>
                <a:lnTo>
                  <a:pt x="1222468" y="3390143"/>
                </a:lnTo>
                <a:cubicBezTo>
                  <a:pt x="1268915" y="3390143"/>
                  <a:pt x="1301759" y="3396032"/>
                  <a:pt x="1321002" y="3407810"/>
                </a:cubicBezTo>
                <a:cubicBezTo>
                  <a:pt x="1340244" y="3419587"/>
                  <a:pt x="1349865" y="3440571"/>
                  <a:pt x="1349865" y="3470761"/>
                </a:cubicBezTo>
                <a:cubicBezTo>
                  <a:pt x="1349865" y="3524507"/>
                  <a:pt x="1313869" y="3551380"/>
                  <a:pt x="1241876" y="3551380"/>
                </a:cubicBezTo>
                <a:lnTo>
                  <a:pt x="1161258" y="3551380"/>
                </a:lnTo>
                <a:close/>
                <a:moveTo>
                  <a:pt x="8989663" y="3340379"/>
                </a:moveTo>
                <a:lnTo>
                  <a:pt x="8793094" y="3560338"/>
                </a:lnTo>
                <a:lnTo>
                  <a:pt x="8793094" y="3589201"/>
                </a:lnTo>
                <a:lnTo>
                  <a:pt x="8860276" y="3589201"/>
                </a:lnTo>
                <a:lnTo>
                  <a:pt x="8860276" y="3790747"/>
                </a:lnTo>
                <a:cubicBezTo>
                  <a:pt x="8860276" y="3848473"/>
                  <a:pt x="8876200" y="3892266"/>
                  <a:pt x="8908049" y="3922125"/>
                </a:cubicBezTo>
                <a:cubicBezTo>
                  <a:pt x="8939898" y="3951983"/>
                  <a:pt x="8984686" y="3966913"/>
                  <a:pt x="9042413" y="3966913"/>
                </a:cubicBezTo>
                <a:cubicBezTo>
                  <a:pt x="9086538" y="3966913"/>
                  <a:pt x="9132155" y="3957126"/>
                  <a:pt x="9179266" y="3937552"/>
                </a:cubicBezTo>
                <a:lnTo>
                  <a:pt x="9179266" y="3830558"/>
                </a:lnTo>
                <a:cubicBezTo>
                  <a:pt x="9143767" y="3848805"/>
                  <a:pt x="9110756" y="3857929"/>
                  <a:pt x="9080235" y="3857929"/>
                </a:cubicBezTo>
                <a:cubicBezTo>
                  <a:pt x="9057674" y="3857929"/>
                  <a:pt x="9040008" y="3851210"/>
                  <a:pt x="9027235" y="3837774"/>
                </a:cubicBezTo>
                <a:cubicBezTo>
                  <a:pt x="9014462" y="3824338"/>
                  <a:pt x="9008076" y="3806008"/>
                  <a:pt x="9008076" y="3782784"/>
                </a:cubicBezTo>
                <a:lnTo>
                  <a:pt x="9008076" y="3589201"/>
                </a:lnTo>
                <a:lnTo>
                  <a:pt x="9179266" y="3589201"/>
                </a:lnTo>
                <a:lnTo>
                  <a:pt x="9179266" y="3488179"/>
                </a:lnTo>
                <a:lnTo>
                  <a:pt x="9008076" y="3488179"/>
                </a:lnTo>
                <a:lnTo>
                  <a:pt x="9008076" y="3340379"/>
                </a:lnTo>
                <a:close/>
                <a:moveTo>
                  <a:pt x="2769839" y="3340379"/>
                </a:moveTo>
                <a:lnTo>
                  <a:pt x="2573269" y="3560338"/>
                </a:lnTo>
                <a:lnTo>
                  <a:pt x="2573269" y="3589201"/>
                </a:lnTo>
                <a:lnTo>
                  <a:pt x="2640452" y="3589201"/>
                </a:lnTo>
                <a:lnTo>
                  <a:pt x="2640452" y="3790747"/>
                </a:lnTo>
                <a:cubicBezTo>
                  <a:pt x="2640452" y="3848473"/>
                  <a:pt x="2656376" y="3892266"/>
                  <a:pt x="2688225" y="3922125"/>
                </a:cubicBezTo>
                <a:cubicBezTo>
                  <a:pt x="2720075" y="3951983"/>
                  <a:pt x="2764863" y="3966913"/>
                  <a:pt x="2822590" y="3966913"/>
                </a:cubicBezTo>
                <a:cubicBezTo>
                  <a:pt x="2866714" y="3966913"/>
                  <a:pt x="2912331" y="3957126"/>
                  <a:pt x="2959442" y="3937552"/>
                </a:cubicBezTo>
                <a:lnTo>
                  <a:pt x="2959442" y="3830558"/>
                </a:lnTo>
                <a:cubicBezTo>
                  <a:pt x="2923943" y="3848805"/>
                  <a:pt x="2890932" y="3857929"/>
                  <a:pt x="2860410" y="3857929"/>
                </a:cubicBezTo>
                <a:cubicBezTo>
                  <a:pt x="2837850" y="3857929"/>
                  <a:pt x="2820184" y="3851210"/>
                  <a:pt x="2807411" y="3837774"/>
                </a:cubicBezTo>
                <a:cubicBezTo>
                  <a:pt x="2794639" y="3824338"/>
                  <a:pt x="2788252" y="3806008"/>
                  <a:pt x="2788252" y="3782784"/>
                </a:cubicBezTo>
                <a:lnTo>
                  <a:pt x="2788252" y="3589201"/>
                </a:lnTo>
                <a:lnTo>
                  <a:pt x="2959442" y="3589201"/>
                </a:lnTo>
                <a:lnTo>
                  <a:pt x="2959442" y="3488179"/>
                </a:lnTo>
                <a:lnTo>
                  <a:pt x="2788252" y="3488179"/>
                </a:lnTo>
                <a:lnTo>
                  <a:pt x="2788252" y="3340379"/>
                </a:lnTo>
                <a:close/>
                <a:moveTo>
                  <a:pt x="6829460" y="3262746"/>
                </a:moveTo>
                <a:lnTo>
                  <a:pt x="6829460" y="3957955"/>
                </a:lnTo>
                <a:lnTo>
                  <a:pt x="7002640" y="3957955"/>
                </a:lnTo>
                <a:lnTo>
                  <a:pt x="7002640" y="3524010"/>
                </a:lnTo>
                <a:lnTo>
                  <a:pt x="7190415" y="3741977"/>
                </a:lnTo>
                <a:lnTo>
                  <a:pt x="7216425" y="3741977"/>
                </a:lnTo>
                <a:lnTo>
                  <a:pt x="7404239" y="3524010"/>
                </a:lnTo>
                <a:lnTo>
                  <a:pt x="7404239" y="3957955"/>
                </a:lnTo>
                <a:lnTo>
                  <a:pt x="7577419" y="3957955"/>
                </a:lnTo>
                <a:lnTo>
                  <a:pt x="7577419" y="3262746"/>
                </a:lnTo>
                <a:lnTo>
                  <a:pt x="7426882" y="3262746"/>
                </a:lnTo>
                <a:lnTo>
                  <a:pt x="7203440" y="3520526"/>
                </a:lnTo>
                <a:lnTo>
                  <a:pt x="6979826" y="3262746"/>
                </a:lnTo>
                <a:close/>
                <a:moveTo>
                  <a:pt x="5081479" y="3262746"/>
                </a:moveTo>
                <a:lnTo>
                  <a:pt x="5081479" y="3957955"/>
                </a:lnTo>
                <a:lnTo>
                  <a:pt x="5229279" y="3957955"/>
                </a:lnTo>
                <a:lnTo>
                  <a:pt x="5229279" y="3657969"/>
                </a:lnTo>
                <a:cubicBezTo>
                  <a:pt x="5261792" y="3610465"/>
                  <a:pt x="5294802" y="3586713"/>
                  <a:pt x="5328310" y="3586713"/>
                </a:cubicBezTo>
                <a:cubicBezTo>
                  <a:pt x="5379070" y="3586713"/>
                  <a:pt x="5404450" y="3620931"/>
                  <a:pt x="5404450" y="3689367"/>
                </a:cubicBezTo>
                <a:lnTo>
                  <a:pt x="5404450" y="3957955"/>
                </a:lnTo>
                <a:lnTo>
                  <a:pt x="5552250" y="3957955"/>
                </a:lnTo>
                <a:lnTo>
                  <a:pt x="5552250" y="3658062"/>
                </a:lnTo>
                <a:cubicBezTo>
                  <a:pt x="5552250" y="3601606"/>
                  <a:pt x="5536077" y="3557519"/>
                  <a:pt x="5503730" y="3525802"/>
                </a:cubicBezTo>
                <a:cubicBezTo>
                  <a:pt x="5471383" y="3494085"/>
                  <a:pt x="5430161" y="3478226"/>
                  <a:pt x="5380065" y="3478226"/>
                </a:cubicBezTo>
                <a:cubicBezTo>
                  <a:pt x="5322007" y="3478226"/>
                  <a:pt x="5272409" y="3504436"/>
                  <a:pt x="5231269" y="3556854"/>
                </a:cubicBezTo>
                <a:lnTo>
                  <a:pt x="5229279" y="3556854"/>
                </a:lnTo>
                <a:lnTo>
                  <a:pt x="5229279" y="3262746"/>
                </a:lnTo>
                <a:close/>
                <a:moveTo>
                  <a:pt x="988078" y="3262746"/>
                </a:moveTo>
                <a:lnTo>
                  <a:pt x="988078" y="3957955"/>
                </a:lnTo>
                <a:lnTo>
                  <a:pt x="1161258" y="3957955"/>
                </a:lnTo>
                <a:lnTo>
                  <a:pt x="1161258" y="3678777"/>
                </a:lnTo>
                <a:lnTo>
                  <a:pt x="1299105" y="3678777"/>
                </a:lnTo>
                <a:cubicBezTo>
                  <a:pt x="1369771" y="3678777"/>
                  <a:pt x="1425590" y="3658208"/>
                  <a:pt x="1466563" y="3617069"/>
                </a:cubicBezTo>
                <a:cubicBezTo>
                  <a:pt x="1507535" y="3575930"/>
                  <a:pt x="1528022" y="3526498"/>
                  <a:pt x="1528022" y="3468771"/>
                </a:cubicBezTo>
                <a:cubicBezTo>
                  <a:pt x="1528022" y="3413035"/>
                  <a:pt x="1507286" y="3364763"/>
                  <a:pt x="1465816" y="3323956"/>
                </a:cubicBezTo>
                <a:cubicBezTo>
                  <a:pt x="1424346" y="3283150"/>
                  <a:pt x="1368444" y="3262746"/>
                  <a:pt x="1298110" y="3262746"/>
                </a:cubicBezTo>
                <a:close/>
                <a:moveTo>
                  <a:pt x="9327577" y="3253789"/>
                </a:moveTo>
                <a:cubicBezTo>
                  <a:pt x="9305349" y="3253789"/>
                  <a:pt x="9286273" y="3261751"/>
                  <a:pt x="9270348" y="3277676"/>
                </a:cubicBezTo>
                <a:cubicBezTo>
                  <a:pt x="9254423" y="3293600"/>
                  <a:pt x="9246461" y="3312843"/>
                  <a:pt x="9246461" y="3335402"/>
                </a:cubicBezTo>
                <a:cubicBezTo>
                  <a:pt x="9246461" y="3357631"/>
                  <a:pt x="9254423" y="3376790"/>
                  <a:pt x="9270348" y="3392880"/>
                </a:cubicBezTo>
                <a:cubicBezTo>
                  <a:pt x="9286273" y="3408971"/>
                  <a:pt x="9305349" y="3417016"/>
                  <a:pt x="9327577" y="3417016"/>
                </a:cubicBezTo>
                <a:cubicBezTo>
                  <a:pt x="9350137" y="3417016"/>
                  <a:pt x="9369379" y="3408971"/>
                  <a:pt x="9385304" y="3392880"/>
                </a:cubicBezTo>
                <a:cubicBezTo>
                  <a:pt x="9401228" y="3376790"/>
                  <a:pt x="9409191" y="3357631"/>
                  <a:pt x="9409191" y="3335402"/>
                </a:cubicBezTo>
                <a:cubicBezTo>
                  <a:pt x="9409191" y="3312843"/>
                  <a:pt x="9401228" y="3293600"/>
                  <a:pt x="9385304" y="3277676"/>
                </a:cubicBezTo>
                <a:cubicBezTo>
                  <a:pt x="9369379" y="3261751"/>
                  <a:pt x="9350137" y="3253789"/>
                  <a:pt x="9327577" y="3253789"/>
                </a:cubicBezTo>
                <a:close/>
                <a:moveTo>
                  <a:pt x="5746177" y="3253789"/>
                </a:moveTo>
                <a:cubicBezTo>
                  <a:pt x="5723950" y="3253789"/>
                  <a:pt x="5704873" y="3261751"/>
                  <a:pt x="5688948" y="3277676"/>
                </a:cubicBezTo>
                <a:cubicBezTo>
                  <a:pt x="5673024" y="3293600"/>
                  <a:pt x="5665061" y="3312843"/>
                  <a:pt x="5665061" y="3335402"/>
                </a:cubicBezTo>
                <a:cubicBezTo>
                  <a:pt x="5665061" y="3357631"/>
                  <a:pt x="5673024" y="3376790"/>
                  <a:pt x="5688948" y="3392880"/>
                </a:cubicBezTo>
                <a:cubicBezTo>
                  <a:pt x="5704873" y="3408971"/>
                  <a:pt x="5723950" y="3417016"/>
                  <a:pt x="5746177" y="3417016"/>
                </a:cubicBezTo>
                <a:cubicBezTo>
                  <a:pt x="5768738" y="3417016"/>
                  <a:pt x="5787979" y="3408971"/>
                  <a:pt x="5803904" y="3392880"/>
                </a:cubicBezTo>
                <a:cubicBezTo>
                  <a:pt x="5819829" y="3376790"/>
                  <a:pt x="5827791" y="3357631"/>
                  <a:pt x="5827791" y="3335402"/>
                </a:cubicBezTo>
                <a:cubicBezTo>
                  <a:pt x="5827791" y="3312843"/>
                  <a:pt x="5819829" y="3293600"/>
                  <a:pt x="5803904" y="3277676"/>
                </a:cubicBezTo>
                <a:cubicBezTo>
                  <a:pt x="5787979" y="3261751"/>
                  <a:pt x="5768738" y="3253789"/>
                  <a:pt x="5746177" y="3253789"/>
                </a:cubicBezTo>
                <a:close/>
                <a:moveTo>
                  <a:pt x="7272270" y="1051895"/>
                </a:moveTo>
                <a:lnTo>
                  <a:pt x="7348354" y="1051895"/>
                </a:lnTo>
                <a:cubicBezTo>
                  <a:pt x="7406087" y="1051895"/>
                  <a:pt x="7446912" y="1059215"/>
                  <a:pt x="7470830" y="1073855"/>
                </a:cubicBezTo>
                <a:cubicBezTo>
                  <a:pt x="7494748" y="1088494"/>
                  <a:pt x="7506707" y="1114577"/>
                  <a:pt x="7506707" y="1152103"/>
                </a:cubicBezTo>
                <a:cubicBezTo>
                  <a:pt x="7506707" y="1218909"/>
                  <a:pt x="7461964" y="1252311"/>
                  <a:pt x="7372478" y="1252311"/>
                </a:cubicBezTo>
                <a:lnTo>
                  <a:pt x="7272270" y="1252311"/>
                </a:lnTo>
                <a:close/>
                <a:moveTo>
                  <a:pt x="7057009" y="893542"/>
                </a:moveTo>
                <a:lnTo>
                  <a:pt x="7057009" y="1757680"/>
                </a:lnTo>
                <a:lnTo>
                  <a:pt x="7272270" y="1757680"/>
                </a:lnTo>
                <a:lnTo>
                  <a:pt x="7272270" y="1410664"/>
                </a:lnTo>
                <a:lnTo>
                  <a:pt x="7443613" y="1410664"/>
                </a:lnTo>
                <a:cubicBezTo>
                  <a:pt x="7531450" y="1410664"/>
                  <a:pt x="7600833" y="1385097"/>
                  <a:pt x="7651761" y="1333962"/>
                </a:cubicBezTo>
                <a:cubicBezTo>
                  <a:pt x="7702690" y="1282827"/>
                  <a:pt x="7728154" y="1221383"/>
                  <a:pt x="7728154" y="1149629"/>
                </a:cubicBezTo>
                <a:cubicBezTo>
                  <a:pt x="7728154" y="1080350"/>
                  <a:pt x="7702381" y="1020349"/>
                  <a:pt x="7650833" y="969626"/>
                </a:cubicBezTo>
                <a:cubicBezTo>
                  <a:pt x="7599286" y="918904"/>
                  <a:pt x="7529800" y="893542"/>
                  <a:pt x="7442376" y="893542"/>
                </a:cubicBezTo>
                <a:close/>
                <a:moveTo>
                  <a:pt x="3731167" y="893542"/>
                </a:moveTo>
                <a:lnTo>
                  <a:pt x="4110946" y="1768815"/>
                </a:lnTo>
                <a:lnTo>
                  <a:pt x="4203731" y="1768815"/>
                </a:lnTo>
                <a:lnTo>
                  <a:pt x="4471281" y="1205300"/>
                </a:lnTo>
                <a:lnTo>
                  <a:pt x="4740058" y="1768815"/>
                </a:lnTo>
                <a:lnTo>
                  <a:pt x="4832843" y="1768815"/>
                </a:lnTo>
                <a:lnTo>
                  <a:pt x="5210778" y="893542"/>
                </a:lnTo>
                <a:lnTo>
                  <a:pt x="4982343" y="893542"/>
                </a:lnTo>
                <a:lnTo>
                  <a:pt x="4780564" y="1370573"/>
                </a:lnTo>
                <a:lnTo>
                  <a:pt x="4558441" y="893542"/>
                </a:lnTo>
                <a:lnTo>
                  <a:pt x="4384991" y="893542"/>
                </a:lnTo>
                <a:lnTo>
                  <a:pt x="4163235" y="1370583"/>
                </a:lnTo>
                <a:lnTo>
                  <a:pt x="3959784" y="893542"/>
                </a:lnTo>
                <a:close/>
                <a:moveTo>
                  <a:pt x="6549756" y="882408"/>
                </a:moveTo>
                <a:cubicBezTo>
                  <a:pt x="6395114" y="882408"/>
                  <a:pt x="6269855" y="925708"/>
                  <a:pt x="6173977" y="1012307"/>
                </a:cubicBezTo>
                <a:cubicBezTo>
                  <a:pt x="6078099" y="1098907"/>
                  <a:pt x="6030160" y="1204269"/>
                  <a:pt x="6030160" y="1328395"/>
                </a:cubicBezTo>
                <a:cubicBezTo>
                  <a:pt x="6030160" y="1452521"/>
                  <a:pt x="6075625" y="1556955"/>
                  <a:pt x="6166554" y="1641699"/>
                </a:cubicBezTo>
                <a:cubicBezTo>
                  <a:pt x="6257483" y="1726443"/>
                  <a:pt x="6379650" y="1768815"/>
                  <a:pt x="6533055" y="1768815"/>
                </a:cubicBezTo>
                <a:cubicBezTo>
                  <a:pt x="6651408" y="1768815"/>
                  <a:pt x="6764605" y="1740154"/>
                  <a:pt x="6872648" y="1682834"/>
                </a:cubicBezTo>
                <a:lnTo>
                  <a:pt x="6872648" y="1494171"/>
                </a:lnTo>
                <a:cubicBezTo>
                  <a:pt x="6790997" y="1534171"/>
                  <a:pt x="6729553" y="1560048"/>
                  <a:pt x="6688315" y="1571801"/>
                </a:cubicBezTo>
                <a:cubicBezTo>
                  <a:pt x="6647078" y="1583554"/>
                  <a:pt x="6604190" y="1589430"/>
                  <a:pt x="6559653" y="1589430"/>
                </a:cubicBezTo>
                <a:cubicBezTo>
                  <a:pt x="6469755" y="1589430"/>
                  <a:pt x="6396042" y="1564481"/>
                  <a:pt x="6338516" y="1514584"/>
                </a:cubicBezTo>
                <a:cubicBezTo>
                  <a:pt x="6280989" y="1464686"/>
                  <a:pt x="6252225" y="1401386"/>
                  <a:pt x="6252225" y="1324683"/>
                </a:cubicBezTo>
                <a:cubicBezTo>
                  <a:pt x="6252225" y="1248394"/>
                  <a:pt x="6281402" y="1185609"/>
                  <a:pt x="6339753" y="1136330"/>
                </a:cubicBezTo>
                <a:cubicBezTo>
                  <a:pt x="6398104" y="1087051"/>
                  <a:pt x="6473260" y="1062411"/>
                  <a:pt x="6565220" y="1062411"/>
                </a:cubicBezTo>
                <a:cubicBezTo>
                  <a:pt x="6658830" y="1062411"/>
                  <a:pt x="6758007" y="1091896"/>
                  <a:pt x="6862751" y="1150866"/>
                </a:cubicBezTo>
                <a:lnTo>
                  <a:pt x="6862751" y="958492"/>
                </a:lnTo>
                <a:cubicBezTo>
                  <a:pt x="6777389" y="907769"/>
                  <a:pt x="6673057" y="882408"/>
                  <a:pt x="6549756" y="882408"/>
                </a:cubicBezTo>
                <a:close/>
                <a:moveTo>
                  <a:pt x="5599093" y="882408"/>
                </a:moveTo>
                <a:cubicBezTo>
                  <a:pt x="5498886" y="882408"/>
                  <a:pt x="5418884" y="905199"/>
                  <a:pt x="5359090" y="950779"/>
                </a:cubicBezTo>
                <a:cubicBezTo>
                  <a:pt x="5299295" y="996360"/>
                  <a:pt x="5269397" y="1056274"/>
                  <a:pt x="5269397" y="1130521"/>
                </a:cubicBezTo>
                <a:cubicBezTo>
                  <a:pt x="5269397" y="1187855"/>
                  <a:pt x="5283106" y="1234877"/>
                  <a:pt x="5310522" y="1271588"/>
                </a:cubicBezTo>
                <a:cubicBezTo>
                  <a:pt x="5337939" y="1308299"/>
                  <a:pt x="5370509" y="1336556"/>
                  <a:pt x="5408232" y="1356356"/>
                </a:cubicBezTo>
                <a:cubicBezTo>
                  <a:pt x="5445955" y="1376157"/>
                  <a:pt x="5497088" y="1397596"/>
                  <a:pt x="5561632" y="1420673"/>
                </a:cubicBezTo>
                <a:cubicBezTo>
                  <a:pt x="5626175" y="1443750"/>
                  <a:pt x="5666905" y="1463325"/>
                  <a:pt x="5683823" y="1479398"/>
                </a:cubicBezTo>
                <a:cubicBezTo>
                  <a:pt x="5700740" y="1495471"/>
                  <a:pt x="5709198" y="1512576"/>
                  <a:pt x="5709198" y="1530715"/>
                </a:cubicBezTo>
                <a:cubicBezTo>
                  <a:pt x="5709198" y="1583879"/>
                  <a:pt x="5666930" y="1610461"/>
                  <a:pt x="5582392" y="1610461"/>
                </a:cubicBezTo>
                <a:cubicBezTo>
                  <a:pt x="5532494" y="1610461"/>
                  <a:pt x="5485277" y="1601595"/>
                  <a:pt x="5440741" y="1583863"/>
                </a:cubicBezTo>
                <a:cubicBezTo>
                  <a:pt x="5396203" y="1566131"/>
                  <a:pt x="5345069" y="1537883"/>
                  <a:pt x="5287336" y="1499119"/>
                </a:cubicBezTo>
                <a:lnTo>
                  <a:pt x="5287336" y="1685308"/>
                </a:lnTo>
                <a:cubicBezTo>
                  <a:pt x="5387956" y="1740979"/>
                  <a:pt x="5491875" y="1768815"/>
                  <a:pt x="5599093" y="1768815"/>
                </a:cubicBezTo>
                <a:cubicBezTo>
                  <a:pt x="5698477" y="1768815"/>
                  <a:pt x="5778581" y="1745103"/>
                  <a:pt x="5839406" y="1697679"/>
                </a:cubicBezTo>
                <a:cubicBezTo>
                  <a:pt x="5900232" y="1650256"/>
                  <a:pt x="5930645" y="1586544"/>
                  <a:pt x="5930645" y="1506542"/>
                </a:cubicBezTo>
                <a:cubicBezTo>
                  <a:pt x="5930645" y="1450459"/>
                  <a:pt x="5916727" y="1404066"/>
                  <a:pt x="5888892" y="1367364"/>
                </a:cubicBezTo>
                <a:cubicBezTo>
                  <a:pt x="5861056" y="1330663"/>
                  <a:pt x="5827963" y="1302209"/>
                  <a:pt x="5789612" y="1282002"/>
                </a:cubicBezTo>
                <a:cubicBezTo>
                  <a:pt x="5751261" y="1261796"/>
                  <a:pt x="5700126" y="1239940"/>
                  <a:pt x="5636208" y="1216434"/>
                </a:cubicBezTo>
                <a:cubicBezTo>
                  <a:pt x="5572289" y="1192929"/>
                  <a:pt x="5532082" y="1173753"/>
                  <a:pt x="5515587" y="1158908"/>
                </a:cubicBezTo>
                <a:cubicBezTo>
                  <a:pt x="5499092" y="1144062"/>
                  <a:pt x="5490844" y="1128392"/>
                  <a:pt x="5490844" y="1111897"/>
                </a:cubicBezTo>
                <a:cubicBezTo>
                  <a:pt x="5490844" y="1090453"/>
                  <a:pt x="5502288" y="1073236"/>
                  <a:pt x="5525175" y="1060246"/>
                </a:cubicBezTo>
                <a:cubicBezTo>
                  <a:pt x="5548062" y="1047256"/>
                  <a:pt x="5578887" y="1040761"/>
                  <a:pt x="5617650" y="1040761"/>
                </a:cubicBezTo>
                <a:cubicBezTo>
                  <a:pt x="5685693" y="1040761"/>
                  <a:pt x="5777035" y="1066535"/>
                  <a:pt x="5891675" y="1118082"/>
                </a:cubicBezTo>
                <a:lnTo>
                  <a:pt x="5891675" y="949213"/>
                </a:lnTo>
                <a:cubicBezTo>
                  <a:pt x="5788993" y="904676"/>
                  <a:pt x="5691466" y="882408"/>
                  <a:pt x="5599093" y="882408"/>
                </a:cubicBezTo>
                <a:close/>
                <a:moveTo>
                  <a:pt x="0" y="0"/>
                </a:moveTo>
                <a:lnTo>
                  <a:pt x="11460480" y="0"/>
                </a:lnTo>
                <a:lnTo>
                  <a:pt x="11460480" y="6319520"/>
                </a:lnTo>
                <a:lnTo>
                  <a:pt x="0" y="6319520"/>
                </a:lnTo>
                <a:close/>
              </a:path>
            </a:pathLst>
          </a:cu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71071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sp>
        <p:nvSpPr>
          <p:cNvPr id="8" name="Rectangle 1">
            <a:extLst>
              <a:ext uri="{FF2B5EF4-FFF2-40B4-BE49-F238E27FC236}">
                <a16:creationId xmlns:a16="http://schemas.microsoft.com/office/drawing/2014/main" id="{B523DD31-67A9-4302-AECF-DBA90F645B79}"/>
              </a:ext>
            </a:extLst>
          </p:cNvPr>
          <p:cNvSpPr>
            <a:spLocks noChangeArrowheads="1"/>
          </p:cNvSpPr>
          <p:nvPr/>
        </p:nvSpPr>
        <p:spPr bwMode="auto">
          <a:xfrm>
            <a:off x="5295579" y="2958650"/>
            <a:ext cx="21127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7200" b="1" dirty="0">
                <a:solidFill>
                  <a:schemeClr val="bg1">
                    <a:lumMod val="75000"/>
                  </a:schemeClr>
                </a:solidFill>
                <a:latin typeface="Ink Free" panose="03080402000500000000" pitchFamily="66" charset="0"/>
              </a:rPr>
              <a:t>and</a:t>
            </a:r>
            <a:r>
              <a:rPr lang="en-GB" altLang="en-US" sz="5400" b="1" dirty="0">
                <a:solidFill>
                  <a:schemeClr val="bg1">
                    <a:lumMod val="75000"/>
                  </a:schemeClr>
                </a:solidFill>
                <a:latin typeface="Ink Free" panose="03080402000500000000" pitchFamily="66" charset="0"/>
              </a:rPr>
              <a:t> </a:t>
            </a:r>
            <a:r>
              <a:rPr lang="en-GB" altLang="en-US" sz="1400" dirty="0">
                <a:solidFill>
                  <a:srgbClr val="54547E"/>
                </a:solidFill>
              </a:rPr>
              <a:t> </a:t>
            </a:r>
          </a:p>
        </p:txBody>
      </p:sp>
      <p:grpSp>
        <p:nvGrpSpPr>
          <p:cNvPr id="9" name="Group 8">
            <a:extLst>
              <a:ext uri="{FF2B5EF4-FFF2-40B4-BE49-F238E27FC236}">
                <a16:creationId xmlns:a16="http://schemas.microsoft.com/office/drawing/2014/main" id="{2FF8FB09-1D1B-469B-BEEB-59FE03D96655}"/>
              </a:ext>
            </a:extLst>
          </p:cNvPr>
          <p:cNvGrpSpPr/>
          <p:nvPr/>
        </p:nvGrpSpPr>
        <p:grpSpPr>
          <a:xfrm>
            <a:off x="617280" y="1215728"/>
            <a:ext cx="6908805" cy="1497706"/>
            <a:chOff x="361337" y="2886679"/>
            <a:chExt cx="6908805" cy="1497706"/>
          </a:xfrm>
        </p:grpSpPr>
        <p:sp>
          <p:nvSpPr>
            <p:cNvPr id="10" name="TextBox 9">
              <a:extLst>
                <a:ext uri="{FF2B5EF4-FFF2-40B4-BE49-F238E27FC236}">
                  <a16:creationId xmlns:a16="http://schemas.microsoft.com/office/drawing/2014/main" id="{4CC34AEF-D56B-419E-9854-A7B134A1BA86}"/>
                </a:ext>
              </a:extLst>
            </p:cNvPr>
            <p:cNvSpPr txBox="1"/>
            <p:nvPr/>
          </p:nvSpPr>
          <p:spPr>
            <a:xfrm rot="792962">
              <a:off x="1412363" y="3013782"/>
              <a:ext cx="1073443" cy="1200329"/>
            </a:xfrm>
            <a:prstGeom prst="rect">
              <a:avLst/>
            </a:prstGeom>
            <a:solidFill>
              <a:srgbClr val="008ED7"/>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E</a:t>
              </a:r>
            </a:p>
          </p:txBody>
        </p:sp>
        <p:sp>
          <p:nvSpPr>
            <p:cNvPr id="11" name="TextBox 10">
              <a:extLst>
                <a:ext uri="{FF2B5EF4-FFF2-40B4-BE49-F238E27FC236}">
                  <a16:creationId xmlns:a16="http://schemas.microsoft.com/office/drawing/2014/main" id="{C3A12177-9CB8-4D9D-9572-C620BF637615}"/>
                </a:ext>
              </a:extLst>
            </p:cNvPr>
            <p:cNvSpPr txBox="1"/>
            <p:nvPr/>
          </p:nvSpPr>
          <p:spPr>
            <a:xfrm rot="20032508">
              <a:off x="3260661" y="2886679"/>
              <a:ext cx="1073443" cy="1200329"/>
            </a:xfrm>
            <a:prstGeom prst="rect">
              <a:avLst/>
            </a:prstGeom>
            <a:solidFill>
              <a:srgbClr val="005B00"/>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C</a:t>
              </a:r>
            </a:p>
          </p:txBody>
        </p:sp>
        <p:sp>
          <p:nvSpPr>
            <p:cNvPr id="12" name="TextBox 11">
              <a:extLst>
                <a:ext uri="{FF2B5EF4-FFF2-40B4-BE49-F238E27FC236}">
                  <a16:creationId xmlns:a16="http://schemas.microsoft.com/office/drawing/2014/main" id="{023B2B2F-6F4A-4E27-BFF9-EC032A053637}"/>
                </a:ext>
              </a:extLst>
            </p:cNvPr>
            <p:cNvSpPr txBox="1"/>
            <p:nvPr/>
          </p:nvSpPr>
          <p:spPr>
            <a:xfrm>
              <a:off x="2379732" y="3184056"/>
              <a:ext cx="1073443" cy="1200329"/>
            </a:xfrm>
            <a:prstGeom prst="rect">
              <a:avLst/>
            </a:prstGeom>
            <a:solidFill>
              <a:srgbClr val="E13D81"/>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L</a:t>
              </a:r>
            </a:p>
          </p:txBody>
        </p:sp>
        <p:sp>
          <p:nvSpPr>
            <p:cNvPr id="13" name="TextBox 12">
              <a:extLst>
                <a:ext uri="{FF2B5EF4-FFF2-40B4-BE49-F238E27FC236}">
                  <a16:creationId xmlns:a16="http://schemas.microsoft.com/office/drawing/2014/main" id="{AB56DD22-BA08-447D-9A02-7C09A59A8D20}"/>
                </a:ext>
              </a:extLst>
            </p:cNvPr>
            <p:cNvSpPr txBox="1"/>
            <p:nvPr/>
          </p:nvSpPr>
          <p:spPr>
            <a:xfrm rot="20967801">
              <a:off x="6196699" y="2946515"/>
              <a:ext cx="1073443" cy="1200329"/>
            </a:xfrm>
            <a:prstGeom prst="rect">
              <a:avLst/>
            </a:prstGeom>
            <a:solidFill>
              <a:srgbClr val="005B00"/>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E</a:t>
              </a:r>
            </a:p>
          </p:txBody>
        </p:sp>
        <p:sp>
          <p:nvSpPr>
            <p:cNvPr id="14" name="TextBox 13">
              <a:extLst>
                <a:ext uri="{FF2B5EF4-FFF2-40B4-BE49-F238E27FC236}">
                  <a16:creationId xmlns:a16="http://schemas.microsoft.com/office/drawing/2014/main" id="{8465AB62-DCE1-4057-AA2E-B04CA387D7F3}"/>
                </a:ext>
              </a:extLst>
            </p:cNvPr>
            <p:cNvSpPr txBox="1"/>
            <p:nvPr/>
          </p:nvSpPr>
          <p:spPr>
            <a:xfrm>
              <a:off x="5185092" y="2987507"/>
              <a:ext cx="1073443" cy="1200329"/>
            </a:xfrm>
            <a:prstGeom prst="rect">
              <a:avLst/>
            </a:prstGeom>
            <a:solidFill>
              <a:srgbClr val="008ED7"/>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M</a:t>
              </a:r>
            </a:p>
          </p:txBody>
        </p:sp>
        <p:sp>
          <p:nvSpPr>
            <p:cNvPr id="15" name="TextBox 14">
              <a:extLst>
                <a:ext uri="{FF2B5EF4-FFF2-40B4-BE49-F238E27FC236}">
                  <a16:creationId xmlns:a16="http://schemas.microsoft.com/office/drawing/2014/main" id="{105C03FA-CBE2-42A9-ACC8-513BF54445B3}"/>
                </a:ext>
              </a:extLst>
            </p:cNvPr>
            <p:cNvSpPr txBox="1"/>
            <p:nvPr/>
          </p:nvSpPr>
          <p:spPr>
            <a:xfrm rot="644731">
              <a:off x="4209090" y="3092932"/>
              <a:ext cx="1090366" cy="1200329"/>
            </a:xfrm>
            <a:prstGeom prst="rect">
              <a:avLst/>
            </a:prstGeom>
            <a:solidFill>
              <a:srgbClr val="030356"/>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O</a:t>
              </a:r>
            </a:p>
          </p:txBody>
        </p:sp>
        <p:sp>
          <p:nvSpPr>
            <p:cNvPr id="16" name="TextBox 15">
              <a:extLst>
                <a:ext uri="{FF2B5EF4-FFF2-40B4-BE49-F238E27FC236}">
                  <a16:creationId xmlns:a16="http://schemas.microsoft.com/office/drawing/2014/main" id="{108ADE42-0B5D-4EB4-8149-365C7463CD62}"/>
                </a:ext>
              </a:extLst>
            </p:cNvPr>
            <p:cNvSpPr txBox="1"/>
            <p:nvPr/>
          </p:nvSpPr>
          <p:spPr>
            <a:xfrm>
              <a:off x="361337" y="3013783"/>
              <a:ext cx="1090366" cy="1200329"/>
            </a:xfrm>
            <a:prstGeom prst="rect">
              <a:avLst/>
            </a:prstGeom>
            <a:solidFill>
              <a:srgbClr val="030356"/>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W</a:t>
              </a:r>
            </a:p>
          </p:txBody>
        </p:sp>
      </p:grpSp>
      <p:grpSp>
        <p:nvGrpSpPr>
          <p:cNvPr id="2" name="Group 1">
            <a:extLst>
              <a:ext uri="{FF2B5EF4-FFF2-40B4-BE49-F238E27FC236}">
                <a16:creationId xmlns:a16="http://schemas.microsoft.com/office/drawing/2014/main" id="{4012EA69-6C23-4501-A481-07BF08E20155}"/>
              </a:ext>
            </a:extLst>
          </p:cNvPr>
          <p:cNvGrpSpPr/>
          <p:nvPr/>
        </p:nvGrpSpPr>
        <p:grpSpPr>
          <a:xfrm>
            <a:off x="703307" y="4719393"/>
            <a:ext cx="10816994" cy="1411655"/>
            <a:chOff x="300595" y="4689973"/>
            <a:chExt cx="10816994" cy="1411655"/>
          </a:xfrm>
        </p:grpSpPr>
        <p:sp>
          <p:nvSpPr>
            <p:cNvPr id="18" name="TextBox 17">
              <a:extLst>
                <a:ext uri="{FF2B5EF4-FFF2-40B4-BE49-F238E27FC236}">
                  <a16:creationId xmlns:a16="http://schemas.microsoft.com/office/drawing/2014/main" id="{B728C8F0-6D55-4845-B038-E8B3F2853BC6}"/>
                </a:ext>
              </a:extLst>
            </p:cNvPr>
            <p:cNvSpPr txBox="1"/>
            <p:nvPr/>
          </p:nvSpPr>
          <p:spPr>
            <a:xfrm rot="792962">
              <a:off x="7103725" y="4741724"/>
              <a:ext cx="909242" cy="1200329"/>
            </a:xfrm>
            <a:prstGeom prst="rect">
              <a:avLst/>
            </a:prstGeom>
            <a:solidFill>
              <a:srgbClr val="008ED7"/>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T</a:t>
              </a:r>
            </a:p>
          </p:txBody>
        </p:sp>
        <p:sp>
          <p:nvSpPr>
            <p:cNvPr id="19" name="TextBox 18">
              <a:extLst>
                <a:ext uri="{FF2B5EF4-FFF2-40B4-BE49-F238E27FC236}">
                  <a16:creationId xmlns:a16="http://schemas.microsoft.com/office/drawing/2014/main" id="{197BD9ED-64BB-4820-B0A6-A1E9FD46B673}"/>
                </a:ext>
              </a:extLst>
            </p:cNvPr>
            <p:cNvSpPr txBox="1"/>
            <p:nvPr/>
          </p:nvSpPr>
          <p:spPr>
            <a:xfrm rot="20032508">
              <a:off x="8772848" y="4709415"/>
              <a:ext cx="878474" cy="1200329"/>
            </a:xfrm>
            <a:prstGeom prst="rect">
              <a:avLst/>
            </a:prstGeom>
            <a:solidFill>
              <a:srgbClr val="005B00"/>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O</a:t>
              </a:r>
            </a:p>
          </p:txBody>
        </p:sp>
        <p:sp>
          <p:nvSpPr>
            <p:cNvPr id="20" name="TextBox 19">
              <a:extLst>
                <a:ext uri="{FF2B5EF4-FFF2-40B4-BE49-F238E27FC236}">
                  <a16:creationId xmlns:a16="http://schemas.microsoft.com/office/drawing/2014/main" id="{8680D080-62FD-4BCF-AE37-BAB8D61BBB56}"/>
                </a:ext>
              </a:extLst>
            </p:cNvPr>
            <p:cNvSpPr txBox="1"/>
            <p:nvPr/>
          </p:nvSpPr>
          <p:spPr>
            <a:xfrm>
              <a:off x="7995335" y="4790936"/>
              <a:ext cx="868763" cy="1200329"/>
            </a:xfrm>
            <a:prstGeom prst="rect">
              <a:avLst/>
            </a:prstGeom>
            <a:solidFill>
              <a:srgbClr val="E13D81"/>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I</a:t>
              </a:r>
            </a:p>
          </p:txBody>
        </p:sp>
        <p:sp>
          <p:nvSpPr>
            <p:cNvPr id="22" name="TextBox 21">
              <a:extLst>
                <a:ext uri="{FF2B5EF4-FFF2-40B4-BE49-F238E27FC236}">
                  <a16:creationId xmlns:a16="http://schemas.microsoft.com/office/drawing/2014/main" id="{3787817F-D38E-4F19-A046-96D2968652AE}"/>
                </a:ext>
              </a:extLst>
            </p:cNvPr>
            <p:cNvSpPr txBox="1"/>
            <p:nvPr/>
          </p:nvSpPr>
          <p:spPr>
            <a:xfrm>
              <a:off x="10311780" y="4741723"/>
              <a:ext cx="805809" cy="1200329"/>
            </a:xfrm>
            <a:prstGeom prst="rect">
              <a:avLst/>
            </a:prstGeom>
            <a:solidFill>
              <a:srgbClr val="008ED7"/>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S</a:t>
              </a:r>
            </a:p>
          </p:txBody>
        </p:sp>
        <p:sp>
          <p:nvSpPr>
            <p:cNvPr id="23" name="TextBox 22">
              <a:extLst>
                <a:ext uri="{FF2B5EF4-FFF2-40B4-BE49-F238E27FC236}">
                  <a16:creationId xmlns:a16="http://schemas.microsoft.com/office/drawing/2014/main" id="{D78659FE-7C78-4BC7-98E7-47D4FFA79E22}"/>
                </a:ext>
              </a:extLst>
            </p:cNvPr>
            <p:cNvSpPr txBox="1"/>
            <p:nvPr/>
          </p:nvSpPr>
          <p:spPr>
            <a:xfrm rot="644731">
              <a:off x="9587230" y="4735825"/>
              <a:ext cx="816412" cy="1200329"/>
            </a:xfrm>
            <a:prstGeom prst="rect">
              <a:avLst/>
            </a:prstGeom>
            <a:solidFill>
              <a:srgbClr val="030356"/>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N</a:t>
              </a:r>
            </a:p>
          </p:txBody>
        </p:sp>
        <p:sp>
          <p:nvSpPr>
            <p:cNvPr id="24" name="TextBox 23">
              <a:extLst>
                <a:ext uri="{FF2B5EF4-FFF2-40B4-BE49-F238E27FC236}">
                  <a16:creationId xmlns:a16="http://schemas.microsoft.com/office/drawing/2014/main" id="{06BA58BF-7735-4F7E-89E9-2C84AEFCAA8C}"/>
                </a:ext>
              </a:extLst>
            </p:cNvPr>
            <p:cNvSpPr txBox="1"/>
            <p:nvPr/>
          </p:nvSpPr>
          <p:spPr>
            <a:xfrm>
              <a:off x="6354333" y="4689973"/>
              <a:ext cx="893624" cy="1200329"/>
            </a:xfrm>
            <a:prstGeom prst="rect">
              <a:avLst/>
            </a:prstGeom>
            <a:solidFill>
              <a:srgbClr val="030356"/>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C</a:t>
              </a:r>
            </a:p>
          </p:txBody>
        </p:sp>
        <p:sp>
          <p:nvSpPr>
            <p:cNvPr id="26" name="TextBox 25">
              <a:extLst>
                <a:ext uri="{FF2B5EF4-FFF2-40B4-BE49-F238E27FC236}">
                  <a16:creationId xmlns:a16="http://schemas.microsoft.com/office/drawing/2014/main" id="{20D00E7D-12B3-4E4B-931D-85296CDC5B0F}"/>
                </a:ext>
              </a:extLst>
            </p:cNvPr>
            <p:cNvSpPr txBox="1"/>
            <p:nvPr/>
          </p:nvSpPr>
          <p:spPr>
            <a:xfrm rot="792962">
              <a:off x="1163699" y="4879418"/>
              <a:ext cx="913089" cy="1200329"/>
            </a:xfrm>
            <a:prstGeom prst="rect">
              <a:avLst/>
            </a:prstGeom>
            <a:solidFill>
              <a:srgbClr val="008ED7"/>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N</a:t>
              </a:r>
            </a:p>
          </p:txBody>
        </p:sp>
        <p:sp>
          <p:nvSpPr>
            <p:cNvPr id="27" name="TextBox 26">
              <a:extLst>
                <a:ext uri="{FF2B5EF4-FFF2-40B4-BE49-F238E27FC236}">
                  <a16:creationId xmlns:a16="http://schemas.microsoft.com/office/drawing/2014/main" id="{A5D05736-0ABE-4CBA-A79D-1CD58DB2D0BC}"/>
                </a:ext>
              </a:extLst>
            </p:cNvPr>
            <p:cNvSpPr txBox="1"/>
            <p:nvPr/>
          </p:nvSpPr>
          <p:spPr>
            <a:xfrm rot="20032508">
              <a:off x="2827682" y="4761368"/>
              <a:ext cx="914069" cy="1200329"/>
            </a:xfrm>
            <a:prstGeom prst="rect">
              <a:avLst/>
            </a:prstGeom>
            <a:solidFill>
              <a:srgbClr val="005B00"/>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R</a:t>
              </a:r>
            </a:p>
          </p:txBody>
        </p:sp>
        <p:sp>
          <p:nvSpPr>
            <p:cNvPr id="28" name="TextBox 27">
              <a:extLst>
                <a:ext uri="{FF2B5EF4-FFF2-40B4-BE49-F238E27FC236}">
                  <a16:creationId xmlns:a16="http://schemas.microsoft.com/office/drawing/2014/main" id="{180C1C61-7CC1-4CD9-A9D2-B0C6F0424A67}"/>
                </a:ext>
              </a:extLst>
            </p:cNvPr>
            <p:cNvSpPr txBox="1"/>
            <p:nvPr/>
          </p:nvSpPr>
          <p:spPr>
            <a:xfrm>
              <a:off x="2000899" y="4901299"/>
              <a:ext cx="902702" cy="1200329"/>
            </a:xfrm>
            <a:prstGeom prst="rect">
              <a:avLst/>
            </a:prstGeom>
            <a:solidFill>
              <a:srgbClr val="E13D81"/>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T</a:t>
              </a:r>
            </a:p>
          </p:txBody>
        </p:sp>
        <p:sp>
          <p:nvSpPr>
            <p:cNvPr id="29" name="TextBox 28">
              <a:extLst>
                <a:ext uri="{FF2B5EF4-FFF2-40B4-BE49-F238E27FC236}">
                  <a16:creationId xmlns:a16="http://schemas.microsoft.com/office/drawing/2014/main" id="{A872786F-E11A-4ED9-8442-8391D3A9A6B5}"/>
                </a:ext>
              </a:extLst>
            </p:cNvPr>
            <p:cNvSpPr txBox="1"/>
            <p:nvPr/>
          </p:nvSpPr>
          <p:spPr>
            <a:xfrm rot="20967801">
              <a:off x="5479130" y="4761370"/>
              <a:ext cx="891549" cy="1200329"/>
            </a:xfrm>
            <a:prstGeom prst="rect">
              <a:avLst/>
            </a:prstGeom>
            <a:solidFill>
              <a:srgbClr val="005B00"/>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U</a:t>
              </a:r>
            </a:p>
          </p:txBody>
        </p:sp>
        <p:sp>
          <p:nvSpPr>
            <p:cNvPr id="30" name="TextBox 29">
              <a:extLst>
                <a:ext uri="{FF2B5EF4-FFF2-40B4-BE49-F238E27FC236}">
                  <a16:creationId xmlns:a16="http://schemas.microsoft.com/office/drawing/2014/main" id="{929EC769-5641-4267-AC41-7F21F7C4D8B0}"/>
                </a:ext>
              </a:extLst>
            </p:cNvPr>
            <p:cNvSpPr txBox="1"/>
            <p:nvPr/>
          </p:nvSpPr>
          <p:spPr>
            <a:xfrm>
              <a:off x="4616328" y="4782992"/>
              <a:ext cx="921613" cy="1200329"/>
            </a:xfrm>
            <a:prstGeom prst="rect">
              <a:avLst/>
            </a:prstGeom>
            <a:solidFill>
              <a:srgbClr val="008ED7"/>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D</a:t>
              </a:r>
            </a:p>
          </p:txBody>
        </p:sp>
        <p:sp>
          <p:nvSpPr>
            <p:cNvPr id="31" name="TextBox 30">
              <a:extLst>
                <a:ext uri="{FF2B5EF4-FFF2-40B4-BE49-F238E27FC236}">
                  <a16:creationId xmlns:a16="http://schemas.microsoft.com/office/drawing/2014/main" id="{58EE8C32-0627-437B-9929-54601D1D3514}"/>
                </a:ext>
              </a:extLst>
            </p:cNvPr>
            <p:cNvSpPr txBox="1"/>
            <p:nvPr/>
          </p:nvSpPr>
          <p:spPr>
            <a:xfrm rot="644731">
              <a:off x="3728937" y="4729676"/>
              <a:ext cx="882373" cy="1200329"/>
            </a:xfrm>
            <a:prstGeom prst="rect">
              <a:avLst/>
            </a:prstGeom>
            <a:solidFill>
              <a:srgbClr val="030356"/>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O</a:t>
              </a:r>
            </a:p>
          </p:txBody>
        </p:sp>
        <p:sp>
          <p:nvSpPr>
            <p:cNvPr id="32" name="TextBox 31">
              <a:extLst>
                <a:ext uri="{FF2B5EF4-FFF2-40B4-BE49-F238E27FC236}">
                  <a16:creationId xmlns:a16="http://schemas.microsoft.com/office/drawing/2014/main" id="{5FA9C1F1-E6E1-4E97-8171-AF0153DD706F}"/>
                </a:ext>
              </a:extLst>
            </p:cNvPr>
            <p:cNvSpPr txBox="1"/>
            <p:nvPr/>
          </p:nvSpPr>
          <p:spPr>
            <a:xfrm>
              <a:off x="300595" y="4841509"/>
              <a:ext cx="923845" cy="1200329"/>
            </a:xfrm>
            <a:prstGeom prst="rect">
              <a:avLst/>
            </a:prstGeom>
            <a:solidFill>
              <a:srgbClr val="030356"/>
            </a:solidFill>
            <a:effectLst>
              <a:outerShdw blurRad="50800" dist="38100" dir="8100000" algn="tr" rotWithShape="0">
                <a:prstClr val="black">
                  <a:alpha val="40000"/>
                </a:prstClr>
              </a:outerShdw>
            </a:effectLst>
          </p:spPr>
          <p:txBody>
            <a:bodyPr wrap="square" rtlCol="0">
              <a:spAutoFit/>
            </a:bodyPr>
            <a:lstStyle/>
            <a:p>
              <a:pPr algn="ctr"/>
              <a:r>
                <a:rPr lang="en-GB" sz="7200" dirty="0">
                  <a:solidFill>
                    <a:schemeClr val="bg1"/>
                  </a:solidFill>
                  <a:latin typeface="Broadway" panose="04040905080B02020502" pitchFamily="82" charset="0"/>
                  <a:cs typeface="Dubai" panose="020B0503030403030204" pitchFamily="34" charset="-78"/>
                </a:rPr>
                <a:t>I</a:t>
              </a:r>
            </a:p>
          </p:txBody>
        </p:sp>
      </p:grpSp>
      <p:pic>
        <p:nvPicPr>
          <p:cNvPr id="34" name="Picture 6">
            <a:extLst>
              <a:ext uri="{FF2B5EF4-FFF2-40B4-BE49-F238E27FC236}">
                <a16:creationId xmlns:a16="http://schemas.microsoft.com/office/drawing/2014/main" id="{9736CD27-6F15-40E2-9CDD-129781CC853A}"/>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flipH="1">
            <a:off x="8956164" y="589479"/>
            <a:ext cx="1562828" cy="21293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5" name="Picture 5">
            <a:extLst>
              <a:ext uri="{FF2B5EF4-FFF2-40B4-BE49-F238E27FC236}">
                <a16:creationId xmlns:a16="http://schemas.microsoft.com/office/drawing/2014/main" id="{9DC4F0B4-BF8E-40E1-AAAC-D2B2869CBB66}"/>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flipH="1">
            <a:off x="10158894" y="589479"/>
            <a:ext cx="1601904" cy="187030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124505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4292600" y="581913"/>
            <a:ext cx="71195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Agenda for the Meeting</a:t>
            </a:r>
            <a:endParaRPr lang="en-GB" altLang="en-US" sz="48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6" name="TextBox 4">
            <a:extLst>
              <a:ext uri="{FF2B5EF4-FFF2-40B4-BE49-F238E27FC236}">
                <a16:creationId xmlns:a16="http://schemas.microsoft.com/office/drawing/2014/main" id="{C9A21746-F902-443A-ADB3-E5B0F33FB578}"/>
              </a:ext>
            </a:extLst>
          </p:cNvPr>
          <p:cNvSpPr txBox="1">
            <a:spLocks noChangeArrowheads="1"/>
          </p:cNvSpPr>
          <p:nvPr/>
        </p:nvSpPr>
        <p:spPr bwMode="auto">
          <a:xfrm>
            <a:off x="1183221" y="1634024"/>
            <a:ext cx="10625179" cy="501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19000"/>
              </a:lnSpc>
              <a:spcBef>
                <a:spcPct val="0"/>
              </a:spcBef>
              <a:defRPr/>
            </a:pPr>
            <a:r>
              <a:rPr lang="en-US" altLang="en-US" sz="2800" dirty="0">
                <a:solidFill>
                  <a:schemeClr val="accent1">
                    <a:lumMod val="50000"/>
                  </a:schemeClr>
                </a:solidFill>
                <a:latin typeface="Gill Sans MT" pitchFamily="34" charset="0"/>
              </a:rPr>
              <a:t>Welcome from Safeguarding Partners and Independent Scrutineer</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Opening Item – Memory Box Scheme </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WSCP –The first 6 months</a:t>
            </a:r>
          </a:p>
          <a:p>
            <a:pPr lvl="1" eaLnBrk="1" hangingPunct="1">
              <a:lnSpc>
                <a:spcPct val="119000"/>
              </a:lnSpc>
              <a:spcBef>
                <a:spcPct val="0"/>
              </a:spcBef>
              <a:defRPr/>
            </a:pPr>
            <a:r>
              <a:rPr lang="en-US" altLang="en-US" sz="2400" dirty="0">
                <a:solidFill>
                  <a:schemeClr val="accent1">
                    <a:lumMod val="50000"/>
                  </a:schemeClr>
                </a:solidFill>
                <a:latin typeface="Gill Sans MT" pitchFamily="34" charset="0"/>
              </a:rPr>
              <a:t>Safeguarding Performance Report </a:t>
            </a:r>
            <a:r>
              <a:rPr lang="en-US" altLang="en-US" sz="2400" dirty="0" err="1">
                <a:solidFill>
                  <a:schemeClr val="accent1">
                    <a:lumMod val="50000"/>
                  </a:schemeClr>
                </a:solidFill>
                <a:latin typeface="Gill Sans MT" pitchFamily="34" charset="0"/>
              </a:rPr>
              <a:t>inc.</a:t>
            </a:r>
            <a:r>
              <a:rPr lang="en-US" altLang="en-US" sz="2400" dirty="0">
                <a:solidFill>
                  <a:schemeClr val="accent1">
                    <a:lumMod val="50000"/>
                  </a:schemeClr>
                </a:solidFill>
                <a:latin typeface="Gill Sans MT" pitchFamily="34" charset="0"/>
              </a:rPr>
              <a:t> Case Reviews</a:t>
            </a:r>
          </a:p>
          <a:p>
            <a:pPr lvl="1" eaLnBrk="1" hangingPunct="1">
              <a:lnSpc>
                <a:spcPct val="119000"/>
              </a:lnSpc>
              <a:spcBef>
                <a:spcPct val="0"/>
              </a:spcBef>
              <a:defRPr/>
            </a:pPr>
            <a:r>
              <a:rPr lang="en-US" altLang="en-US" sz="2400" dirty="0">
                <a:solidFill>
                  <a:schemeClr val="accent1">
                    <a:lumMod val="50000"/>
                  </a:schemeClr>
                </a:solidFill>
                <a:latin typeface="Gill Sans MT" pitchFamily="34" charset="0"/>
              </a:rPr>
              <a:t>Progress against Priorities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Focus on Supporting Families Enhancing Futures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Break</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Independent Scrutiny – first 6 months report</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Focus on Early Help</a:t>
            </a: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84534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500"/>
                                        <p:tgtEl>
                                          <p:spTgt spid="6">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xEl>
                                              <p:pRg st="6" end="6"/>
                                            </p:txEl>
                                          </p:spTgt>
                                        </p:tgtEl>
                                        <p:attrNameLst>
                                          <p:attrName>style.visibility</p:attrName>
                                        </p:attrNameLst>
                                      </p:cBhvr>
                                      <p:to>
                                        <p:strVal val="visible"/>
                                      </p:to>
                                    </p:set>
                                    <p:animEffect transition="in" filter="fade">
                                      <p:cBhvr>
                                        <p:cTn id="33" dur="500"/>
                                        <p:tgtEl>
                                          <p:spTgt spid="6">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
                                            <p:txEl>
                                              <p:pRg st="7" end="7"/>
                                            </p:txEl>
                                          </p:spTgt>
                                        </p:tgtEl>
                                        <p:attrNameLst>
                                          <p:attrName>style.visibility</p:attrName>
                                        </p:attrNameLst>
                                      </p:cBhvr>
                                      <p:to>
                                        <p:strVal val="visible"/>
                                      </p:to>
                                    </p:set>
                                    <p:animEffect transition="in" filter="fade">
                                      <p:cBhvr>
                                        <p:cTn id="38" dur="500"/>
                                        <p:tgtEl>
                                          <p:spTgt spid="6">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animEffect transition="in" filter="fade">
                                      <p:cBhvr>
                                        <p:cTn id="43"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err="1">
                <a:solidFill>
                  <a:schemeClr val="accent1">
                    <a:lumMod val="50000"/>
                  </a:schemeClr>
                </a:solidFill>
                <a:latin typeface="Ink Free" panose="03080402000500000000" pitchFamily="66" charset="0"/>
              </a:rPr>
              <a:t>Slido</a:t>
            </a:r>
            <a:endParaRPr lang="en-GB" altLang="en-US" sz="4800" dirty="0">
              <a:solidFill>
                <a:schemeClr val="accent1">
                  <a:lumMod val="50000"/>
                </a:schemeClr>
              </a:solidFill>
              <a:latin typeface="Ink Free" panose="03080402000500000000" pitchFamily="66" charset="0"/>
            </a:endParaRP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1231900" y="2141538"/>
            <a:ext cx="9013825"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sz="2800" dirty="0">
                <a:solidFill>
                  <a:schemeClr val="accent1">
                    <a:lumMod val="50000"/>
                  </a:schemeClr>
                </a:solidFill>
                <a:latin typeface="Gill Sans MT" pitchFamily="34" charset="0"/>
              </a:rPr>
              <a:t>This event is using </a:t>
            </a:r>
            <a:r>
              <a:rPr lang="en-GB" altLang="en-US" sz="2800" dirty="0" err="1">
                <a:solidFill>
                  <a:schemeClr val="accent1">
                    <a:lumMod val="50000"/>
                  </a:schemeClr>
                </a:solidFill>
                <a:latin typeface="Gill Sans MT" pitchFamily="34" charset="0"/>
              </a:rPr>
              <a:t>Slido</a:t>
            </a:r>
            <a:r>
              <a:rPr lang="en-GB" altLang="en-US" sz="2800" dirty="0">
                <a:solidFill>
                  <a:schemeClr val="accent1">
                    <a:lumMod val="50000"/>
                  </a:schemeClr>
                </a:solidFill>
                <a:latin typeface="Gill Sans MT" pitchFamily="34" charset="0"/>
              </a:rPr>
              <a:t> (https://www.sli.do/ enter code #2206) to enable you to send and respond to questions before and during the event</a:t>
            </a:r>
          </a:p>
          <a:p>
            <a:pPr eaLnBrk="1" hangingPunct="1">
              <a:lnSpc>
                <a:spcPct val="150000"/>
              </a:lnSpc>
              <a:spcBef>
                <a:spcPct val="0"/>
              </a:spcBef>
              <a:defRPr/>
            </a:pPr>
            <a:r>
              <a:rPr lang="en-GB" altLang="en-US" sz="2800" dirty="0" err="1">
                <a:solidFill>
                  <a:schemeClr val="accent1">
                    <a:lumMod val="50000"/>
                  </a:schemeClr>
                </a:solidFill>
                <a:latin typeface="Gill Sans MT" pitchFamily="34" charset="0"/>
              </a:rPr>
              <a:t>WiFi</a:t>
            </a:r>
            <a:r>
              <a:rPr lang="en-GB" altLang="en-US" sz="2800" dirty="0">
                <a:solidFill>
                  <a:schemeClr val="accent1">
                    <a:lumMod val="50000"/>
                  </a:schemeClr>
                </a:solidFill>
                <a:latin typeface="Gill Sans MT" pitchFamily="34" charset="0"/>
              </a:rPr>
              <a:t> password for the Floral Pavilion is: </a:t>
            </a:r>
            <a:r>
              <a:rPr lang="en-GB" altLang="en-US" sz="2800" i="1" dirty="0">
                <a:solidFill>
                  <a:srgbClr val="FF0000"/>
                </a:solidFill>
                <a:latin typeface="Gill Sans MT" pitchFamily="34" charset="0"/>
              </a:rPr>
              <a:t>to be added</a:t>
            </a: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256270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sp>
        <p:nvSpPr>
          <p:cNvPr id="2" name="Rectangle 1">
            <a:extLst>
              <a:ext uri="{FF2B5EF4-FFF2-40B4-BE49-F238E27FC236}">
                <a16:creationId xmlns:a16="http://schemas.microsoft.com/office/drawing/2014/main" id="{82F85848-A343-402F-B827-CF17FD707605}"/>
              </a:ext>
            </a:extLst>
          </p:cNvPr>
          <p:cNvSpPr/>
          <p:nvPr/>
        </p:nvSpPr>
        <p:spPr>
          <a:xfrm>
            <a:off x="855044" y="1786469"/>
            <a:ext cx="9176084" cy="2862322"/>
          </a:xfrm>
          <a:prstGeom prst="rect">
            <a:avLst/>
          </a:prstGeom>
          <a:effectLst/>
        </p:spPr>
        <p:txBody>
          <a:bodyPr wrap="square">
            <a:spAutoFit/>
          </a:bodyPr>
          <a:lstStyle/>
          <a:p>
            <a:r>
              <a:rPr lang="en-GB" altLang="en-US" sz="8000" b="1" dirty="0">
                <a:solidFill>
                  <a:schemeClr val="bg1">
                    <a:lumMod val="75000"/>
                  </a:schemeClr>
                </a:solidFill>
                <a:latin typeface="Ink Free" panose="03080402000500000000" pitchFamily="66" charset="0"/>
              </a:rPr>
              <a:t>Opening Item –</a:t>
            </a:r>
          </a:p>
          <a:p>
            <a:endParaRPr lang="en-GB" altLang="en-US" sz="2000" b="1" dirty="0">
              <a:solidFill>
                <a:schemeClr val="bg1">
                  <a:lumMod val="75000"/>
                </a:schemeClr>
              </a:solidFill>
              <a:latin typeface="Ink Free" panose="03080402000500000000" pitchFamily="66" charset="0"/>
            </a:endParaRPr>
          </a:p>
          <a:p>
            <a:r>
              <a:rPr lang="en-GB" sz="8000" b="1" dirty="0">
                <a:solidFill>
                  <a:schemeClr val="bg1">
                    <a:lumMod val="75000"/>
                  </a:schemeClr>
                </a:solidFill>
                <a:latin typeface="Ink Free" panose="03080402000500000000" pitchFamily="66" charset="0"/>
              </a:rPr>
              <a:t>Memory Box Scheme</a:t>
            </a:r>
            <a:endParaRPr lang="en-GB" sz="8000" dirty="0"/>
          </a:p>
        </p:txBody>
      </p:sp>
    </p:spTree>
    <p:extLst>
      <p:ext uri="{BB962C8B-B14F-4D97-AF65-F5344CB8AC3E}">
        <p14:creationId xmlns:p14="http://schemas.microsoft.com/office/powerpoint/2010/main" val="664578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Memory Boxes</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1231900" y="2141538"/>
            <a:ext cx="901382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i="1" dirty="0">
                <a:solidFill>
                  <a:schemeClr val="accent1">
                    <a:lumMod val="50000"/>
                  </a:schemeClr>
                </a:solidFill>
                <a:latin typeface="Gill Sans MT" pitchFamily="34" charset="0"/>
              </a:rPr>
              <a:t>Michelle Beales-Shaw to populate</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1026" name="Picture 2" descr="See the source image">
            <a:extLst>
              <a:ext uri="{FF2B5EF4-FFF2-40B4-BE49-F238E27FC236}">
                <a16:creationId xmlns:a16="http://schemas.microsoft.com/office/drawing/2014/main" id="{4D2CFF59-D2DB-430C-918A-1AE55EAE403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2298" y="3027680"/>
            <a:ext cx="1699098" cy="140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03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Memory Boxes</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1231900" y="2141538"/>
            <a:ext cx="901382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i="1" dirty="0">
                <a:solidFill>
                  <a:schemeClr val="accent1">
                    <a:lumMod val="50000"/>
                  </a:schemeClr>
                </a:solidFill>
                <a:latin typeface="Gill Sans MT" pitchFamily="34" charset="0"/>
              </a:rPr>
              <a:t>Michelle Beales-Shaw to populate</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1026" name="Picture 2" descr="See the source image">
            <a:extLst>
              <a:ext uri="{FF2B5EF4-FFF2-40B4-BE49-F238E27FC236}">
                <a16:creationId xmlns:a16="http://schemas.microsoft.com/office/drawing/2014/main" id="{4D2CFF59-D2DB-430C-918A-1AE55EAE403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2298" y="3027680"/>
            <a:ext cx="1699098" cy="140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59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pic>
        <p:nvPicPr>
          <p:cNvPr id="5" name="Picture 4">
            <a:extLst>
              <a:ext uri="{FF2B5EF4-FFF2-40B4-BE49-F238E27FC236}">
                <a16:creationId xmlns:a16="http://schemas.microsoft.com/office/drawing/2014/main" id="{960A5ADB-0D53-4D88-93F8-46B4C0446F2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451772" y="1044859"/>
            <a:ext cx="1403552" cy="2156677"/>
          </a:xfrm>
          <a:prstGeom prst="rect">
            <a:avLst/>
          </a:prstGeom>
          <a:noFill/>
          <a:ln>
            <a:noFill/>
          </a:ln>
          <a:effectLst>
            <a:outerShdw dist="35921" dir="2700000" algn="ctr" rotWithShape="0">
              <a:srgbClr val="000000"/>
            </a:outerShdw>
            <a:reflection blurRad="6350" stA="50000" endA="300" endPos="90000" dir="5400000" sy="-100000" algn="bl" rotWithShape="0"/>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Lst>
        </p:spPr>
      </p:pic>
      <p:sp>
        <p:nvSpPr>
          <p:cNvPr id="2" name="Rectangle 1">
            <a:extLst>
              <a:ext uri="{FF2B5EF4-FFF2-40B4-BE49-F238E27FC236}">
                <a16:creationId xmlns:a16="http://schemas.microsoft.com/office/drawing/2014/main" id="{82F85848-A343-402F-B827-CF17FD707605}"/>
              </a:ext>
            </a:extLst>
          </p:cNvPr>
          <p:cNvSpPr/>
          <p:nvPr/>
        </p:nvSpPr>
        <p:spPr>
          <a:xfrm>
            <a:off x="946484" y="1237829"/>
            <a:ext cx="9176084" cy="2554545"/>
          </a:xfrm>
          <a:prstGeom prst="rect">
            <a:avLst/>
          </a:prstGeom>
          <a:effectLst>
            <a:reflection blurRad="6350" stA="50000" endA="300" endPos="90000" dir="5400000" sy="-100000" algn="bl" rotWithShape="0"/>
          </a:effectLst>
        </p:spPr>
        <p:txBody>
          <a:bodyPr wrap="square">
            <a:spAutoFit/>
          </a:bodyPr>
          <a:lstStyle/>
          <a:p>
            <a:r>
              <a:rPr lang="en-GB" altLang="en-US" sz="8000" b="1" dirty="0">
                <a:solidFill>
                  <a:schemeClr val="bg1">
                    <a:lumMod val="75000"/>
                  </a:schemeClr>
                </a:solidFill>
                <a:latin typeface="Ink Free" panose="03080402000500000000" pitchFamily="66" charset="0"/>
              </a:rPr>
              <a:t>WSCP The first 6 Months - Reflections</a:t>
            </a:r>
            <a:endParaRPr lang="en-GB" sz="8000" dirty="0"/>
          </a:p>
        </p:txBody>
      </p:sp>
    </p:spTree>
    <p:extLst>
      <p:ext uri="{BB962C8B-B14F-4D97-AF65-F5344CB8AC3E}">
        <p14:creationId xmlns:p14="http://schemas.microsoft.com/office/powerpoint/2010/main" val="3520933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7" name="Rectangle 1">
            <a:extLst>
              <a:ext uri="{FF2B5EF4-FFF2-40B4-BE49-F238E27FC236}">
                <a16:creationId xmlns:a16="http://schemas.microsoft.com/office/drawing/2014/main" id="{B4676815-B8EF-4CE7-B64E-8D276E1F73F5}"/>
              </a:ext>
            </a:extLst>
          </p:cNvPr>
          <p:cNvSpPr>
            <a:spLocks noChangeArrowheads="1"/>
          </p:cNvSpPr>
          <p:nvPr/>
        </p:nvSpPr>
        <p:spPr bwMode="auto">
          <a:xfrm>
            <a:off x="3433008" y="647861"/>
            <a:ext cx="868714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4200" b="1" dirty="0">
                <a:solidFill>
                  <a:schemeClr val="accent1">
                    <a:lumMod val="50000"/>
                  </a:schemeClr>
                </a:solidFill>
                <a:latin typeface="Ink Free" panose="03080402000500000000" pitchFamily="66" charset="0"/>
              </a:rPr>
              <a:t>Purpose of new Local Arrangements</a:t>
            </a:r>
          </a:p>
          <a:p>
            <a:pPr eaLnBrk="1" hangingPunct="1">
              <a:spcBef>
                <a:spcPct val="0"/>
              </a:spcBef>
              <a:buFontTx/>
              <a:buNone/>
              <a:defRPr/>
            </a:pPr>
            <a:r>
              <a:rPr lang="en-GB" altLang="en-US" sz="1400" dirty="0">
                <a:solidFill>
                  <a:srgbClr val="54547E"/>
                </a:solidFill>
              </a:rPr>
              <a:t> </a:t>
            </a:r>
          </a:p>
        </p:txBody>
      </p:sp>
      <p:sp>
        <p:nvSpPr>
          <p:cNvPr id="8" name="TextBox 4">
            <a:extLst>
              <a:ext uri="{FF2B5EF4-FFF2-40B4-BE49-F238E27FC236}">
                <a16:creationId xmlns:a16="http://schemas.microsoft.com/office/drawing/2014/main" id="{ED7FFE91-18C1-4115-B9A6-01ED80690EAE}"/>
              </a:ext>
            </a:extLst>
          </p:cNvPr>
          <p:cNvSpPr txBox="1">
            <a:spLocks noChangeArrowheads="1"/>
          </p:cNvSpPr>
          <p:nvPr/>
        </p:nvSpPr>
        <p:spPr bwMode="auto">
          <a:xfrm>
            <a:off x="610516" y="1963101"/>
            <a:ext cx="11509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to support </a:t>
            </a:r>
            <a:r>
              <a:rPr lang="en-US" altLang="en-US" sz="2800" b="1" dirty="0">
                <a:solidFill>
                  <a:schemeClr val="accent1">
                    <a:lumMod val="50000"/>
                  </a:schemeClr>
                </a:solidFill>
                <a:latin typeface="Gill Sans MT" pitchFamily="34" charset="0"/>
              </a:rPr>
              <a:t>relevant agencies </a:t>
            </a:r>
            <a:r>
              <a:rPr lang="en-US" altLang="en-US" sz="2800" dirty="0">
                <a:solidFill>
                  <a:schemeClr val="accent1">
                    <a:lumMod val="50000"/>
                  </a:schemeClr>
                </a:solidFill>
                <a:latin typeface="Gill Sans MT" pitchFamily="34" charset="0"/>
              </a:rPr>
              <a:t>to work together in a system where:</a:t>
            </a:r>
            <a:endParaRPr lang="en-GB" altLang="en-US" sz="2800" dirty="0">
              <a:solidFill>
                <a:schemeClr val="accent1">
                  <a:lumMod val="50000"/>
                </a:schemeClr>
              </a:solidFill>
              <a:latin typeface="Gill Sans MT" pitchFamily="34" charset="0"/>
            </a:endParaRPr>
          </a:p>
        </p:txBody>
      </p:sp>
      <p:sp>
        <p:nvSpPr>
          <p:cNvPr id="9" name="TextBox 8">
            <a:extLst>
              <a:ext uri="{FF2B5EF4-FFF2-40B4-BE49-F238E27FC236}">
                <a16:creationId xmlns:a16="http://schemas.microsoft.com/office/drawing/2014/main" id="{E870E340-0443-4FDE-BE61-6ECA9D7CFBA7}"/>
              </a:ext>
            </a:extLst>
          </p:cNvPr>
          <p:cNvSpPr txBox="1">
            <a:spLocks noChangeArrowheads="1"/>
          </p:cNvSpPr>
          <p:nvPr/>
        </p:nvSpPr>
        <p:spPr bwMode="auto">
          <a:xfrm>
            <a:off x="835212" y="2671881"/>
            <a:ext cx="10521576"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excellent practice is the norm</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partner agencies hold one another to account effectively</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there is early identification of ‘new’ safeguarding issues</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learning is promoted and embedded</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information is shared effectively</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the public can feel confident that children are protected from harm</a:t>
            </a:r>
          </a:p>
        </p:txBody>
      </p:sp>
    </p:spTree>
    <p:extLst>
      <p:ext uri="{BB962C8B-B14F-4D97-AF65-F5344CB8AC3E}">
        <p14:creationId xmlns:p14="http://schemas.microsoft.com/office/powerpoint/2010/main" val="85852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500"/>
                                        <p:tgtEl>
                                          <p:spTgt spid="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fade">
                                      <p:cBhvr>
                                        <p:cTn id="32" dur="500"/>
                                        <p:tgtEl>
                                          <p:spTgt spid="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Effect transition="in" filter="fade">
                                      <p:cBhvr>
                                        <p:cTn id="37"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8" name="Rectangle 1">
            <a:extLst>
              <a:ext uri="{FF2B5EF4-FFF2-40B4-BE49-F238E27FC236}">
                <a16:creationId xmlns:a16="http://schemas.microsoft.com/office/drawing/2014/main" id="{07E51ACB-F185-424E-BDB6-763351EF99CF}"/>
              </a:ext>
            </a:extLst>
          </p:cNvPr>
          <p:cNvSpPr>
            <a:spLocks noChangeArrowheads="1"/>
          </p:cNvSpPr>
          <p:nvPr/>
        </p:nvSpPr>
        <p:spPr bwMode="auto">
          <a:xfrm>
            <a:off x="3474720" y="581913"/>
            <a:ext cx="793744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How Strong is Our System?</a:t>
            </a:r>
          </a:p>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-Your reflections</a:t>
            </a:r>
          </a:p>
          <a:p>
            <a:pPr eaLnBrk="1" hangingPunct="1">
              <a:spcBef>
                <a:spcPct val="0"/>
              </a:spcBef>
              <a:buFontTx/>
              <a:buNone/>
              <a:defRPr/>
            </a:pPr>
            <a:endParaRPr lang="en-GB" altLang="en-US" sz="1400" dirty="0">
              <a:solidFill>
                <a:srgbClr val="54547E"/>
              </a:solidFill>
            </a:endParaRPr>
          </a:p>
        </p:txBody>
      </p:sp>
      <p:sp>
        <p:nvSpPr>
          <p:cNvPr id="9" name="TextBox 4">
            <a:extLst>
              <a:ext uri="{FF2B5EF4-FFF2-40B4-BE49-F238E27FC236}">
                <a16:creationId xmlns:a16="http://schemas.microsoft.com/office/drawing/2014/main" id="{6C8C3A0F-9AF1-492A-AEEA-99522F1BFABD}"/>
              </a:ext>
            </a:extLst>
          </p:cNvPr>
          <p:cNvSpPr txBox="1">
            <a:spLocks noChangeArrowheads="1"/>
          </p:cNvSpPr>
          <p:nvPr/>
        </p:nvSpPr>
        <p:spPr bwMode="auto">
          <a:xfrm>
            <a:off x="812800" y="2141538"/>
            <a:ext cx="10599360" cy="8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lnSpc>
                <a:spcPct val="150000"/>
              </a:lnSpc>
              <a:spcBef>
                <a:spcPct val="0"/>
              </a:spcBef>
              <a:buNone/>
              <a:defRPr/>
            </a:pPr>
            <a:r>
              <a:rPr lang="en-GB" altLang="en-US" sz="3600" b="1" dirty="0">
                <a:solidFill>
                  <a:schemeClr val="accent1">
                    <a:lumMod val="50000"/>
                  </a:schemeClr>
                </a:solidFill>
                <a:latin typeface="Gill Sans MT" pitchFamily="34" charset="0"/>
              </a:rPr>
              <a:t>Activity</a:t>
            </a:r>
            <a:endParaRPr lang="en-US" altLang="en-US" sz="3600" b="1" dirty="0">
              <a:solidFill>
                <a:schemeClr val="accent1">
                  <a:lumMod val="50000"/>
                </a:schemeClr>
              </a:solidFill>
              <a:latin typeface="Gill Sans MT" pitchFamily="34" charset="0"/>
            </a:endParaRPr>
          </a:p>
        </p:txBody>
      </p:sp>
      <p:sp>
        <p:nvSpPr>
          <p:cNvPr id="5" name="TextBox 4">
            <a:extLst>
              <a:ext uri="{FF2B5EF4-FFF2-40B4-BE49-F238E27FC236}">
                <a16:creationId xmlns:a16="http://schemas.microsoft.com/office/drawing/2014/main" id="{FDDD9244-22AA-404D-BCBD-E7BF5634BA1D}"/>
              </a:ext>
            </a:extLst>
          </p:cNvPr>
          <p:cNvSpPr txBox="1">
            <a:spLocks noChangeArrowheads="1"/>
          </p:cNvSpPr>
          <p:nvPr/>
        </p:nvSpPr>
        <p:spPr bwMode="auto">
          <a:xfrm>
            <a:off x="796320" y="3311292"/>
            <a:ext cx="1059936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During the course of the morning please share your reflections with us about the 1</a:t>
            </a:r>
            <a:r>
              <a:rPr lang="en-GB" altLang="en-US" baseline="30000" dirty="0">
                <a:solidFill>
                  <a:schemeClr val="accent1">
                    <a:lumMod val="50000"/>
                  </a:schemeClr>
                </a:solidFill>
                <a:latin typeface="Gill Sans MT" pitchFamily="34" charset="0"/>
              </a:rPr>
              <a:t>st</a:t>
            </a:r>
            <a:r>
              <a:rPr lang="en-GB" altLang="en-US" dirty="0">
                <a:solidFill>
                  <a:schemeClr val="accent1">
                    <a:lumMod val="50000"/>
                  </a:schemeClr>
                </a:solidFill>
                <a:latin typeface="Gill Sans MT" pitchFamily="34" charset="0"/>
              </a:rPr>
              <a:t> six months – including suggestions, on the paper in front of you. Please also share your comments on </a:t>
            </a:r>
            <a:r>
              <a:rPr lang="en-GB" altLang="en-US" dirty="0" err="1">
                <a:solidFill>
                  <a:schemeClr val="accent1">
                    <a:lumMod val="50000"/>
                  </a:schemeClr>
                </a:solidFill>
                <a:latin typeface="Gill Sans MT" pitchFamily="34" charset="0"/>
              </a:rPr>
              <a:t>Slido</a:t>
            </a: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202395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WSCP Reflections</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46760" y="1785938"/>
            <a:ext cx="1069848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dirty="0">
                <a:solidFill>
                  <a:schemeClr val="accent1">
                    <a:lumMod val="50000"/>
                  </a:schemeClr>
                </a:solidFill>
                <a:latin typeface="Gill Sans MT" pitchFamily="34" charset="0"/>
              </a:rPr>
              <a:t>WSCP was successfully launched in September 2019</a:t>
            </a:r>
          </a:p>
          <a:p>
            <a:pPr eaLnBrk="1" hangingPunct="1">
              <a:lnSpc>
                <a:spcPct val="150000"/>
              </a:lnSpc>
              <a:spcBef>
                <a:spcPct val="0"/>
              </a:spcBef>
              <a:defRPr/>
            </a:pPr>
            <a:r>
              <a:rPr lang="en-GB" altLang="en-US" dirty="0">
                <a:solidFill>
                  <a:schemeClr val="accent1">
                    <a:lumMod val="50000"/>
                  </a:schemeClr>
                </a:solidFill>
                <a:latin typeface="Gill Sans MT" pitchFamily="34" charset="0"/>
              </a:rPr>
              <a:t>WSCP is meeting its statutory responsibilities</a:t>
            </a:r>
          </a:p>
          <a:p>
            <a:pPr eaLnBrk="1" hangingPunct="1">
              <a:lnSpc>
                <a:spcPct val="150000"/>
              </a:lnSpc>
              <a:spcBef>
                <a:spcPct val="0"/>
              </a:spcBef>
              <a:defRPr/>
            </a:pPr>
            <a:r>
              <a:rPr lang="en-GB" altLang="en-US" dirty="0">
                <a:solidFill>
                  <a:schemeClr val="accent1">
                    <a:lumMod val="50000"/>
                  </a:schemeClr>
                </a:solidFill>
                <a:latin typeface="Gill Sans MT" pitchFamily="34" charset="0"/>
              </a:rPr>
              <a:t>Committees are established – representation is strong</a:t>
            </a:r>
          </a:p>
          <a:p>
            <a:pPr eaLnBrk="1" hangingPunct="1">
              <a:lnSpc>
                <a:spcPct val="150000"/>
              </a:lnSpc>
              <a:spcBef>
                <a:spcPct val="0"/>
              </a:spcBef>
              <a:defRPr/>
            </a:pPr>
            <a:r>
              <a:rPr lang="en-GB" altLang="en-US" dirty="0">
                <a:solidFill>
                  <a:schemeClr val="accent1">
                    <a:lumMod val="50000"/>
                  </a:schemeClr>
                </a:solidFill>
                <a:latin typeface="Gill Sans MT" pitchFamily="34" charset="0"/>
              </a:rPr>
              <a:t>Website continues to be very well used</a:t>
            </a:r>
          </a:p>
          <a:p>
            <a:pPr eaLnBrk="1" hangingPunct="1">
              <a:lnSpc>
                <a:spcPct val="150000"/>
              </a:lnSpc>
              <a:spcBef>
                <a:spcPct val="0"/>
              </a:spcBef>
              <a:defRPr/>
            </a:pPr>
            <a:r>
              <a:rPr lang="en-GB" altLang="en-US" dirty="0">
                <a:solidFill>
                  <a:schemeClr val="accent1">
                    <a:lumMod val="50000"/>
                  </a:schemeClr>
                </a:solidFill>
                <a:latin typeface="Gill Sans MT" pitchFamily="34" charset="0"/>
              </a:rPr>
              <a:t>Training offer remains very strong</a:t>
            </a:r>
          </a:p>
          <a:p>
            <a:pPr eaLnBrk="1" hangingPunct="1">
              <a:lnSpc>
                <a:spcPct val="150000"/>
              </a:lnSpc>
              <a:spcBef>
                <a:spcPct val="0"/>
              </a:spcBef>
              <a:defRPr/>
            </a:pP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145815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WSCP Reflections</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863600" y="1721188"/>
            <a:ext cx="1074922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dirty="0">
                <a:solidFill>
                  <a:schemeClr val="accent1">
                    <a:lumMod val="50000"/>
                  </a:schemeClr>
                </a:solidFill>
                <a:latin typeface="Gill Sans MT" pitchFamily="34" charset="0"/>
              </a:rPr>
              <a:t>QA process and reporting significantly strengthened</a:t>
            </a:r>
          </a:p>
          <a:p>
            <a:pPr eaLnBrk="1" hangingPunct="1">
              <a:lnSpc>
                <a:spcPct val="150000"/>
              </a:lnSpc>
              <a:spcBef>
                <a:spcPct val="0"/>
              </a:spcBef>
              <a:defRPr/>
            </a:pPr>
            <a:r>
              <a:rPr lang="en-GB" altLang="en-US" dirty="0">
                <a:solidFill>
                  <a:schemeClr val="accent1">
                    <a:lumMod val="50000"/>
                  </a:schemeClr>
                </a:solidFill>
                <a:latin typeface="Gill Sans MT" pitchFamily="34" charset="0"/>
              </a:rPr>
              <a:t> Auditing and accountability model is strong</a:t>
            </a:r>
          </a:p>
          <a:p>
            <a:pPr marL="0" indent="0" eaLnBrk="1" hangingPunct="1">
              <a:lnSpc>
                <a:spcPct val="150000"/>
              </a:lnSpc>
              <a:spcBef>
                <a:spcPct val="0"/>
              </a:spcBef>
              <a:buNone/>
              <a:defRPr/>
            </a:pPr>
            <a:endParaRPr lang="en-GB" altLang="en-US" sz="4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Scrutiny model in place</a:t>
            </a:r>
          </a:p>
          <a:p>
            <a:pPr marL="0" indent="0" eaLnBrk="1" hangingPunct="1">
              <a:spcBef>
                <a:spcPct val="0"/>
              </a:spcBef>
              <a:buNone/>
              <a:defRPr/>
            </a:pPr>
            <a:endParaRPr lang="en-GB" altLang="en-US" sz="12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Priority areas launched – still work to do</a:t>
            </a:r>
          </a:p>
          <a:p>
            <a:pPr marL="0" indent="0" eaLnBrk="1" hangingPunct="1">
              <a:spcBef>
                <a:spcPct val="0"/>
              </a:spcBef>
              <a:buNone/>
              <a:defRPr/>
            </a:pPr>
            <a:endParaRPr lang="en-GB" altLang="en-US" sz="12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Partnership inspection reports encouraging – positive direction of travel</a:t>
            </a:r>
          </a:p>
          <a:p>
            <a:pPr marL="0" indent="0" eaLnBrk="1" hangingPunct="1">
              <a:spcBef>
                <a:spcPct val="0"/>
              </a:spcBef>
              <a:buNone/>
              <a:defRPr/>
            </a:pPr>
            <a:endParaRPr lang="en-GB" altLang="en-US" sz="800" dirty="0">
              <a:solidFill>
                <a:schemeClr val="accent1">
                  <a:lumMod val="50000"/>
                </a:schemeClr>
              </a:solidFill>
              <a:latin typeface="Gill Sans MT" pitchFamily="34" charset="0"/>
            </a:endParaRPr>
          </a:p>
          <a:p>
            <a:pPr marL="0" indent="0" eaLnBrk="1" hangingPunct="1">
              <a:spcBef>
                <a:spcPct val="0"/>
              </a:spcBef>
              <a:buNone/>
              <a:defRPr/>
            </a:pP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77671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810000" y="581913"/>
            <a:ext cx="76021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WSCP Reflections – to do list</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46760" y="1976438"/>
            <a:ext cx="1069848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Work remains to be focused on evidencing outcomes – framework under development</a:t>
            </a:r>
          </a:p>
          <a:p>
            <a:pPr marL="0" indent="0" eaLnBrk="1" hangingPunct="1">
              <a:spcBef>
                <a:spcPct val="0"/>
              </a:spcBef>
              <a:buNone/>
              <a:defRPr/>
            </a:pPr>
            <a:endParaRPr lang="en-GB" altLang="en-US" sz="8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Includes development of strategy for distance travelled</a:t>
            </a:r>
          </a:p>
          <a:p>
            <a:pPr marL="0" indent="0" eaLnBrk="1" hangingPunct="1">
              <a:spcBef>
                <a:spcPct val="0"/>
              </a:spcBef>
              <a:buNone/>
              <a:defRPr/>
            </a:pPr>
            <a:endParaRPr lang="en-GB" altLang="en-US" sz="8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SFEF to be firmly embedded in practice</a:t>
            </a:r>
          </a:p>
          <a:p>
            <a:pPr marL="0" indent="0" eaLnBrk="1" hangingPunct="1">
              <a:spcBef>
                <a:spcPct val="0"/>
              </a:spcBef>
              <a:buNone/>
              <a:defRPr/>
            </a:pPr>
            <a:endParaRPr lang="en-GB" altLang="en-US" sz="8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Communication from WSCP to all agencies/professionals to be strengthened</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427737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54874" y="469848"/>
            <a:ext cx="760216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Improved Communication – </a:t>
            </a:r>
            <a:r>
              <a:rPr lang="en-GB" altLang="en-US" sz="4200" b="1" dirty="0">
                <a:solidFill>
                  <a:schemeClr val="accent1">
                    <a:lumMod val="50000"/>
                  </a:schemeClr>
                </a:solidFill>
                <a:latin typeface="Ink Free" panose="03080402000500000000" pitchFamily="66" charset="0"/>
              </a:rPr>
              <a:t>proposed change to structure</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79221" y="2036045"/>
            <a:ext cx="26137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GB" altLang="en-US" u="sng" dirty="0">
                <a:solidFill>
                  <a:schemeClr val="accent1">
                    <a:lumMod val="50000"/>
                  </a:schemeClr>
                </a:solidFill>
                <a:latin typeface="Gill Sans MT" pitchFamily="34" charset="0"/>
              </a:rPr>
              <a:t>Current</a:t>
            </a:r>
            <a:endParaRPr lang="en-US" altLang="en-US" sz="2000" u="sng" dirty="0">
              <a:solidFill>
                <a:schemeClr val="accent1">
                  <a:lumMod val="50000"/>
                </a:schemeClr>
              </a:solidFill>
              <a:latin typeface="Gill Sans MT" pitchFamily="34" charset="0"/>
            </a:endParaRPr>
          </a:p>
        </p:txBody>
      </p:sp>
      <p:grpSp>
        <p:nvGrpSpPr>
          <p:cNvPr id="40" name="Group 39">
            <a:extLst>
              <a:ext uri="{FF2B5EF4-FFF2-40B4-BE49-F238E27FC236}">
                <a16:creationId xmlns:a16="http://schemas.microsoft.com/office/drawing/2014/main" id="{210AD12B-C236-4206-A1A8-0C90A554C1CB}"/>
              </a:ext>
            </a:extLst>
          </p:cNvPr>
          <p:cNvGrpSpPr/>
          <p:nvPr/>
        </p:nvGrpSpPr>
        <p:grpSpPr>
          <a:xfrm>
            <a:off x="938207" y="2191148"/>
            <a:ext cx="9442506" cy="3265691"/>
            <a:chOff x="938207" y="2191148"/>
            <a:chExt cx="9442506" cy="3265691"/>
          </a:xfrm>
        </p:grpSpPr>
        <p:sp>
          <p:nvSpPr>
            <p:cNvPr id="8" name="Rectangle 24">
              <a:extLst>
                <a:ext uri="{FF2B5EF4-FFF2-40B4-BE49-F238E27FC236}">
                  <a16:creationId xmlns:a16="http://schemas.microsoft.com/office/drawing/2014/main" id="{72C40B57-CD8A-484E-9CB7-792870E1553E}"/>
                </a:ext>
              </a:extLst>
            </p:cNvPr>
            <p:cNvSpPr>
              <a:spLocks noChangeArrowheads="1"/>
            </p:cNvSpPr>
            <p:nvPr/>
          </p:nvSpPr>
          <p:spPr bwMode="auto">
            <a:xfrm>
              <a:off x="3426039" y="2191148"/>
              <a:ext cx="4292186" cy="593576"/>
            </a:xfrm>
            <a:prstGeom prst="rect">
              <a:avLst/>
            </a:prstGeom>
            <a:solidFill>
              <a:schemeClr val="accent1">
                <a:lumMod val="50000"/>
              </a:schemeClr>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a:ln>
                    <a:noFill/>
                  </a:ln>
                  <a:solidFill>
                    <a:srgbClr val="FFFFFF"/>
                  </a:solidFill>
                  <a:effectLst/>
                  <a:latin typeface="Gill Sans MT" pitchFamily="34" charset="0"/>
                  <a:cs typeface="Arial" pitchFamily="34" charset="0"/>
                </a:rPr>
                <a:t>Statutory Safeguarding Partnership</a:t>
              </a:r>
              <a:r>
                <a:rPr kumimoji="0" lang="en-GB" altLang="en-US" sz="1600" b="1" i="0" u="none" strike="noStrike" cap="none" normalizeH="0" dirty="0">
                  <a:ln>
                    <a:noFill/>
                  </a:ln>
                  <a:solidFill>
                    <a:srgbClr val="FFFFFF"/>
                  </a:solidFill>
                  <a:effectLst/>
                  <a:latin typeface="Gill Sans MT" pitchFamily="34" charset="0"/>
                  <a:cs typeface="Arial" pitchFamily="34" charset="0"/>
                </a:rPr>
                <a:t> Group</a:t>
              </a:r>
              <a:endParaRPr kumimoji="0" lang="en-US" altLang="en-US" sz="1600" b="0" i="0" u="none" strike="noStrike" cap="none" normalizeH="0" baseline="0" dirty="0">
                <a:ln>
                  <a:noFill/>
                </a:ln>
                <a:solidFill>
                  <a:schemeClr val="tx1"/>
                </a:solidFill>
                <a:effectLst/>
                <a:latin typeface="Arial" pitchFamily="34" charset="0"/>
                <a:cs typeface="Arial" pitchFamily="34" charset="0"/>
              </a:endParaRPr>
            </a:p>
          </p:txBody>
        </p:sp>
        <p:cxnSp>
          <p:nvCxnSpPr>
            <p:cNvPr id="9" name="Straight Connector 34">
              <a:extLst>
                <a:ext uri="{FF2B5EF4-FFF2-40B4-BE49-F238E27FC236}">
                  <a16:creationId xmlns:a16="http://schemas.microsoft.com/office/drawing/2014/main" id="{DA030598-67FB-446A-8CAC-CF48D3070AD3}"/>
                </a:ext>
              </a:extLst>
            </p:cNvPr>
            <p:cNvCxnSpPr>
              <a:cxnSpLocks noChangeShapeType="1"/>
            </p:cNvCxnSpPr>
            <p:nvPr/>
          </p:nvCxnSpPr>
          <p:spPr bwMode="auto">
            <a:xfrm>
              <a:off x="5546287" y="2789457"/>
              <a:ext cx="0" cy="25146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sp>
          <p:nvSpPr>
            <p:cNvPr id="10" name="Rectangle 24">
              <a:extLst>
                <a:ext uri="{FF2B5EF4-FFF2-40B4-BE49-F238E27FC236}">
                  <a16:creationId xmlns:a16="http://schemas.microsoft.com/office/drawing/2014/main" id="{E62996E2-3114-484B-9758-EC7622487C33}"/>
                </a:ext>
              </a:extLst>
            </p:cNvPr>
            <p:cNvSpPr>
              <a:spLocks noChangeArrowheads="1"/>
            </p:cNvSpPr>
            <p:nvPr/>
          </p:nvSpPr>
          <p:spPr bwMode="auto">
            <a:xfrm>
              <a:off x="3007788" y="3040917"/>
              <a:ext cx="5146976" cy="593576"/>
            </a:xfrm>
            <a:prstGeom prst="rect">
              <a:avLst/>
            </a:prstGeom>
            <a:gradFill flip="none" rotWithShape="1">
              <a:gsLst>
                <a:gs pos="0">
                  <a:srgbClr val="4D7FBB">
                    <a:shade val="30000"/>
                    <a:satMod val="115000"/>
                  </a:srgbClr>
                </a:gs>
                <a:gs pos="50000">
                  <a:srgbClr val="4D7FBB">
                    <a:shade val="67500"/>
                    <a:satMod val="115000"/>
                  </a:srgbClr>
                </a:gs>
                <a:gs pos="100000">
                  <a:srgbClr val="4D7FBB">
                    <a:shade val="100000"/>
                    <a:satMod val="115000"/>
                  </a:srgbClr>
                </a:gs>
              </a:gsLst>
              <a:lin ang="0" scaled="1"/>
              <a:tileRect/>
            </a:gra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600" b="0" i="0" u="none" strike="noStrike" cap="none" normalizeH="0" baseline="0" dirty="0">
                <a:ln>
                  <a:noFill/>
                </a:ln>
                <a:solidFill>
                  <a:schemeClr val="tx1"/>
                </a:solidFill>
                <a:effectLst/>
                <a:latin typeface="Arial" pitchFamily="34" charset="0"/>
                <a:cs typeface="Arial" pitchFamily="34" charset="0"/>
              </a:endParaRPr>
            </a:p>
          </p:txBody>
        </p:sp>
        <p:sp>
          <p:nvSpPr>
            <p:cNvPr id="11" name="Rectangle 31">
              <a:extLst>
                <a:ext uri="{FF2B5EF4-FFF2-40B4-BE49-F238E27FC236}">
                  <a16:creationId xmlns:a16="http://schemas.microsoft.com/office/drawing/2014/main" id="{D179A228-3487-4AD3-9CFD-7E2D8C8715B2}"/>
                </a:ext>
              </a:extLst>
            </p:cNvPr>
            <p:cNvSpPr>
              <a:spLocks noChangeArrowheads="1"/>
            </p:cNvSpPr>
            <p:nvPr/>
          </p:nvSpPr>
          <p:spPr bwMode="auto">
            <a:xfrm>
              <a:off x="3050650" y="4175265"/>
              <a:ext cx="2217738" cy="1146827"/>
            </a:xfrm>
            <a:prstGeom prst="rect">
              <a:avLst/>
            </a:prstGeom>
            <a:solidFill>
              <a:srgbClr val="DCE6F2"/>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 QA Committee</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 Case Review Committee</a:t>
              </a:r>
            </a:p>
            <a:p>
              <a:pPr fontAlgn="base">
                <a:spcBef>
                  <a:spcPct val="0"/>
                </a:spcBef>
                <a:spcAft>
                  <a:spcPct val="0"/>
                </a:spcAft>
              </a:pPr>
              <a:r>
                <a:rPr lang="en-GB" altLang="en-US" sz="1000" b="1" dirty="0">
                  <a:solidFill>
                    <a:srgbClr val="244061"/>
                  </a:solidFill>
                  <a:latin typeface="Gill Sans MT" pitchFamily="34" charset="0"/>
                  <a:cs typeface="Arial" pitchFamily="34" charset="0"/>
                </a:rPr>
                <a:t>- Trainin</a:t>
              </a:r>
              <a:r>
                <a:rPr kumimoji="0" lang="en-GB" altLang="en-US" sz="1000" b="1" i="0" u="none" strike="noStrike" cap="none" normalizeH="0" baseline="0" dirty="0">
                  <a:ln>
                    <a:noFill/>
                  </a:ln>
                  <a:solidFill>
                    <a:srgbClr val="244061"/>
                  </a:solidFill>
                  <a:effectLst/>
                  <a:latin typeface="Gill Sans MT" pitchFamily="34" charset="0"/>
                  <a:cs typeface="Arial" pitchFamily="34" charset="0"/>
                </a:rPr>
                <a:t>g </a:t>
              </a:r>
              <a:r>
                <a:rPr lang="en-GB" altLang="en-US" sz="1000" b="1" dirty="0">
                  <a:solidFill>
                    <a:srgbClr val="244061"/>
                  </a:solidFill>
                  <a:latin typeface="Gill Sans MT" pitchFamily="34" charset="0"/>
                  <a:cs typeface="Arial" pitchFamily="34" charset="0"/>
                </a:rPr>
                <a:t>Committee and Pool</a:t>
              </a:r>
              <a:endParaRPr kumimoji="0" lang="en-GB" altLang="en-US" sz="1000" b="1" i="0" u="none" strike="noStrike" cap="none" normalizeH="0" baseline="0" dirty="0">
                <a:ln>
                  <a:noFill/>
                </a:ln>
                <a:solidFill>
                  <a:srgbClr val="244061"/>
                </a:solidFill>
                <a:effectLst/>
                <a:latin typeface="Gill Sans MT" pitchFamily="34" charset="0"/>
                <a:cs typeface="Arial" pitchFamily="34" charset="0"/>
              </a:endParaRPr>
            </a:p>
            <a:p>
              <a:pPr lvl="0"/>
              <a:r>
                <a:rPr lang="en-GB" altLang="en-US" sz="1000" b="1" dirty="0">
                  <a:solidFill>
                    <a:srgbClr val="244061"/>
                  </a:solidFill>
                  <a:latin typeface="Gill Sans MT" pitchFamily="34" charset="0"/>
                  <a:cs typeface="Arial" pitchFamily="34" charset="0"/>
                </a:rPr>
                <a:t>- Local Policies and Procedures</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12" name="Straight Connector 34">
              <a:extLst>
                <a:ext uri="{FF2B5EF4-FFF2-40B4-BE49-F238E27FC236}">
                  <a16:creationId xmlns:a16="http://schemas.microsoft.com/office/drawing/2014/main" id="{8939297A-215B-4BCB-BAC6-72D52EA62AE5}"/>
                </a:ext>
              </a:extLst>
            </p:cNvPr>
            <p:cNvCxnSpPr>
              <a:cxnSpLocks noChangeShapeType="1"/>
            </p:cNvCxnSpPr>
            <p:nvPr/>
          </p:nvCxnSpPr>
          <p:spPr bwMode="auto">
            <a:xfrm>
              <a:off x="4147613" y="3608527"/>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3" name="Rectangle 23">
              <a:extLst>
                <a:ext uri="{FF2B5EF4-FFF2-40B4-BE49-F238E27FC236}">
                  <a16:creationId xmlns:a16="http://schemas.microsoft.com/office/drawing/2014/main" id="{144800A2-D589-449C-B652-D9B11D97ABF1}"/>
                </a:ext>
              </a:extLst>
            </p:cNvPr>
            <p:cNvSpPr>
              <a:spLocks noChangeArrowheads="1"/>
            </p:cNvSpPr>
            <p:nvPr/>
          </p:nvSpPr>
          <p:spPr bwMode="auto">
            <a:xfrm>
              <a:off x="3007788" y="3737115"/>
              <a:ext cx="2281237" cy="317500"/>
            </a:xfrm>
            <a:prstGeom prst="rect">
              <a:avLst/>
            </a:prstGeom>
            <a:solidFill>
              <a:srgbClr val="DCE6F2">
                <a:alpha val="0"/>
              </a:srgbClr>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Business Intelligence &amp; QA Unit</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14" name="Straight Connector 34">
              <a:extLst>
                <a:ext uri="{FF2B5EF4-FFF2-40B4-BE49-F238E27FC236}">
                  <a16:creationId xmlns:a16="http://schemas.microsoft.com/office/drawing/2014/main" id="{D7527BBB-6D58-4A3D-9249-F69AD85E6B20}"/>
                </a:ext>
              </a:extLst>
            </p:cNvPr>
            <p:cNvCxnSpPr>
              <a:cxnSpLocks noChangeShapeType="1"/>
            </p:cNvCxnSpPr>
            <p:nvPr/>
          </p:nvCxnSpPr>
          <p:spPr bwMode="auto">
            <a:xfrm>
              <a:off x="4153963" y="4056202"/>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15" name="Straight Connector 32">
              <a:extLst>
                <a:ext uri="{FF2B5EF4-FFF2-40B4-BE49-F238E27FC236}">
                  <a16:creationId xmlns:a16="http://schemas.microsoft.com/office/drawing/2014/main" id="{40CF1439-0923-48B9-8C10-3796AC90BF65}"/>
                </a:ext>
              </a:extLst>
            </p:cNvPr>
            <p:cNvCxnSpPr>
              <a:cxnSpLocks noChangeShapeType="1"/>
            </p:cNvCxnSpPr>
            <p:nvPr/>
          </p:nvCxnSpPr>
          <p:spPr bwMode="auto">
            <a:xfrm>
              <a:off x="5732888" y="4199078"/>
              <a:ext cx="0" cy="33020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18" name="Straight Connector 99">
              <a:extLst>
                <a:ext uri="{FF2B5EF4-FFF2-40B4-BE49-F238E27FC236}">
                  <a16:creationId xmlns:a16="http://schemas.microsoft.com/office/drawing/2014/main" id="{BA3951F7-AE77-4579-AB2C-C4F25119DBE1}"/>
                </a:ext>
              </a:extLst>
            </p:cNvPr>
            <p:cNvCxnSpPr>
              <a:cxnSpLocks noChangeShapeType="1"/>
            </p:cNvCxnSpPr>
            <p:nvPr/>
          </p:nvCxnSpPr>
          <p:spPr bwMode="auto">
            <a:xfrm flipH="1">
              <a:off x="5732888" y="4529278"/>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20" name="Straight Connector 34">
              <a:extLst>
                <a:ext uri="{FF2B5EF4-FFF2-40B4-BE49-F238E27FC236}">
                  <a16:creationId xmlns:a16="http://schemas.microsoft.com/office/drawing/2014/main" id="{33382491-7F08-41B5-8DA1-8FF5D63CDE92}"/>
                </a:ext>
              </a:extLst>
            </p:cNvPr>
            <p:cNvCxnSpPr>
              <a:cxnSpLocks noChangeShapeType="1"/>
            </p:cNvCxnSpPr>
            <p:nvPr/>
          </p:nvCxnSpPr>
          <p:spPr bwMode="auto">
            <a:xfrm>
              <a:off x="6690150" y="3611703"/>
              <a:ext cx="0" cy="117475"/>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21" name="Rectangle 23">
              <a:extLst>
                <a:ext uri="{FF2B5EF4-FFF2-40B4-BE49-F238E27FC236}">
                  <a16:creationId xmlns:a16="http://schemas.microsoft.com/office/drawing/2014/main" id="{E727E2E4-B0B9-4EF7-99F5-572787D776B2}"/>
                </a:ext>
              </a:extLst>
            </p:cNvPr>
            <p:cNvSpPr>
              <a:spLocks noChangeArrowheads="1"/>
            </p:cNvSpPr>
            <p:nvPr/>
          </p:nvSpPr>
          <p:spPr bwMode="auto">
            <a:xfrm>
              <a:off x="5609063" y="3737115"/>
              <a:ext cx="1971675" cy="452438"/>
            </a:xfrm>
            <a:prstGeom prst="rect">
              <a:avLst/>
            </a:prstGeom>
            <a:solidFill>
              <a:srgbClr val="DCE6F2">
                <a:alpha val="0"/>
              </a:srgbClr>
            </a:solidFill>
            <a:ln w="15875" algn="ctr">
              <a:solidFill>
                <a:srgbClr val="385D8A"/>
              </a:solid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Safeguarding Vulnerable Children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Rectangle 33">
              <a:extLst>
                <a:ext uri="{FF2B5EF4-FFF2-40B4-BE49-F238E27FC236}">
                  <a16:creationId xmlns:a16="http://schemas.microsoft.com/office/drawing/2014/main" id="{DBA4D44F-7906-4722-8849-0EFCFF9F9360}"/>
                </a:ext>
              </a:extLst>
            </p:cNvPr>
            <p:cNvSpPr>
              <a:spLocks noChangeArrowheads="1"/>
            </p:cNvSpPr>
            <p:nvPr/>
          </p:nvSpPr>
          <p:spPr bwMode="auto">
            <a:xfrm>
              <a:off x="5892967" y="4309998"/>
              <a:ext cx="2130125" cy="1146841"/>
            </a:xfrm>
            <a:prstGeom prst="rect">
              <a:avLst/>
            </a:prstGeom>
            <a:solidFill>
              <a:srgbClr val="DCE6F2"/>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244061"/>
                  </a:solidFill>
                  <a:effectLst/>
                  <a:latin typeface="Gill Sans MT" pitchFamily="34" charset="0"/>
                  <a:cs typeface="Arial" pitchFamily="34" charset="0"/>
                </a:rPr>
                <a:t>Committees:</a:t>
              </a:r>
            </a:p>
            <a:p>
              <a:pPr marL="171450" marR="0" lvl="0" indent="-171450" defTabSz="914400" rtl="0" eaLnBrk="1" fontAlgn="base" latinLnBrk="0" hangingPunct="1">
                <a:lnSpc>
                  <a:spcPct val="100000"/>
                </a:lnSpc>
                <a:spcBef>
                  <a:spcPct val="0"/>
                </a:spcBef>
                <a:spcAft>
                  <a:spcPct val="0"/>
                </a:spcAft>
                <a:buClrTx/>
                <a:buSzTx/>
                <a:buFontTx/>
                <a:buChar char="-"/>
                <a:tabLst/>
              </a:pPr>
              <a:r>
                <a:rPr kumimoji="0" lang="en-GB" altLang="en-US" sz="1100" b="1" i="0" u="none" strike="noStrike" cap="none" normalizeH="0" baseline="0" dirty="0">
                  <a:ln>
                    <a:noFill/>
                  </a:ln>
                  <a:solidFill>
                    <a:srgbClr val="244061"/>
                  </a:solidFill>
                  <a:effectLst/>
                  <a:latin typeface="Gill Sans MT" pitchFamily="34" charset="0"/>
                  <a:cs typeface="Arial" pitchFamily="34" charset="0"/>
                </a:rPr>
                <a:t>Contextual Safeguarding</a:t>
              </a:r>
            </a:p>
            <a:p>
              <a:pPr marL="171450" marR="0" lvl="0" indent="-171450" defTabSz="914400" rtl="0" eaLnBrk="1" fontAlgn="base" latinLnBrk="0" hangingPunct="1">
                <a:lnSpc>
                  <a:spcPct val="100000"/>
                </a:lnSpc>
                <a:spcBef>
                  <a:spcPct val="0"/>
                </a:spcBef>
                <a:spcAft>
                  <a:spcPct val="0"/>
                </a:spcAft>
                <a:buClrTx/>
                <a:buSzTx/>
                <a:buFontTx/>
                <a:buChar char="-"/>
                <a:tabLst/>
              </a:pPr>
              <a:r>
                <a:rPr lang="en-GB" altLang="en-US" sz="1100" b="1" dirty="0">
                  <a:solidFill>
                    <a:srgbClr val="244061"/>
                  </a:solidFill>
                  <a:latin typeface="Gill Sans MT" pitchFamily="34" charset="0"/>
                  <a:cs typeface="Arial" pitchFamily="34" charset="0"/>
                </a:rPr>
                <a:t>Quality Assurance</a:t>
              </a:r>
            </a:p>
            <a:p>
              <a:pPr marL="171450" marR="0" lvl="0" indent="-171450" defTabSz="914400" rtl="0" eaLnBrk="1" fontAlgn="base" latinLnBrk="0" hangingPunct="1">
                <a:lnSpc>
                  <a:spcPct val="100000"/>
                </a:lnSpc>
                <a:spcBef>
                  <a:spcPct val="0"/>
                </a:spcBef>
                <a:spcAft>
                  <a:spcPct val="0"/>
                </a:spcAft>
                <a:buClrTx/>
                <a:buSzTx/>
                <a:buFontTx/>
                <a:buChar char="-"/>
                <a:tabLst/>
              </a:pPr>
              <a:r>
                <a:rPr kumimoji="0" lang="en-GB" altLang="en-US" sz="1100" b="1" i="0" u="none" strike="noStrike" cap="none" normalizeH="0" baseline="0" dirty="0">
                  <a:ln>
                    <a:noFill/>
                  </a:ln>
                  <a:solidFill>
                    <a:srgbClr val="244061"/>
                  </a:solidFill>
                  <a:effectLst/>
                  <a:latin typeface="Gill Sans MT" pitchFamily="34" charset="0"/>
                  <a:cs typeface="Arial" pitchFamily="34" charset="0"/>
                </a:rPr>
                <a:t>Evidencing Outcomes</a:t>
              </a:r>
            </a:p>
            <a:p>
              <a:pPr marL="171450" marR="0" lvl="0" indent="-171450" defTabSz="914400" rtl="0" eaLnBrk="1" fontAlgn="base" latinLnBrk="0" hangingPunct="1">
                <a:lnSpc>
                  <a:spcPct val="100000"/>
                </a:lnSpc>
                <a:spcBef>
                  <a:spcPct val="0"/>
                </a:spcBef>
                <a:spcAft>
                  <a:spcPct val="0"/>
                </a:spcAft>
                <a:buClrTx/>
                <a:buSzTx/>
                <a:buFontTx/>
                <a:buChar char="-"/>
                <a:tabLst/>
              </a:pPr>
              <a:r>
                <a:rPr lang="en-GB" altLang="en-US" sz="1100" b="1" dirty="0">
                  <a:solidFill>
                    <a:srgbClr val="244061"/>
                  </a:solidFill>
                  <a:latin typeface="Gill Sans MT" pitchFamily="34" charset="0"/>
                  <a:cs typeface="Arial" pitchFamily="34" charset="0"/>
                </a:rPr>
                <a:t>Domestic Abuse</a:t>
              </a:r>
            </a:p>
            <a:p>
              <a:pPr marR="0" lvl="0" defTabSz="914400" rtl="0" eaLnBrk="1" fontAlgn="base" latinLnBrk="0" hangingPunct="1">
                <a:lnSpc>
                  <a:spcPct val="100000"/>
                </a:lnSpc>
                <a:spcBef>
                  <a:spcPct val="0"/>
                </a:spcBef>
                <a:spcAft>
                  <a:spcPct val="0"/>
                </a:spcAft>
                <a:buClrTx/>
                <a:buSzTx/>
                <a:tabLst/>
              </a:pPr>
              <a:r>
                <a:rPr kumimoji="0" lang="en-GB" altLang="en-US" sz="1100" b="1" i="0" u="none" strike="noStrike" cap="none" normalizeH="0" baseline="0" dirty="0">
                  <a:ln>
                    <a:noFill/>
                  </a:ln>
                  <a:solidFill>
                    <a:srgbClr val="244061"/>
                  </a:solidFill>
                  <a:effectLst/>
                  <a:latin typeface="Gill Sans MT" pitchFamily="34" charset="0"/>
                  <a:cs typeface="Arial" pitchFamily="34" charset="0"/>
                </a:rPr>
                <a:t>Task and Finish Groups</a:t>
              </a:r>
            </a:p>
            <a:p>
              <a:pPr marL="171450" marR="0" lvl="0" indent="-171450" defTabSz="914400" rtl="0" eaLnBrk="1" fontAlgn="base" latinLnBrk="0" hangingPunct="1">
                <a:lnSpc>
                  <a:spcPct val="100000"/>
                </a:lnSpc>
                <a:spcBef>
                  <a:spcPct val="0"/>
                </a:spcBef>
                <a:spcAft>
                  <a:spcPct val="0"/>
                </a:spcAft>
                <a:buClrTx/>
                <a:buSzTx/>
                <a:buFontTx/>
                <a:buChar char="-"/>
                <a:tabLst/>
              </a:pPr>
              <a:endParaRPr kumimoji="0" lang="en-US" altLang="en-US" sz="1100" b="0" i="0" u="none" strike="noStrike" cap="none" normalizeH="0" baseline="0" dirty="0">
                <a:ln>
                  <a:noFill/>
                </a:ln>
                <a:solidFill>
                  <a:schemeClr val="tx1"/>
                </a:solidFill>
                <a:effectLst/>
                <a:latin typeface="Arial" pitchFamily="34" charset="0"/>
                <a:cs typeface="Arial" pitchFamily="34" charset="0"/>
              </a:endParaRPr>
            </a:p>
          </p:txBody>
        </p:sp>
        <p:sp>
          <p:nvSpPr>
            <p:cNvPr id="26" name="Rectangle 25">
              <a:extLst>
                <a:ext uri="{FF2B5EF4-FFF2-40B4-BE49-F238E27FC236}">
                  <a16:creationId xmlns:a16="http://schemas.microsoft.com/office/drawing/2014/main" id="{F528B347-BA3C-4C4E-B9B2-22BDD6334C25}"/>
                </a:ext>
              </a:extLst>
            </p:cNvPr>
            <p:cNvSpPr>
              <a:spLocks noChangeArrowheads="1"/>
            </p:cNvSpPr>
            <p:nvPr/>
          </p:nvSpPr>
          <p:spPr bwMode="auto">
            <a:xfrm>
              <a:off x="8620176" y="3105740"/>
              <a:ext cx="1760537" cy="468427"/>
            </a:xfrm>
            <a:prstGeom prst="rect">
              <a:avLst/>
            </a:prstGeom>
            <a:solidFill>
              <a:srgbClr val="DCE6F2">
                <a:alpha val="0"/>
              </a:srgbClr>
            </a:solidFill>
            <a:ln w="15875" algn="ctr">
              <a:solidFill>
                <a:srgbClr val="385D8A"/>
              </a:solid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365F91"/>
                  </a:solidFill>
                  <a:effectLst/>
                  <a:latin typeface="Gill Sans MT" pitchFamily="34" charset="0"/>
                  <a:cs typeface="Arial" pitchFamily="34" charset="0"/>
                </a:rPr>
                <a:t>Pan Merseyside</a:t>
              </a:r>
            </a:p>
            <a:p>
              <a:pPr marL="0" marR="0" lvl="0" indent="0" algn="ctr" defTabSz="914400" rtl="0" eaLnBrk="1" fontAlgn="base" latinLnBrk="0" hangingPunct="1">
                <a:lnSpc>
                  <a:spcPct val="100000"/>
                </a:lnSpc>
                <a:spcBef>
                  <a:spcPct val="0"/>
                </a:spcBef>
                <a:spcAft>
                  <a:spcPct val="0"/>
                </a:spcAft>
                <a:buClrTx/>
                <a:buSzTx/>
                <a:buFontTx/>
                <a:buNone/>
                <a:tabLst/>
              </a:pPr>
              <a:r>
                <a:rPr lang="en-GB" altLang="en-US" sz="1200" b="1" dirty="0">
                  <a:solidFill>
                    <a:srgbClr val="365F91"/>
                  </a:solidFill>
                  <a:latin typeface="Gill Sans MT" pitchFamily="34" charset="0"/>
                  <a:cs typeface="Arial" pitchFamily="34" charset="0"/>
                </a:rPr>
                <a:t>Groups</a:t>
              </a:r>
              <a:endParaRPr kumimoji="0" lang="en-US" altLang="en-US" sz="1200" b="0" i="0" u="none" strike="noStrike" cap="none" normalizeH="0" baseline="0" dirty="0">
                <a:ln>
                  <a:noFill/>
                </a:ln>
                <a:solidFill>
                  <a:schemeClr val="tx1"/>
                </a:solidFill>
                <a:effectLst/>
                <a:latin typeface="Arial" pitchFamily="34" charset="0"/>
                <a:cs typeface="Arial" pitchFamily="34" charset="0"/>
              </a:endParaRPr>
            </a:p>
          </p:txBody>
        </p:sp>
        <p:cxnSp>
          <p:nvCxnSpPr>
            <p:cNvPr id="27" name="Straight Connector 26">
              <a:extLst>
                <a:ext uri="{FF2B5EF4-FFF2-40B4-BE49-F238E27FC236}">
                  <a16:creationId xmlns:a16="http://schemas.microsoft.com/office/drawing/2014/main" id="{FA414FE7-EFE5-4CCC-BAA9-CDDB2F4C5E98}"/>
                </a:ext>
              </a:extLst>
            </p:cNvPr>
            <p:cNvCxnSpPr>
              <a:cxnSpLocks noChangeShapeType="1"/>
              <a:stCxn id="10" idx="3"/>
            </p:cNvCxnSpPr>
            <p:nvPr/>
          </p:nvCxnSpPr>
          <p:spPr bwMode="auto">
            <a:xfrm>
              <a:off x="8154764" y="3337705"/>
              <a:ext cx="465412"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1" name="Straight Connector 29">
              <a:extLst>
                <a:ext uri="{FF2B5EF4-FFF2-40B4-BE49-F238E27FC236}">
                  <a16:creationId xmlns:a16="http://schemas.microsoft.com/office/drawing/2014/main" id="{534C60C0-23C0-41DE-9AAE-7D1CBFBA1906}"/>
                </a:ext>
              </a:extLst>
            </p:cNvPr>
            <p:cNvCxnSpPr>
              <a:cxnSpLocks noChangeShapeType="1"/>
            </p:cNvCxnSpPr>
            <p:nvPr/>
          </p:nvCxnSpPr>
          <p:spPr bwMode="auto">
            <a:xfrm>
              <a:off x="2542376" y="3329869"/>
              <a:ext cx="465412"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32" name="Rectangle 35">
              <a:extLst>
                <a:ext uri="{FF2B5EF4-FFF2-40B4-BE49-F238E27FC236}">
                  <a16:creationId xmlns:a16="http://schemas.microsoft.com/office/drawing/2014/main" id="{05ABFDE3-9FCB-4098-B394-EC5E65FE3FF4}"/>
                </a:ext>
              </a:extLst>
            </p:cNvPr>
            <p:cNvSpPr>
              <a:spLocks noChangeArrowheads="1"/>
            </p:cNvSpPr>
            <p:nvPr/>
          </p:nvSpPr>
          <p:spPr bwMode="auto">
            <a:xfrm>
              <a:off x="938207" y="3188406"/>
              <a:ext cx="1603375" cy="446087"/>
            </a:xfrm>
            <a:prstGeom prst="rect">
              <a:avLst/>
            </a:prstGeom>
            <a:solidFill>
              <a:srgbClr val="E6E0EC"/>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400040"/>
                  </a:solidFill>
                  <a:effectLst/>
                  <a:latin typeface="Gill Sans MT" pitchFamily="34" charset="0"/>
                  <a:cs typeface="Arial" pitchFamily="34" charset="0"/>
                </a:rPr>
                <a:t>Independent Scrutiny of arrangements</a:t>
              </a:r>
              <a:endParaRPr kumimoji="0" lang="en-US" altLang="en-US" sz="1800" b="1" i="0" u="none" strike="noStrike" cap="none" normalizeH="0" baseline="0" dirty="0">
                <a:ln>
                  <a:noFill/>
                </a:ln>
                <a:solidFill>
                  <a:schemeClr val="tx1"/>
                </a:solidFill>
                <a:effectLst/>
                <a:latin typeface="Arial" pitchFamily="34" charset="0"/>
                <a:cs typeface="Arial" pitchFamily="34" charset="0"/>
              </a:endParaRPr>
            </a:p>
          </p:txBody>
        </p:sp>
      </p:grpSp>
      <p:sp>
        <p:nvSpPr>
          <p:cNvPr id="39" name="TextBox 4">
            <a:extLst>
              <a:ext uri="{FF2B5EF4-FFF2-40B4-BE49-F238E27FC236}">
                <a16:creationId xmlns:a16="http://schemas.microsoft.com/office/drawing/2014/main" id="{0404BD37-B21E-4880-95F4-0B61EEAFFA1D}"/>
              </a:ext>
            </a:extLst>
          </p:cNvPr>
          <p:cNvSpPr txBox="1">
            <a:spLocks noChangeArrowheads="1"/>
          </p:cNvSpPr>
          <p:nvPr/>
        </p:nvSpPr>
        <p:spPr bwMode="auto">
          <a:xfrm>
            <a:off x="8620176" y="3935894"/>
            <a:ext cx="300739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GB" altLang="en-US" sz="2400" dirty="0">
                <a:solidFill>
                  <a:schemeClr val="accent1">
                    <a:lumMod val="50000"/>
                  </a:schemeClr>
                </a:solidFill>
                <a:latin typeface="Gill Sans MT" pitchFamily="34" charset="0"/>
              </a:rPr>
              <a:t>Communication about WSCP activity identified as a weakness</a:t>
            </a:r>
            <a:endParaRPr lang="en-US" altLang="en-US" sz="24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152169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
                                            <p:txEl>
                                              <p:pRg st="0" end="0"/>
                                            </p:txEl>
                                          </p:spTgt>
                                        </p:tgtEl>
                                        <p:attrNameLst>
                                          <p:attrName>style.visibility</p:attrName>
                                        </p:attrNameLst>
                                      </p:cBhvr>
                                      <p:to>
                                        <p:strVal val="visible"/>
                                      </p:to>
                                    </p:set>
                                    <p:animEffect transition="in" filter="fade">
                                      <p:cBhvr>
                                        <p:cTn id="17" dur="5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54874" y="469848"/>
            <a:ext cx="760216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Improved Communication – </a:t>
            </a:r>
            <a:r>
              <a:rPr lang="en-GB" altLang="en-US" sz="4200" b="1" dirty="0">
                <a:solidFill>
                  <a:schemeClr val="accent1">
                    <a:lumMod val="50000"/>
                  </a:schemeClr>
                </a:solidFill>
                <a:latin typeface="Ink Free" panose="03080402000500000000" pitchFamily="66" charset="0"/>
              </a:rPr>
              <a:t>proposed change to structure</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79221" y="2036045"/>
            <a:ext cx="26137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GB" altLang="en-US" u="sng" dirty="0">
                <a:solidFill>
                  <a:schemeClr val="accent1">
                    <a:lumMod val="50000"/>
                  </a:schemeClr>
                </a:solidFill>
                <a:latin typeface="Gill Sans MT" pitchFamily="34" charset="0"/>
              </a:rPr>
              <a:t>New</a:t>
            </a:r>
            <a:endParaRPr lang="en-US" altLang="en-US" sz="2000" u="sng" dirty="0">
              <a:solidFill>
                <a:schemeClr val="accent1">
                  <a:lumMod val="50000"/>
                </a:schemeClr>
              </a:solidFill>
              <a:latin typeface="Gill Sans MT" pitchFamily="34" charset="0"/>
            </a:endParaRPr>
          </a:p>
        </p:txBody>
      </p:sp>
      <p:pic>
        <p:nvPicPr>
          <p:cNvPr id="3" name="Graphic 2" descr="Arrow Straight">
            <a:extLst>
              <a:ext uri="{FF2B5EF4-FFF2-40B4-BE49-F238E27FC236}">
                <a16:creationId xmlns:a16="http://schemas.microsoft.com/office/drawing/2014/main" id="{86DB6678-A51F-4A96-8966-64E19472F5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639390" flipH="1">
            <a:off x="2175691" y="3618702"/>
            <a:ext cx="801671" cy="914400"/>
          </a:xfrm>
          <a:prstGeom prst="rect">
            <a:avLst/>
          </a:prstGeom>
        </p:spPr>
      </p:pic>
      <p:sp>
        <p:nvSpPr>
          <p:cNvPr id="24" name="TextBox 4">
            <a:extLst>
              <a:ext uri="{FF2B5EF4-FFF2-40B4-BE49-F238E27FC236}">
                <a16:creationId xmlns:a16="http://schemas.microsoft.com/office/drawing/2014/main" id="{35330813-472E-44EF-B838-A59AE4E622FD}"/>
              </a:ext>
            </a:extLst>
          </p:cNvPr>
          <p:cNvSpPr txBox="1">
            <a:spLocks noChangeArrowheads="1"/>
          </p:cNvSpPr>
          <p:nvPr/>
        </p:nvSpPr>
        <p:spPr bwMode="auto">
          <a:xfrm>
            <a:off x="8620176" y="3727590"/>
            <a:ext cx="300739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GB" altLang="en-US" sz="2400" dirty="0">
                <a:solidFill>
                  <a:schemeClr val="accent1">
                    <a:lumMod val="50000"/>
                  </a:schemeClr>
                </a:solidFill>
                <a:latin typeface="Gill Sans MT" pitchFamily="34" charset="0"/>
              </a:rPr>
              <a:t>New group co-ordinates all committee activity including communication</a:t>
            </a:r>
            <a:endParaRPr lang="en-US" altLang="en-US" sz="2400" dirty="0">
              <a:solidFill>
                <a:schemeClr val="accent1">
                  <a:lumMod val="50000"/>
                </a:schemeClr>
              </a:solidFill>
              <a:latin typeface="Gill Sans MT" pitchFamily="34" charset="0"/>
            </a:endParaRPr>
          </a:p>
        </p:txBody>
      </p:sp>
      <p:sp>
        <p:nvSpPr>
          <p:cNvPr id="25" name="TextBox 4">
            <a:extLst>
              <a:ext uri="{FF2B5EF4-FFF2-40B4-BE49-F238E27FC236}">
                <a16:creationId xmlns:a16="http://schemas.microsoft.com/office/drawing/2014/main" id="{60FACD93-801B-4377-B932-F6EC4235A90B}"/>
              </a:ext>
            </a:extLst>
          </p:cNvPr>
          <p:cNvSpPr txBox="1">
            <a:spLocks noChangeArrowheads="1"/>
          </p:cNvSpPr>
          <p:nvPr/>
        </p:nvSpPr>
        <p:spPr bwMode="auto">
          <a:xfrm>
            <a:off x="678809" y="3924232"/>
            <a:ext cx="202843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GB" altLang="en-US" sz="2400" dirty="0">
                <a:solidFill>
                  <a:schemeClr val="accent1">
                    <a:lumMod val="50000"/>
                  </a:schemeClr>
                </a:solidFill>
                <a:latin typeface="Gill Sans MT" pitchFamily="34" charset="0"/>
              </a:rPr>
              <a:t>New group including committee chairs and agency reps </a:t>
            </a:r>
            <a:endParaRPr lang="en-US" altLang="en-US" sz="2400" dirty="0">
              <a:solidFill>
                <a:schemeClr val="accent1">
                  <a:lumMod val="50000"/>
                </a:schemeClr>
              </a:solidFill>
              <a:latin typeface="Gill Sans MT" pitchFamily="34" charset="0"/>
            </a:endParaRPr>
          </a:p>
        </p:txBody>
      </p:sp>
      <p:grpSp>
        <p:nvGrpSpPr>
          <p:cNvPr id="2" name="Group 1">
            <a:extLst>
              <a:ext uri="{FF2B5EF4-FFF2-40B4-BE49-F238E27FC236}">
                <a16:creationId xmlns:a16="http://schemas.microsoft.com/office/drawing/2014/main" id="{3E24483A-94B7-45FF-9143-C8AFBAB369AE}"/>
              </a:ext>
            </a:extLst>
          </p:cNvPr>
          <p:cNvGrpSpPr/>
          <p:nvPr/>
        </p:nvGrpSpPr>
        <p:grpSpPr>
          <a:xfrm>
            <a:off x="938207" y="2193397"/>
            <a:ext cx="9451650" cy="3819278"/>
            <a:chOff x="938207" y="2193397"/>
            <a:chExt cx="9451650" cy="3819278"/>
          </a:xfrm>
        </p:grpSpPr>
        <p:cxnSp>
          <p:nvCxnSpPr>
            <p:cNvPr id="31" name="Straight Connector 29">
              <a:extLst>
                <a:ext uri="{FF2B5EF4-FFF2-40B4-BE49-F238E27FC236}">
                  <a16:creationId xmlns:a16="http://schemas.microsoft.com/office/drawing/2014/main" id="{534C60C0-23C0-41DE-9AAE-7D1CBFBA1906}"/>
                </a:ext>
              </a:extLst>
            </p:cNvPr>
            <p:cNvCxnSpPr>
              <a:cxnSpLocks noChangeShapeType="1"/>
            </p:cNvCxnSpPr>
            <p:nvPr/>
          </p:nvCxnSpPr>
          <p:spPr bwMode="auto">
            <a:xfrm>
              <a:off x="2542376" y="3332118"/>
              <a:ext cx="465412"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32" name="Rectangle 35">
              <a:extLst>
                <a:ext uri="{FF2B5EF4-FFF2-40B4-BE49-F238E27FC236}">
                  <a16:creationId xmlns:a16="http://schemas.microsoft.com/office/drawing/2014/main" id="{05ABFDE3-9FCB-4098-B394-EC5E65FE3FF4}"/>
                </a:ext>
              </a:extLst>
            </p:cNvPr>
            <p:cNvSpPr>
              <a:spLocks noChangeArrowheads="1"/>
            </p:cNvSpPr>
            <p:nvPr/>
          </p:nvSpPr>
          <p:spPr bwMode="auto">
            <a:xfrm>
              <a:off x="938207" y="3190655"/>
              <a:ext cx="1603375" cy="446087"/>
            </a:xfrm>
            <a:prstGeom prst="rect">
              <a:avLst/>
            </a:prstGeom>
            <a:solidFill>
              <a:srgbClr val="E6E0EC"/>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400040"/>
                  </a:solidFill>
                  <a:effectLst/>
                  <a:latin typeface="Gill Sans MT" pitchFamily="34" charset="0"/>
                  <a:cs typeface="Arial" pitchFamily="34" charset="0"/>
                </a:rPr>
                <a:t>Independent Scrutiny of arrangements</a:t>
              </a:r>
              <a:endParaRPr kumimoji="0" lang="en-US" altLang="en-US" sz="1800" b="1" i="0" u="none" strike="noStrike" cap="none" normalizeH="0" baseline="0" dirty="0">
                <a:ln>
                  <a:noFill/>
                </a:ln>
                <a:solidFill>
                  <a:schemeClr val="tx1"/>
                </a:solidFill>
                <a:effectLst/>
                <a:latin typeface="Arial" pitchFamily="34" charset="0"/>
                <a:cs typeface="Arial" pitchFamily="34" charset="0"/>
              </a:endParaRPr>
            </a:p>
          </p:txBody>
        </p:sp>
        <p:grpSp>
          <p:nvGrpSpPr>
            <p:cNvPr id="7" name="Group 6">
              <a:extLst>
                <a:ext uri="{FF2B5EF4-FFF2-40B4-BE49-F238E27FC236}">
                  <a16:creationId xmlns:a16="http://schemas.microsoft.com/office/drawing/2014/main" id="{09F15C97-3EB6-452D-971D-EB628497A97A}"/>
                </a:ext>
              </a:extLst>
            </p:cNvPr>
            <p:cNvGrpSpPr/>
            <p:nvPr/>
          </p:nvGrpSpPr>
          <p:grpSpPr>
            <a:xfrm>
              <a:off x="3007788" y="2193397"/>
              <a:ext cx="7382069" cy="3819278"/>
              <a:chOff x="3007788" y="2193397"/>
              <a:chExt cx="7382069" cy="3819278"/>
            </a:xfrm>
          </p:grpSpPr>
          <p:sp>
            <p:nvSpPr>
              <p:cNvPr id="8" name="Rectangle 24">
                <a:extLst>
                  <a:ext uri="{FF2B5EF4-FFF2-40B4-BE49-F238E27FC236}">
                    <a16:creationId xmlns:a16="http://schemas.microsoft.com/office/drawing/2014/main" id="{72C40B57-CD8A-484E-9CB7-792870E1553E}"/>
                  </a:ext>
                </a:extLst>
              </p:cNvPr>
              <p:cNvSpPr>
                <a:spLocks noChangeArrowheads="1"/>
              </p:cNvSpPr>
              <p:nvPr/>
            </p:nvSpPr>
            <p:spPr bwMode="auto">
              <a:xfrm>
                <a:off x="3435183" y="2193397"/>
                <a:ext cx="4292186" cy="593576"/>
              </a:xfrm>
              <a:prstGeom prst="rect">
                <a:avLst/>
              </a:prstGeom>
              <a:solidFill>
                <a:schemeClr val="accent1">
                  <a:lumMod val="50000"/>
                </a:schemeClr>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a:ln>
                      <a:noFill/>
                    </a:ln>
                    <a:solidFill>
                      <a:srgbClr val="FFFFFF"/>
                    </a:solidFill>
                    <a:effectLst/>
                    <a:latin typeface="Gill Sans MT" pitchFamily="34" charset="0"/>
                    <a:cs typeface="Arial" pitchFamily="34" charset="0"/>
                  </a:rPr>
                  <a:t>Statutory Safeguarding Partnership</a:t>
                </a:r>
                <a:r>
                  <a:rPr kumimoji="0" lang="en-GB" altLang="en-US" sz="1600" b="1" i="0" u="none" strike="noStrike" cap="none" normalizeH="0" dirty="0">
                    <a:ln>
                      <a:noFill/>
                    </a:ln>
                    <a:solidFill>
                      <a:srgbClr val="FFFFFF"/>
                    </a:solidFill>
                    <a:effectLst/>
                    <a:latin typeface="Gill Sans MT" pitchFamily="34" charset="0"/>
                    <a:cs typeface="Arial" pitchFamily="34" charset="0"/>
                  </a:rPr>
                  <a:t> Group</a:t>
                </a:r>
                <a:endParaRPr kumimoji="0" lang="en-US" altLang="en-US" sz="1600" b="0" i="0" u="none" strike="noStrike" cap="none" normalizeH="0" baseline="0" dirty="0">
                  <a:ln>
                    <a:noFill/>
                  </a:ln>
                  <a:solidFill>
                    <a:schemeClr val="tx1"/>
                  </a:solidFill>
                  <a:effectLst/>
                  <a:latin typeface="Arial" pitchFamily="34" charset="0"/>
                  <a:cs typeface="Arial" pitchFamily="34" charset="0"/>
                </a:endParaRPr>
              </a:p>
            </p:txBody>
          </p:sp>
          <p:cxnSp>
            <p:nvCxnSpPr>
              <p:cNvPr id="9" name="Straight Connector 34">
                <a:extLst>
                  <a:ext uri="{FF2B5EF4-FFF2-40B4-BE49-F238E27FC236}">
                    <a16:creationId xmlns:a16="http://schemas.microsoft.com/office/drawing/2014/main" id="{DA030598-67FB-446A-8CAC-CF48D3070AD3}"/>
                  </a:ext>
                </a:extLst>
              </p:cNvPr>
              <p:cNvCxnSpPr>
                <a:cxnSpLocks noChangeShapeType="1"/>
              </p:cNvCxnSpPr>
              <p:nvPr/>
            </p:nvCxnSpPr>
            <p:spPr bwMode="auto">
              <a:xfrm>
                <a:off x="5555431" y="2791706"/>
                <a:ext cx="0" cy="25146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sp>
            <p:nvSpPr>
              <p:cNvPr id="10" name="Rectangle 24">
                <a:extLst>
                  <a:ext uri="{FF2B5EF4-FFF2-40B4-BE49-F238E27FC236}">
                    <a16:creationId xmlns:a16="http://schemas.microsoft.com/office/drawing/2014/main" id="{E62996E2-3114-484B-9758-EC7622487C33}"/>
                  </a:ext>
                </a:extLst>
              </p:cNvPr>
              <p:cNvSpPr>
                <a:spLocks noChangeArrowheads="1"/>
              </p:cNvSpPr>
              <p:nvPr/>
            </p:nvSpPr>
            <p:spPr bwMode="auto">
              <a:xfrm>
                <a:off x="3016932" y="3043166"/>
                <a:ext cx="5146976" cy="593576"/>
              </a:xfrm>
              <a:prstGeom prst="rect">
                <a:avLst/>
              </a:prstGeom>
              <a:gradFill flip="none" rotWithShape="1">
                <a:gsLst>
                  <a:gs pos="0">
                    <a:srgbClr val="4D7FBB">
                      <a:shade val="30000"/>
                      <a:satMod val="115000"/>
                    </a:srgbClr>
                  </a:gs>
                  <a:gs pos="50000">
                    <a:srgbClr val="4D7FBB">
                      <a:shade val="67500"/>
                      <a:satMod val="115000"/>
                    </a:srgbClr>
                  </a:gs>
                  <a:gs pos="100000">
                    <a:srgbClr val="4D7FBB">
                      <a:shade val="100000"/>
                      <a:satMod val="115000"/>
                    </a:srgbClr>
                  </a:gs>
                </a:gsLst>
                <a:lin ang="0" scaled="1"/>
                <a:tileRect/>
              </a:gra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600" b="0" i="0" u="none" strike="noStrike" cap="none" normalizeH="0" baseline="0" dirty="0">
                  <a:ln>
                    <a:noFill/>
                  </a:ln>
                  <a:solidFill>
                    <a:schemeClr val="tx1"/>
                  </a:solidFill>
                  <a:effectLst/>
                  <a:latin typeface="Arial" pitchFamily="34" charset="0"/>
                  <a:cs typeface="Arial" pitchFamily="34" charset="0"/>
                </a:endParaRPr>
              </a:p>
            </p:txBody>
          </p:sp>
          <p:sp>
            <p:nvSpPr>
              <p:cNvPr id="11" name="Rectangle 31">
                <a:extLst>
                  <a:ext uri="{FF2B5EF4-FFF2-40B4-BE49-F238E27FC236}">
                    <a16:creationId xmlns:a16="http://schemas.microsoft.com/office/drawing/2014/main" id="{D179A228-3487-4AD3-9CFD-7E2D8C8715B2}"/>
                  </a:ext>
                </a:extLst>
              </p:cNvPr>
              <p:cNvSpPr>
                <a:spLocks noChangeArrowheads="1"/>
              </p:cNvSpPr>
              <p:nvPr/>
            </p:nvSpPr>
            <p:spPr bwMode="auto">
              <a:xfrm>
                <a:off x="3087915" y="4731101"/>
                <a:ext cx="2217738" cy="1146827"/>
              </a:xfrm>
              <a:prstGeom prst="rect">
                <a:avLst/>
              </a:prstGeom>
              <a:solidFill>
                <a:srgbClr val="DCE6F2"/>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 QA Committee</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 Case Review Committee</a:t>
                </a:r>
              </a:p>
              <a:p>
                <a:pPr fontAlgn="base">
                  <a:spcBef>
                    <a:spcPct val="0"/>
                  </a:spcBef>
                  <a:spcAft>
                    <a:spcPct val="0"/>
                  </a:spcAft>
                </a:pPr>
                <a:r>
                  <a:rPr lang="en-GB" altLang="en-US" sz="1000" b="1" dirty="0">
                    <a:solidFill>
                      <a:srgbClr val="244061"/>
                    </a:solidFill>
                    <a:latin typeface="Gill Sans MT" pitchFamily="34" charset="0"/>
                    <a:cs typeface="Arial" pitchFamily="34" charset="0"/>
                  </a:rPr>
                  <a:t>- Trainin</a:t>
                </a:r>
                <a:r>
                  <a:rPr kumimoji="0" lang="en-GB" altLang="en-US" sz="1000" b="1" i="0" u="none" strike="noStrike" cap="none" normalizeH="0" baseline="0" dirty="0">
                    <a:ln>
                      <a:noFill/>
                    </a:ln>
                    <a:solidFill>
                      <a:srgbClr val="244061"/>
                    </a:solidFill>
                    <a:effectLst/>
                    <a:latin typeface="Gill Sans MT" pitchFamily="34" charset="0"/>
                    <a:cs typeface="Arial" pitchFamily="34" charset="0"/>
                  </a:rPr>
                  <a:t>g </a:t>
                </a:r>
                <a:r>
                  <a:rPr lang="en-GB" altLang="en-US" sz="1000" b="1" dirty="0">
                    <a:solidFill>
                      <a:srgbClr val="244061"/>
                    </a:solidFill>
                    <a:latin typeface="Gill Sans MT" pitchFamily="34" charset="0"/>
                    <a:cs typeface="Arial" pitchFamily="34" charset="0"/>
                  </a:rPr>
                  <a:t>Committee and Pool</a:t>
                </a:r>
                <a:endParaRPr kumimoji="0" lang="en-GB" altLang="en-US" sz="1000" b="1" i="0" u="none" strike="noStrike" cap="none" normalizeH="0" baseline="0" dirty="0">
                  <a:ln>
                    <a:noFill/>
                  </a:ln>
                  <a:solidFill>
                    <a:srgbClr val="244061"/>
                  </a:solidFill>
                  <a:effectLst/>
                  <a:latin typeface="Gill Sans MT" pitchFamily="34" charset="0"/>
                  <a:cs typeface="Arial" pitchFamily="34" charset="0"/>
                </a:endParaRPr>
              </a:p>
              <a:p>
                <a:pPr lvl="0"/>
                <a:r>
                  <a:rPr lang="en-GB" altLang="en-US" sz="1000" b="1" dirty="0">
                    <a:solidFill>
                      <a:srgbClr val="244061"/>
                    </a:solidFill>
                    <a:latin typeface="Gill Sans MT" pitchFamily="34" charset="0"/>
                    <a:cs typeface="Arial" pitchFamily="34" charset="0"/>
                  </a:rPr>
                  <a:t>- Local Policies and Procedures</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12" name="Straight Connector 34">
                <a:extLst>
                  <a:ext uri="{FF2B5EF4-FFF2-40B4-BE49-F238E27FC236}">
                    <a16:creationId xmlns:a16="http://schemas.microsoft.com/office/drawing/2014/main" id="{8939297A-215B-4BCB-BAC6-72D52EA62AE5}"/>
                  </a:ext>
                </a:extLst>
              </p:cNvPr>
              <p:cNvCxnSpPr>
                <a:cxnSpLocks noChangeShapeType="1"/>
              </p:cNvCxnSpPr>
              <p:nvPr/>
            </p:nvCxnSpPr>
            <p:spPr bwMode="auto">
              <a:xfrm>
                <a:off x="4156757" y="3608527"/>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3" name="Rectangle 23">
                <a:extLst>
                  <a:ext uri="{FF2B5EF4-FFF2-40B4-BE49-F238E27FC236}">
                    <a16:creationId xmlns:a16="http://schemas.microsoft.com/office/drawing/2014/main" id="{144800A2-D589-449C-B652-D9B11D97ABF1}"/>
                  </a:ext>
                </a:extLst>
              </p:cNvPr>
              <p:cNvSpPr>
                <a:spLocks noChangeArrowheads="1"/>
              </p:cNvSpPr>
              <p:nvPr/>
            </p:nvSpPr>
            <p:spPr bwMode="auto">
              <a:xfrm>
                <a:off x="3045053" y="4292951"/>
                <a:ext cx="2281237" cy="317500"/>
              </a:xfrm>
              <a:prstGeom prst="rect">
                <a:avLst/>
              </a:prstGeom>
              <a:solidFill>
                <a:srgbClr val="DCE6F2">
                  <a:alpha val="0"/>
                </a:srgbClr>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Business Intelligence &amp; QA Unit</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14" name="Straight Connector 34">
                <a:extLst>
                  <a:ext uri="{FF2B5EF4-FFF2-40B4-BE49-F238E27FC236}">
                    <a16:creationId xmlns:a16="http://schemas.microsoft.com/office/drawing/2014/main" id="{D7527BBB-6D58-4A3D-9249-F69AD85E6B20}"/>
                  </a:ext>
                </a:extLst>
              </p:cNvPr>
              <p:cNvCxnSpPr>
                <a:cxnSpLocks noChangeShapeType="1"/>
              </p:cNvCxnSpPr>
              <p:nvPr/>
            </p:nvCxnSpPr>
            <p:spPr bwMode="auto">
              <a:xfrm>
                <a:off x="4191228" y="4612038"/>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15" name="Straight Connector 32">
                <a:extLst>
                  <a:ext uri="{FF2B5EF4-FFF2-40B4-BE49-F238E27FC236}">
                    <a16:creationId xmlns:a16="http://schemas.microsoft.com/office/drawing/2014/main" id="{40CF1439-0923-48B9-8C10-3796AC90BF65}"/>
                  </a:ext>
                </a:extLst>
              </p:cNvPr>
              <p:cNvCxnSpPr>
                <a:cxnSpLocks noChangeShapeType="1"/>
              </p:cNvCxnSpPr>
              <p:nvPr/>
            </p:nvCxnSpPr>
            <p:spPr bwMode="auto">
              <a:xfrm>
                <a:off x="5770153" y="4754914"/>
                <a:ext cx="0" cy="33020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18" name="Straight Connector 99">
                <a:extLst>
                  <a:ext uri="{FF2B5EF4-FFF2-40B4-BE49-F238E27FC236}">
                    <a16:creationId xmlns:a16="http://schemas.microsoft.com/office/drawing/2014/main" id="{BA3951F7-AE77-4579-AB2C-C4F25119DBE1}"/>
                  </a:ext>
                </a:extLst>
              </p:cNvPr>
              <p:cNvCxnSpPr>
                <a:cxnSpLocks noChangeShapeType="1"/>
              </p:cNvCxnSpPr>
              <p:nvPr/>
            </p:nvCxnSpPr>
            <p:spPr bwMode="auto">
              <a:xfrm flipH="1">
                <a:off x="5770153" y="5085114"/>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20" name="Straight Connector 34">
                <a:extLst>
                  <a:ext uri="{FF2B5EF4-FFF2-40B4-BE49-F238E27FC236}">
                    <a16:creationId xmlns:a16="http://schemas.microsoft.com/office/drawing/2014/main" id="{33382491-7F08-41B5-8DA1-8FF5D63CDE92}"/>
                  </a:ext>
                </a:extLst>
              </p:cNvPr>
              <p:cNvCxnSpPr>
                <a:cxnSpLocks noChangeShapeType="1"/>
              </p:cNvCxnSpPr>
              <p:nvPr/>
            </p:nvCxnSpPr>
            <p:spPr bwMode="auto">
              <a:xfrm>
                <a:off x="6699294" y="3611703"/>
                <a:ext cx="0" cy="117475"/>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21" name="Rectangle 23">
                <a:extLst>
                  <a:ext uri="{FF2B5EF4-FFF2-40B4-BE49-F238E27FC236}">
                    <a16:creationId xmlns:a16="http://schemas.microsoft.com/office/drawing/2014/main" id="{E727E2E4-B0B9-4EF7-99F5-572787D776B2}"/>
                  </a:ext>
                </a:extLst>
              </p:cNvPr>
              <p:cNvSpPr>
                <a:spLocks noChangeArrowheads="1"/>
              </p:cNvSpPr>
              <p:nvPr/>
            </p:nvSpPr>
            <p:spPr bwMode="auto">
              <a:xfrm>
                <a:off x="5655472" y="4292951"/>
                <a:ext cx="1971675" cy="452438"/>
              </a:xfrm>
              <a:prstGeom prst="rect">
                <a:avLst/>
              </a:prstGeom>
              <a:solidFill>
                <a:srgbClr val="DCE6F2">
                  <a:alpha val="0"/>
                </a:srgbClr>
              </a:solidFill>
              <a:ln w="15875" algn="ctr">
                <a:solidFill>
                  <a:srgbClr val="385D8A"/>
                </a:solid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Safeguarding Vulnerable Children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Rectangle 33">
                <a:extLst>
                  <a:ext uri="{FF2B5EF4-FFF2-40B4-BE49-F238E27FC236}">
                    <a16:creationId xmlns:a16="http://schemas.microsoft.com/office/drawing/2014/main" id="{DBA4D44F-7906-4722-8849-0EFCFF9F9360}"/>
                  </a:ext>
                </a:extLst>
              </p:cNvPr>
              <p:cNvSpPr>
                <a:spLocks noChangeArrowheads="1"/>
              </p:cNvSpPr>
              <p:nvPr/>
            </p:nvSpPr>
            <p:spPr bwMode="auto">
              <a:xfrm>
                <a:off x="5930232" y="4865834"/>
                <a:ext cx="2130125" cy="1146841"/>
              </a:xfrm>
              <a:prstGeom prst="rect">
                <a:avLst/>
              </a:prstGeom>
              <a:solidFill>
                <a:srgbClr val="DCE6F2"/>
              </a:solidFill>
              <a:ln w="15875" algn="ctr">
                <a:solidFill>
                  <a:srgbClr val="385D8A"/>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244061"/>
                    </a:solidFill>
                    <a:effectLst/>
                    <a:latin typeface="Gill Sans MT" pitchFamily="34" charset="0"/>
                    <a:cs typeface="Arial" pitchFamily="34" charset="0"/>
                  </a:rPr>
                  <a:t>Committees:</a:t>
                </a:r>
              </a:p>
              <a:p>
                <a:pPr marL="171450" marR="0" lvl="0" indent="-171450" defTabSz="914400" rtl="0" eaLnBrk="1" fontAlgn="base" latinLnBrk="0" hangingPunct="1">
                  <a:lnSpc>
                    <a:spcPct val="100000"/>
                  </a:lnSpc>
                  <a:spcBef>
                    <a:spcPct val="0"/>
                  </a:spcBef>
                  <a:spcAft>
                    <a:spcPct val="0"/>
                  </a:spcAft>
                  <a:buClrTx/>
                  <a:buSzTx/>
                  <a:buFontTx/>
                  <a:buChar char="-"/>
                  <a:tabLst/>
                </a:pPr>
                <a:r>
                  <a:rPr kumimoji="0" lang="en-GB" altLang="en-US" sz="1100" b="1" i="0" u="none" strike="noStrike" cap="none" normalizeH="0" baseline="0" dirty="0">
                    <a:ln>
                      <a:noFill/>
                    </a:ln>
                    <a:solidFill>
                      <a:srgbClr val="244061"/>
                    </a:solidFill>
                    <a:effectLst/>
                    <a:latin typeface="Gill Sans MT" pitchFamily="34" charset="0"/>
                    <a:cs typeface="Arial" pitchFamily="34" charset="0"/>
                  </a:rPr>
                  <a:t>Contextual Safeguarding</a:t>
                </a:r>
              </a:p>
              <a:p>
                <a:pPr marL="171450" marR="0" lvl="0" indent="-171450" defTabSz="914400" rtl="0" eaLnBrk="1" fontAlgn="base" latinLnBrk="0" hangingPunct="1">
                  <a:lnSpc>
                    <a:spcPct val="100000"/>
                  </a:lnSpc>
                  <a:spcBef>
                    <a:spcPct val="0"/>
                  </a:spcBef>
                  <a:spcAft>
                    <a:spcPct val="0"/>
                  </a:spcAft>
                  <a:buClrTx/>
                  <a:buSzTx/>
                  <a:buFontTx/>
                  <a:buChar char="-"/>
                  <a:tabLst/>
                </a:pPr>
                <a:r>
                  <a:rPr lang="en-GB" altLang="en-US" sz="1100" b="1" dirty="0">
                    <a:solidFill>
                      <a:srgbClr val="244061"/>
                    </a:solidFill>
                    <a:latin typeface="Gill Sans MT" pitchFamily="34" charset="0"/>
                    <a:cs typeface="Arial" pitchFamily="34" charset="0"/>
                  </a:rPr>
                  <a:t>Quality Assurance</a:t>
                </a:r>
              </a:p>
              <a:p>
                <a:pPr marL="171450" marR="0" lvl="0" indent="-171450" defTabSz="914400" rtl="0" eaLnBrk="1" fontAlgn="base" latinLnBrk="0" hangingPunct="1">
                  <a:lnSpc>
                    <a:spcPct val="100000"/>
                  </a:lnSpc>
                  <a:spcBef>
                    <a:spcPct val="0"/>
                  </a:spcBef>
                  <a:spcAft>
                    <a:spcPct val="0"/>
                  </a:spcAft>
                  <a:buClrTx/>
                  <a:buSzTx/>
                  <a:buFontTx/>
                  <a:buChar char="-"/>
                  <a:tabLst/>
                </a:pPr>
                <a:r>
                  <a:rPr kumimoji="0" lang="en-GB" altLang="en-US" sz="1100" b="1" i="0" u="none" strike="noStrike" cap="none" normalizeH="0" baseline="0" dirty="0">
                    <a:ln>
                      <a:noFill/>
                    </a:ln>
                    <a:solidFill>
                      <a:srgbClr val="244061"/>
                    </a:solidFill>
                    <a:effectLst/>
                    <a:latin typeface="Gill Sans MT" pitchFamily="34" charset="0"/>
                    <a:cs typeface="Arial" pitchFamily="34" charset="0"/>
                  </a:rPr>
                  <a:t>Evidencing Outcomes</a:t>
                </a:r>
              </a:p>
              <a:p>
                <a:pPr marL="171450" marR="0" lvl="0" indent="-171450" defTabSz="914400" rtl="0" eaLnBrk="1" fontAlgn="base" latinLnBrk="0" hangingPunct="1">
                  <a:lnSpc>
                    <a:spcPct val="100000"/>
                  </a:lnSpc>
                  <a:spcBef>
                    <a:spcPct val="0"/>
                  </a:spcBef>
                  <a:spcAft>
                    <a:spcPct val="0"/>
                  </a:spcAft>
                  <a:buClrTx/>
                  <a:buSzTx/>
                  <a:buFontTx/>
                  <a:buChar char="-"/>
                  <a:tabLst/>
                </a:pPr>
                <a:r>
                  <a:rPr lang="en-GB" altLang="en-US" sz="1100" b="1" dirty="0">
                    <a:solidFill>
                      <a:srgbClr val="244061"/>
                    </a:solidFill>
                    <a:latin typeface="Gill Sans MT" pitchFamily="34" charset="0"/>
                    <a:cs typeface="Arial" pitchFamily="34" charset="0"/>
                  </a:rPr>
                  <a:t>Domestic Abuse</a:t>
                </a:r>
              </a:p>
              <a:p>
                <a:pPr marR="0" lvl="0" defTabSz="914400" rtl="0" eaLnBrk="1" fontAlgn="base" latinLnBrk="0" hangingPunct="1">
                  <a:lnSpc>
                    <a:spcPct val="100000"/>
                  </a:lnSpc>
                  <a:spcBef>
                    <a:spcPct val="0"/>
                  </a:spcBef>
                  <a:spcAft>
                    <a:spcPct val="0"/>
                  </a:spcAft>
                  <a:buClrTx/>
                  <a:buSzTx/>
                  <a:tabLst/>
                </a:pPr>
                <a:r>
                  <a:rPr kumimoji="0" lang="en-GB" altLang="en-US" sz="1100" b="1" i="0" u="none" strike="noStrike" cap="none" normalizeH="0" baseline="0" dirty="0">
                    <a:ln>
                      <a:noFill/>
                    </a:ln>
                    <a:solidFill>
                      <a:srgbClr val="244061"/>
                    </a:solidFill>
                    <a:effectLst/>
                    <a:latin typeface="Gill Sans MT" pitchFamily="34" charset="0"/>
                    <a:cs typeface="Arial" pitchFamily="34" charset="0"/>
                  </a:rPr>
                  <a:t>Task and Finish Groups</a:t>
                </a:r>
              </a:p>
              <a:p>
                <a:pPr marL="171450" marR="0" lvl="0" indent="-171450" defTabSz="914400" rtl="0" eaLnBrk="1" fontAlgn="base" latinLnBrk="0" hangingPunct="1">
                  <a:lnSpc>
                    <a:spcPct val="100000"/>
                  </a:lnSpc>
                  <a:spcBef>
                    <a:spcPct val="0"/>
                  </a:spcBef>
                  <a:spcAft>
                    <a:spcPct val="0"/>
                  </a:spcAft>
                  <a:buClrTx/>
                  <a:buSzTx/>
                  <a:buFontTx/>
                  <a:buChar char="-"/>
                  <a:tabLst/>
                </a:pPr>
                <a:endParaRPr kumimoji="0" lang="en-US" altLang="en-US" sz="1100" b="0" i="0" u="none" strike="noStrike" cap="none" normalizeH="0" baseline="0" dirty="0">
                  <a:ln>
                    <a:noFill/>
                  </a:ln>
                  <a:solidFill>
                    <a:schemeClr val="tx1"/>
                  </a:solidFill>
                  <a:effectLst/>
                  <a:latin typeface="Arial" pitchFamily="34" charset="0"/>
                  <a:cs typeface="Arial" pitchFamily="34" charset="0"/>
                </a:endParaRPr>
              </a:p>
            </p:txBody>
          </p:sp>
          <p:sp>
            <p:nvSpPr>
              <p:cNvPr id="26" name="Rectangle 25">
                <a:extLst>
                  <a:ext uri="{FF2B5EF4-FFF2-40B4-BE49-F238E27FC236}">
                    <a16:creationId xmlns:a16="http://schemas.microsoft.com/office/drawing/2014/main" id="{F528B347-BA3C-4C4E-B9B2-22BDD6334C25}"/>
                  </a:ext>
                </a:extLst>
              </p:cNvPr>
              <p:cNvSpPr>
                <a:spLocks noChangeArrowheads="1"/>
              </p:cNvSpPr>
              <p:nvPr/>
            </p:nvSpPr>
            <p:spPr bwMode="auto">
              <a:xfrm>
                <a:off x="8629320" y="3105740"/>
                <a:ext cx="1760537" cy="468427"/>
              </a:xfrm>
              <a:prstGeom prst="rect">
                <a:avLst/>
              </a:prstGeom>
              <a:solidFill>
                <a:srgbClr val="DCE6F2">
                  <a:alpha val="0"/>
                </a:srgbClr>
              </a:solidFill>
              <a:ln w="15875" algn="ctr">
                <a:solidFill>
                  <a:srgbClr val="385D8A"/>
                </a:solidFill>
                <a:miter lim="800000"/>
                <a:headEnd/>
                <a:tailEnd/>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365F91"/>
                    </a:solidFill>
                    <a:effectLst/>
                    <a:latin typeface="Gill Sans MT" pitchFamily="34" charset="0"/>
                    <a:cs typeface="Arial" pitchFamily="34" charset="0"/>
                  </a:rPr>
                  <a:t>Pan Merseyside</a:t>
                </a:r>
              </a:p>
              <a:p>
                <a:pPr marL="0" marR="0" lvl="0" indent="0" algn="ctr" defTabSz="914400" rtl="0" eaLnBrk="1" fontAlgn="base" latinLnBrk="0" hangingPunct="1">
                  <a:lnSpc>
                    <a:spcPct val="100000"/>
                  </a:lnSpc>
                  <a:spcBef>
                    <a:spcPct val="0"/>
                  </a:spcBef>
                  <a:spcAft>
                    <a:spcPct val="0"/>
                  </a:spcAft>
                  <a:buClrTx/>
                  <a:buSzTx/>
                  <a:buFontTx/>
                  <a:buNone/>
                  <a:tabLst/>
                </a:pPr>
                <a:r>
                  <a:rPr lang="en-GB" altLang="en-US" sz="1200" b="1" dirty="0">
                    <a:solidFill>
                      <a:srgbClr val="365F91"/>
                    </a:solidFill>
                    <a:latin typeface="Gill Sans MT" pitchFamily="34" charset="0"/>
                    <a:cs typeface="Arial" pitchFamily="34" charset="0"/>
                  </a:rPr>
                  <a:t>Groups</a:t>
                </a:r>
                <a:endParaRPr kumimoji="0" lang="en-US" altLang="en-US" sz="1200" b="0" i="0" u="none" strike="noStrike" cap="none" normalizeH="0" baseline="0" dirty="0">
                  <a:ln>
                    <a:noFill/>
                  </a:ln>
                  <a:solidFill>
                    <a:schemeClr val="tx1"/>
                  </a:solidFill>
                  <a:effectLst/>
                  <a:latin typeface="Arial" pitchFamily="34" charset="0"/>
                  <a:cs typeface="Arial" pitchFamily="34" charset="0"/>
                </a:endParaRPr>
              </a:p>
            </p:txBody>
          </p:sp>
          <p:cxnSp>
            <p:nvCxnSpPr>
              <p:cNvPr id="27" name="Straight Connector 26">
                <a:extLst>
                  <a:ext uri="{FF2B5EF4-FFF2-40B4-BE49-F238E27FC236}">
                    <a16:creationId xmlns:a16="http://schemas.microsoft.com/office/drawing/2014/main" id="{FA414FE7-EFE5-4CCC-BAA9-CDDB2F4C5E98}"/>
                  </a:ext>
                </a:extLst>
              </p:cNvPr>
              <p:cNvCxnSpPr>
                <a:cxnSpLocks noChangeShapeType="1"/>
                <a:stCxn id="10" idx="3"/>
                <a:endCxn id="26" idx="1"/>
              </p:cNvCxnSpPr>
              <p:nvPr/>
            </p:nvCxnSpPr>
            <p:spPr bwMode="auto">
              <a:xfrm>
                <a:off x="8163908" y="3339954"/>
                <a:ext cx="465412"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23" name="Rectangle 24">
                <a:extLst>
                  <a:ext uri="{FF2B5EF4-FFF2-40B4-BE49-F238E27FC236}">
                    <a16:creationId xmlns:a16="http://schemas.microsoft.com/office/drawing/2014/main" id="{D64D0501-F54F-42C0-B3D8-32B9B3A9AE97}"/>
                  </a:ext>
                </a:extLst>
              </p:cNvPr>
              <p:cNvSpPr>
                <a:spLocks noChangeArrowheads="1"/>
              </p:cNvSpPr>
              <p:nvPr/>
            </p:nvSpPr>
            <p:spPr bwMode="auto">
              <a:xfrm>
                <a:off x="3007788" y="3733572"/>
                <a:ext cx="5146976" cy="438728"/>
              </a:xfrm>
              <a:prstGeom prst="rect">
                <a:avLst/>
              </a:prstGeom>
              <a:noFill/>
              <a:ln w="15875" algn="ctr">
                <a:solidFill>
                  <a:schemeClr val="accent1">
                    <a:lumMod val="50000"/>
                  </a:schemeClr>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a:ln>
                      <a:noFill/>
                    </a:ln>
                    <a:solidFill>
                      <a:srgbClr val="002060"/>
                    </a:solidFill>
                    <a:effectLst/>
                    <a:latin typeface="Gill Sans MT" pitchFamily="34" charset="0"/>
                    <a:cs typeface="Arial" pitchFamily="34" charset="0"/>
                  </a:rPr>
                  <a:t>Business Planning Group</a:t>
                </a:r>
                <a:endParaRPr kumimoji="0" lang="en-US" altLang="en-US" sz="1600" b="0" i="0" u="none" strike="noStrike" cap="none" normalizeH="0" baseline="0" dirty="0">
                  <a:ln>
                    <a:noFill/>
                  </a:ln>
                  <a:solidFill>
                    <a:srgbClr val="002060"/>
                  </a:solidFill>
                  <a:effectLst/>
                  <a:latin typeface="Arial" pitchFamily="34" charset="0"/>
                  <a:cs typeface="Arial" pitchFamily="34" charset="0"/>
                </a:endParaRPr>
              </a:p>
            </p:txBody>
          </p:sp>
          <p:cxnSp>
            <p:nvCxnSpPr>
              <p:cNvPr id="28" name="Straight Connector 34">
                <a:extLst>
                  <a:ext uri="{FF2B5EF4-FFF2-40B4-BE49-F238E27FC236}">
                    <a16:creationId xmlns:a16="http://schemas.microsoft.com/office/drawing/2014/main" id="{13B20242-C051-4D06-A050-269B9EC12F40}"/>
                  </a:ext>
                </a:extLst>
              </p:cNvPr>
              <p:cNvCxnSpPr>
                <a:cxnSpLocks noChangeShapeType="1"/>
              </p:cNvCxnSpPr>
              <p:nvPr/>
            </p:nvCxnSpPr>
            <p:spPr bwMode="auto">
              <a:xfrm>
                <a:off x="4156757" y="4169124"/>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29" name="Straight Connector 34">
                <a:extLst>
                  <a:ext uri="{FF2B5EF4-FFF2-40B4-BE49-F238E27FC236}">
                    <a16:creationId xmlns:a16="http://schemas.microsoft.com/office/drawing/2014/main" id="{1230CDC8-1030-4B27-8A93-74D58059CE6E}"/>
                  </a:ext>
                </a:extLst>
              </p:cNvPr>
              <p:cNvCxnSpPr>
                <a:cxnSpLocks noChangeShapeType="1"/>
              </p:cNvCxnSpPr>
              <p:nvPr/>
            </p:nvCxnSpPr>
            <p:spPr bwMode="auto">
              <a:xfrm>
                <a:off x="6699294" y="4172300"/>
                <a:ext cx="0" cy="117475"/>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grpSp>
      </p:grpSp>
    </p:spTree>
    <p:extLst>
      <p:ext uri="{BB962C8B-B14F-4D97-AF65-F5344CB8AC3E}">
        <p14:creationId xmlns:p14="http://schemas.microsoft.com/office/powerpoint/2010/main" val="423486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Effect transition="in" filter="fade">
                                      <p:cBhvr>
                                        <p:cTn id="17" dur="500"/>
                                        <p:tgtEl>
                                          <p:spTgt spid="2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4" grpId="0" build="p"/>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sp>
        <p:nvSpPr>
          <p:cNvPr id="6" name="Rectangle 5">
            <a:extLst>
              <a:ext uri="{FF2B5EF4-FFF2-40B4-BE49-F238E27FC236}">
                <a16:creationId xmlns:a16="http://schemas.microsoft.com/office/drawing/2014/main" id="{B388D139-B6A8-4922-BB18-6A4700D2F76A}"/>
              </a:ext>
            </a:extLst>
          </p:cNvPr>
          <p:cNvSpPr/>
          <p:nvPr/>
        </p:nvSpPr>
        <p:spPr>
          <a:xfrm>
            <a:off x="1408203" y="1237829"/>
            <a:ext cx="6240379" cy="4801314"/>
          </a:xfrm>
          <a:prstGeom prst="rect">
            <a:avLst/>
          </a:prstGeom>
          <a:effectLst/>
        </p:spPr>
        <p:txBody>
          <a:bodyPr wrap="square">
            <a:spAutoFit/>
          </a:bodyPr>
          <a:lstStyle/>
          <a:p>
            <a:r>
              <a:rPr lang="en-GB" altLang="en-US" sz="8000" b="1" dirty="0">
                <a:solidFill>
                  <a:schemeClr val="bg1">
                    <a:lumMod val="75000"/>
                  </a:schemeClr>
                </a:solidFill>
                <a:latin typeface="Ink Free" panose="03080402000500000000" pitchFamily="66" charset="0"/>
              </a:rPr>
              <a:t>Safeguarding Performance Report</a:t>
            </a:r>
          </a:p>
          <a:p>
            <a:r>
              <a:rPr lang="en-GB" sz="6000" b="1" dirty="0">
                <a:solidFill>
                  <a:schemeClr val="bg1">
                    <a:lumMod val="75000"/>
                  </a:schemeClr>
                </a:solidFill>
                <a:latin typeface="Ink Free" panose="03080402000500000000" pitchFamily="66" charset="0"/>
              </a:rPr>
              <a:t>- first 6 months</a:t>
            </a:r>
            <a:endParaRPr lang="en-GB" sz="6000" dirty="0"/>
          </a:p>
        </p:txBody>
      </p:sp>
      <p:pic>
        <p:nvPicPr>
          <p:cNvPr id="9" name="Picture 8" descr="A picture containing drawing&#10;&#10;Description automatically generated">
            <a:extLst>
              <a:ext uri="{FF2B5EF4-FFF2-40B4-BE49-F238E27FC236}">
                <a16:creationId xmlns:a16="http://schemas.microsoft.com/office/drawing/2014/main" id="{5FF0D0A8-27A2-4351-BCDF-2049B918EB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6960" y="3687795"/>
            <a:ext cx="3121562" cy="1871259"/>
          </a:xfrm>
          <a:prstGeom prst="rect">
            <a:avLst/>
          </a:prstGeom>
        </p:spPr>
      </p:pic>
      <p:pic>
        <p:nvPicPr>
          <p:cNvPr id="16" name="Picture 15" descr="A close up of a sign&#10;&#10;Description automatically generated">
            <a:extLst>
              <a:ext uri="{FF2B5EF4-FFF2-40B4-BE49-F238E27FC236}">
                <a16:creationId xmlns:a16="http://schemas.microsoft.com/office/drawing/2014/main" id="{2672FA6E-C73F-4CA4-875E-5F752ACF27E2}"/>
              </a:ext>
            </a:extLst>
          </p:cNvPr>
          <p:cNvPicPr>
            <a:picLocks noChangeAspect="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a:stretch>
            <a:fillRect/>
          </a:stretch>
        </p:blipFill>
        <p:spPr>
          <a:xfrm flipH="1">
            <a:off x="8446540" y="849766"/>
            <a:ext cx="2814405" cy="2737124"/>
          </a:xfrm>
          <a:custGeom>
            <a:avLst/>
            <a:gdLst>
              <a:gd name="connsiteX0" fmla="*/ 2507247 w 2507247"/>
              <a:gd name="connsiteY0" fmla="*/ 0 h 2438400"/>
              <a:gd name="connsiteX1" fmla="*/ 0 w 2507247"/>
              <a:gd name="connsiteY1" fmla="*/ 0 h 2438400"/>
              <a:gd name="connsiteX2" fmla="*/ 0 w 2507247"/>
              <a:gd name="connsiteY2" fmla="*/ 2438400 h 2438400"/>
              <a:gd name="connsiteX3" fmla="*/ 2507247 w 2507247"/>
              <a:gd name="connsiteY3" fmla="*/ 2438400 h 2438400"/>
              <a:gd name="connsiteX4" fmla="*/ 2507247 w 2507247"/>
              <a:gd name="connsiteY4" fmla="*/ 1891735 h 2438400"/>
              <a:gd name="connsiteX5" fmla="*/ 798448 w 2507247"/>
              <a:gd name="connsiteY5" fmla="*/ 1891735 h 2438400"/>
              <a:gd name="connsiteX6" fmla="*/ 798448 w 2507247"/>
              <a:gd name="connsiteY6" fmla="*/ 35532 h 2438400"/>
              <a:gd name="connsiteX7" fmla="*/ 2507247 w 2507247"/>
              <a:gd name="connsiteY7" fmla="*/ 35532 h 24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7247" h="2438400">
                <a:moveTo>
                  <a:pt x="2507247" y="0"/>
                </a:moveTo>
                <a:lnTo>
                  <a:pt x="0" y="0"/>
                </a:lnTo>
                <a:lnTo>
                  <a:pt x="0" y="2438400"/>
                </a:lnTo>
                <a:lnTo>
                  <a:pt x="2507247" y="2438400"/>
                </a:lnTo>
                <a:lnTo>
                  <a:pt x="2507247" y="1891735"/>
                </a:lnTo>
                <a:lnTo>
                  <a:pt x="798448" y="1891735"/>
                </a:lnTo>
                <a:lnTo>
                  <a:pt x="798448" y="35532"/>
                </a:lnTo>
                <a:lnTo>
                  <a:pt x="2507247" y="35532"/>
                </a:lnTo>
                <a:close/>
              </a:path>
            </a:pathLst>
          </a:custGeom>
        </p:spPr>
      </p:pic>
      <p:pic>
        <p:nvPicPr>
          <p:cNvPr id="14" name="Picture 6">
            <a:extLst>
              <a:ext uri="{FF2B5EF4-FFF2-40B4-BE49-F238E27FC236}">
                <a16:creationId xmlns:a16="http://schemas.microsoft.com/office/drawing/2014/main" id="{66C8C845-1E9D-47BB-A0CB-A063D765D298}"/>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flipH="1">
            <a:off x="8439505" y="1164566"/>
            <a:ext cx="1935105" cy="212934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433549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7" name="Rectangle 1">
            <a:extLst>
              <a:ext uri="{FF2B5EF4-FFF2-40B4-BE49-F238E27FC236}">
                <a16:creationId xmlns:a16="http://schemas.microsoft.com/office/drawing/2014/main" id="{D26CBB5A-43F9-42F5-913B-D8E742C72B31}"/>
              </a:ext>
            </a:extLst>
          </p:cNvPr>
          <p:cNvSpPr>
            <a:spLocks noChangeArrowheads="1"/>
          </p:cNvSpPr>
          <p:nvPr/>
        </p:nvSpPr>
        <p:spPr bwMode="auto">
          <a:xfrm>
            <a:off x="5406648" y="581913"/>
            <a:ext cx="600551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Quality Assurance Committee</a:t>
            </a:r>
          </a:p>
          <a:p>
            <a:pPr eaLnBrk="1" hangingPunct="1">
              <a:spcBef>
                <a:spcPct val="0"/>
              </a:spcBef>
              <a:buFontTx/>
              <a:buNone/>
              <a:defRPr/>
            </a:pPr>
            <a:endParaRPr lang="en-GB" altLang="en-US" sz="1400" dirty="0">
              <a:solidFill>
                <a:srgbClr val="54547E"/>
              </a:solidFill>
            </a:endParaRPr>
          </a:p>
        </p:txBody>
      </p:sp>
      <p:sp>
        <p:nvSpPr>
          <p:cNvPr id="8" name="TextBox 7">
            <a:extLst>
              <a:ext uri="{FF2B5EF4-FFF2-40B4-BE49-F238E27FC236}">
                <a16:creationId xmlns:a16="http://schemas.microsoft.com/office/drawing/2014/main" id="{99009E2E-F8A6-4446-B8DF-EC069F5A9837}"/>
              </a:ext>
            </a:extLst>
          </p:cNvPr>
          <p:cNvSpPr txBox="1"/>
          <p:nvPr/>
        </p:nvSpPr>
        <p:spPr>
          <a:xfrm>
            <a:off x="471055" y="2125720"/>
            <a:ext cx="11249889" cy="4001095"/>
          </a:xfrm>
          <a:prstGeom prst="rect">
            <a:avLst/>
          </a:prstGeom>
          <a:noFill/>
        </p:spPr>
        <p:txBody>
          <a:bodyPr wrap="square" rtlCol="0">
            <a:spAutoFit/>
          </a:bodyPr>
          <a:lstStyle/>
          <a:p>
            <a:r>
              <a:rPr lang="en-GB" sz="2400" dirty="0">
                <a:solidFill>
                  <a:schemeClr val="accent1">
                    <a:lumMod val="50000"/>
                  </a:schemeClr>
                </a:solidFill>
              </a:rPr>
              <a:t>The </a:t>
            </a:r>
            <a:r>
              <a:rPr lang="en-GB" sz="2400" b="1" dirty="0">
                <a:solidFill>
                  <a:schemeClr val="accent1">
                    <a:lumMod val="50000"/>
                  </a:schemeClr>
                </a:solidFill>
              </a:rPr>
              <a:t>WSCP Quality Assurance Committee </a:t>
            </a:r>
            <a:r>
              <a:rPr lang="en-GB" sz="2400" dirty="0">
                <a:solidFill>
                  <a:schemeClr val="accent1">
                    <a:lumMod val="50000"/>
                  </a:schemeClr>
                </a:solidFill>
              </a:rPr>
              <a:t>oversees multi-agency audit, performance information and Section 11 which enables the safeguarding partners to assess the effectiveness of services for children in need of help and protection.</a:t>
            </a:r>
            <a:br>
              <a:rPr lang="en-GB" sz="2400" dirty="0">
                <a:solidFill>
                  <a:schemeClr val="accent1">
                    <a:lumMod val="50000"/>
                  </a:schemeClr>
                </a:solidFill>
              </a:rPr>
            </a:br>
            <a:br>
              <a:rPr lang="en-GB" sz="2400" dirty="0">
                <a:solidFill>
                  <a:schemeClr val="accent1">
                    <a:lumMod val="50000"/>
                  </a:schemeClr>
                </a:solidFill>
              </a:rPr>
            </a:br>
            <a:r>
              <a:rPr lang="en-GB" sz="2400" dirty="0">
                <a:solidFill>
                  <a:schemeClr val="accent1">
                    <a:lumMod val="50000"/>
                  </a:schemeClr>
                </a:solidFill>
              </a:rPr>
              <a:t>The following slides include an overview of the activity and findings over the last 6 months.</a:t>
            </a:r>
            <a:br>
              <a:rPr lang="en-GB" sz="2400" dirty="0"/>
            </a:br>
            <a:br>
              <a:rPr lang="en-GB" sz="2000" dirty="0"/>
            </a:br>
            <a:br>
              <a:rPr lang="en-GB" dirty="0"/>
            </a:br>
            <a:br>
              <a:rPr lang="en-GB" dirty="0"/>
            </a:br>
            <a:endParaRPr lang="en-GB" dirty="0"/>
          </a:p>
          <a:p>
            <a:r>
              <a:rPr lang="en-GB" dirty="0"/>
              <a:t> </a:t>
            </a:r>
          </a:p>
          <a:p>
            <a:endParaRPr lang="en-GB" dirty="0"/>
          </a:p>
        </p:txBody>
      </p:sp>
    </p:spTree>
    <p:extLst>
      <p:ext uri="{BB962C8B-B14F-4D97-AF65-F5344CB8AC3E}">
        <p14:creationId xmlns:p14="http://schemas.microsoft.com/office/powerpoint/2010/main" val="254983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3" name="Rectangle 1">
            <a:extLst>
              <a:ext uri="{FF2B5EF4-FFF2-40B4-BE49-F238E27FC236}">
                <a16:creationId xmlns:a16="http://schemas.microsoft.com/office/drawing/2014/main" id="{FBE6E19E-4FBE-4FEE-A2CD-B674F1D2D256}"/>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Multi-agency Auditing</a:t>
            </a:r>
          </a:p>
          <a:p>
            <a:pPr eaLnBrk="1" hangingPunct="1">
              <a:spcBef>
                <a:spcPct val="0"/>
              </a:spcBef>
              <a:buFontTx/>
              <a:buNone/>
              <a:defRPr/>
            </a:pPr>
            <a:endParaRPr lang="en-GB" altLang="en-US" sz="1400" dirty="0">
              <a:solidFill>
                <a:srgbClr val="54547E"/>
              </a:solidFill>
            </a:endParaRPr>
          </a:p>
        </p:txBody>
      </p:sp>
      <p:sp>
        <p:nvSpPr>
          <p:cNvPr id="5" name="TextBox 4">
            <a:extLst>
              <a:ext uri="{FF2B5EF4-FFF2-40B4-BE49-F238E27FC236}">
                <a16:creationId xmlns:a16="http://schemas.microsoft.com/office/drawing/2014/main" id="{18446951-0E10-4745-8294-F722B26B6057}"/>
              </a:ext>
            </a:extLst>
          </p:cNvPr>
          <p:cNvSpPr txBox="1"/>
          <p:nvPr/>
        </p:nvSpPr>
        <p:spPr>
          <a:xfrm>
            <a:off x="511728" y="1778466"/>
            <a:ext cx="11023134" cy="5324535"/>
          </a:xfrm>
          <a:prstGeom prst="rect">
            <a:avLst/>
          </a:prstGeom>
          <a:noFill/>
        </p:spPr>
        <p:txBody>
          <a:bodyPr wrap="square" rtlCol="0">
            <a:spAutoFit/>
          </a:bodyPr>
          <a:lstStyle/>
          <a:p>
            <a:r>
              <a:rPr lang="en-GB" sz="2400" dirty="0">
                <a:solidFill>
                  <a:schemeClr val="accent1">
                    <a:lumMod val="50000"/>
                  </a:schemeClr>
                </a:solidFill>
              </a:rPr>
              <a:t>The Quality Assurance Committee has undertaken 3 multi-agency audits in the last 6 months. Some of the main findings were:</a:t>
            </a:r>
            <a:endParaRPr lang="en-GB" dirty="0">
              <a:solidFill>
                <a:schemeClr val="accent1">
                  <a:lumMod val="50000"/>
                </a:schemeClr>
              </a:solidFill>
            </a:endParaRPr>
          </a:p>
          <a:p>
            <a:endParaRPr lang="en-GB" sz="800" dirty="0">
              <a:solidFill>
                <a:schemeClr val="accent1">
                  <a:lumMod val="50000"/>
                </a:schemeClr>
              </a:solidFill>
            </a:endParaRPr>
          </a:p>
          <a:p>
            <a:pPr marL="342900" indent="-342900">
              <a:buFont typeface="Arial" panose="020B0604020202020204" pitchFamily="34" charset="0"/>
              <a:buChar char="•"/>
            </a:pPr>
            <a:r>
              <a:rPr lang="en-GB" sz="2400" dirty="0">
                <a:solidFill>
                  <a:schemeClr val="accent1">
                    <a:lumMod val="50000"/>
                  </a:schemeClr>
                </a:solidFill>
              </a:rPr>
              <a:t>understanding and application of thresholds is strong across the partnership</a:t>
            </a:r>
            <a:br>
              <a:rPr lang="en-GB" sz="2400" dirty="0">
                <a:solidFill>
                  <a:schemeClr val="accent1">
                    <a:lumMod val="50000"/>
                  </a:schemeClr>
                </a:solidFill>
              </a:rPr>
            </a:br>
            <a:endParaRPr lang="en-GB" sz="800" dirty="0">
              <a:solidFill>
                <a:schemeClr val="accent1">
                  <a:lumMod val="50000"/>
                </a:schemeClr>
              </a:solidFill>
            </a:endParaRPr>
          </a:p>
          <a:p>
            <a:pPr marL="342900" indent="-342900">
              <a:buFont typeface="Arial" panose="020B0604020202020204" pitchFamily="34" charset="0"/>
              <a:buChar char="•"/>
            </a:pPr>
            <a:r>
              <a:rPr lang="en-GB" sz="2400" dirty="0">
                <a:solidFill>
                  <a:schemeClr val="accent1">
                    <a:lumMod val="50000"/>
                  </a:schemeClr>
                </a:solidFill>
              </a:rPr>
              <a:t>quality of partnership working is good although the quality of the response tends to be better the higher up the threshold of need you are</a:t>
            </a:r>
            <a:br>
              <a:rPr lang="en-GB" sz="2400" dirty="0">
                <a:solidFill>
                  <a:schemeClr val="accent1">
                    <a:lumMod val="50000"/>
                  </a:schemeClr>
                </a:solidFill>
              </a:rPr>
            </a:br>
            <a:endParaRPr lang="en-GB" sz="800" dirty="0">
              <a:solidFill>
                <a:schemeClr val="accent1">
                  <a:lumMod val="50000"/>
                </a:schemeClr>
              </a:solidFill>
            </a:endParaRPr>
          </a:p>
          <a:p>
            <a:pPr marL="342900" indent="-342900">
              <a:buFont typeface="Arial" panose="020B0604020202020204" pitchFamily="34" charset="0"/>
              <a:buChar char="•"/>
            </a:pPr>
            <a:r>
              <a:rPr lang="en-GB" sz="2400" dirty="0">
                <a:solidFill>
                  <a:schemeClr val="accent1">
                    <a:lumMod val="50000"/>
                  </a:schemeClr>
                </a:solidFill>
              </a:rPr>
              <a:t>quality of assessments and analysis still needs to improve, especially as part of the SFEF model to understand the lived experience of the child</a:t>
            </a:r>
            <a:br>
              <a:rPr lang="en-GB" sz="2400" dirty="0">
                <a:solidFill>
                  <a:schemeClr val="accent1">
                    <a:lumMod val="50000"/>
                  </a:schemeClr>
                </a:solidFill>
              </a:rPr>
            </a:br>
            <a:endParaRPr lang="en-GB" sz="800" dirty="0">
              <a:solidFill>
                <a:schemeClr val="accent1">
                  <a:lumMod val="50000"/>
                </a:schemeClr>
              </a:solidFill>
            </a:endParaRPr>
          </a:p>
          <a:p>
            <a:pPr marL="342900" indent="-342900">
              <a:buFont typeface="Arial" panose="020B0604020202020204" pitchFamily="34" charset="0"/>
              <a:buChar char="•"/>
            </a:pPr>
            <a:r>
              <a:rPr lang="en-GB" sz="2400" dirty="0">
                <a:solidFill>
                  <a:schemeClr val="accent1">
                    <a:lumMod val="50000"/>
                  </a:schemeClr>
                </a:solidFill>
              </a:rPr>
              <a:t>plans can be task and risk focused rather than being smart and devised against the background of the profile of individual families</a:t>
            </a:r>
            <a:br>
              <a:rPr lang="en-GB" sz="2400" dirty="0"/>
            </a:br>
            <a:endParaRPr lang="en-GB" sz="2400" dirty="0"/>
          </a:p>
          <a:p>
            <a:endParaRPr lang="en-GB" sz="2000" dirty="0"/>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dirty="0"/>
          </a:p>
        </p:txBody>
      </p:sp>
    </p:spTree>
    <p:extLst>
      <p:ext uri="{BB962C8B-B14F-4D97-AF65-F5344CB8AC3E}">
        <p14:creationId xmlns:p14="http://schemas.microsoft.com/office/powerpoint/2010/main" val="307137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3" name="Rectangle 1">
            <a:extLst>
              <a:ext uri="{FF2B5EF4-FFF2-40B4-BE49-F238E27FC236}">
                <a16:creationId xmlns:a16="http://schemas.microsoft.com/office/drawing/2014/main" id="{7689E5B3-6891-4865-97ED-0F7D26EF6719}"/>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Section 11</a:t>
            </a:r>
          </a:p>
          <a:p>
            <a:pPr eaLnBrk="1" hangingPunct="1">
              <a:spcBef>
                <a:spcPct val="0"/>
              </a:spcBef>
              <a:buFontTx/>
              <a:buNone/>
              <a:defRPr/>
            </a:pPr>
            <a:endParaRPr lang="en-GB" altLang="en-US" sz="1400" dirty="0">
              <a:solidFill>
                <a:srgbClr val="54547E"/>
              </a:solidFill>
            </a:endParaRPr>
          </a:p>
        </p:txBody>
      </p:sp>
      <p:sp>
        <p:nvSpPr>
          <p:cNvPr id="5" name="TextBox 4">
            <a:extLst>
              <a:ext uri="{FF2B5EF4-FFF2-40B4-BE49-F238E27FC236}">
                <a16:creationId xmlns:a16="http://schemas.microsoft.com/office/drawing/2014/main" id="{88FED6CE-18FF-4FDE-A99B-6A5E3D807DB7}"/>
              </a:ext>
            </a:extLst>
          </p:cNvPr>
          <p:cNvSpPr txBox="1"/>
          <p:nvPr/>
        </p:nvSpPr>
        <p:spPr>
          <a:xfrm>
            <a:off x="558800" y="1813327"/>
            <a:ext cx="11074400" cy="4462760"/>
          </a:xfrm>
          <a:prstGeom prst="rect">
            <a:avLst/>
          </a:prstGeom>
          <a:noFill/>
        </p:spPr>
        <p:txBody>
          <a:bodyPr wrap="square" rtlCol="0">
            <a:spAutoFit/>
          </a:bodyPr>
          <a:lstStyle/>
          <a:p>
            <a:r>
              <a:rPr lang="en-GB" sz="2400" dirty="0">
                <a:solidFill>
                  <a:schemeClr val="accent1">
                    <a:lumMod val="50000"/>
                  </a:schemeClr>
                </a:solidFill>
              </a:rPr>
              <a:t>Section 11 places duties on a range of organisations and individuals to ensure their functions safeguard and promote the welfare of children. The main findings from this year’s audit were:</a:t>
            </a:r>
            <a:br>
              <a:rPr lang="en-GB" dirty="0">
                <a:solidFill>
                  <a:schemeClr val="accent1">
                    <a:lumMod val="50000"/>
                  </a:schemeClr>
                </a:solidFill>
              </a:rPr>
            </a:br>
            <a:r>
              <a:rPr lang="en-GB" dirty="0">
                <a:solidFill>
                  <a:schemeClr val="accent1">
                    <a:lumMod val="50000"/>
                  </a:schemeClr>
                </a:solidFill>
              </a:rPr>
              <a:t> </a:t>
            </a:r>
          </a:p>
          <a:p>
            <a:pPr marL="342900" indent="-342900">
              <a:buFont typeface="Arial" panose="020B0604020202020204" pitchFamily="34" charset="0"/>
              <a:buChar char="•"/>
            </a:pPr>
            <a:r>
              <a:rPr lang="en-GB" sz="2400" b="1" dirty="0">
                <a:solidFill>
                  <a:schemeClr val="accent1">
                    <a:lumMod val="50000"/>
                  </a:schemeClr>
                </a:solidFill>
              </a:rPr>
              <a:t>138</a:t>
            </a:r>
            <a:r>
              <a:rPr lang="en-GB" sz="2400" dirty="0">
                <a:solidFill>
                  <a:schemeClr val="accent1">
                    <a:lumMod val="50000"/>
                  </a:schemeClr>
                </a:solidFill>
              </a:rPr>
              <a:t> education settings and </a:t>
            </a:r>
            <a:r>
              <a:rPr lang="en-GB" sz="2400" b="1" dirty="0">
                <a:solidFill>
                  <a:schemeClr val="accent1">
                    <a:lumMod val="50000"/>
                  </a:schemeClr>
                </a:solidFill>
              </a:rPr>
              <a:t>87</a:t>
            </a:r>
            <a:r>
              <a:rPr lang="en-GB" sz="2400" dirty="0">
                <a:solidFill>
                  <a:schemeClr val="accent1">
                    <a:lumMod val="50000"/>
                  </a:schemeClr>
                </a:solidFill>
              </a:rPr>
              <a:t> agencies completed the Section 11 this year</a:t>
            </a:r>
            <a:br>
              <a:rPr lang="en-GB" sz="2400" dirty="0">
                <a:solidFill>
                  <a:schemeClr val="accent1">
                    <a:lumMod val="50000"/>
                  </a:schemeClr>
                </a:solidFill>
              </a:rPr>
            </a:br>
            <a:endParaRPr lang="en-GB" dirty="0">
              <a:solidFill>
                <a:schemeClr val="accent1">
                  <a:lumMod val="50000"/>
                </a:schemeClr>
              </a:solidFill>
            </a:endParaRPr>
          </a:p>
          <a:p>
            <a:pPr marL="342900" indent="-342900">
              <a:buFont typeface="Arial" panose="020B0604020202020204" pitchFamily="34" charset="0"/>
              <a:buChar char="•"/>
            </a:pPr>
            <a:r>
              <a:rPr lang="en-GB" sz="2400" dirty="0">
                <a:solidFill>
                  <a:schemeClr val="accent1">
                    <a:lumMod val="50000"/>
                  </a:schemeClr>
                </a:solidFill>
              </a:rPr>
              <a:t>Section 11 audits revealed a universal commitment to safeguarding and aﬃrms that children are being appropriately safeguarded by agencies across the borough</a:t>
            </a:r>
            <a:endParaRPr lang="en-GB" sz="2000" dirty="0">
              <a:solidFill>
                <a:schemeClr val="accent1">
                  <a:lumMod val="50000"/>
                </a:schemeClr>
              </a:solidFill>
            </a:endParaRPr>
          </a:p>
          <a:p>
            <a:endParaRPr lang="en-GB" dirty="0">
              <a:solidFill>
                <a:schemeClr val="accent1">
                  <a:lumMod val="50000"/>
                </a:schemeClr>
              </a:solidFill>
            </a:endParaRPr>
          </a:p>
          <a:p>
            <a:pPr marL="285750" indent="-285750">
              <a:buFont typeface="Arial" panose="020B0604020202020204" pitchFamily="34" charset="0"/>
              <a:buChar char="•"/>
            </a:pPr>
            <a:r>
              <a:rPr lang="en-GB" sz="2400" dirty="0">
                <a:solidFill>
                  <a:schemeClr val="accent1">
                    <a:lumMod val="50000"/>
                  </a:schemeClr>
                </a:solidFill>
              </a:rPr>
              <a:t>All agencies said that their staff have  received or attended training  regarding their safeguarding  responsibilities</a:t>
            </a:r>
            <a:br>
              <a:rPr lang="en-GB" sz="2400" dirty="0"/>
            </a:br>
            <a:endParaRPr lang="en-GB" sz="2000" dirty="0"/>
          </a:p>
          <a:p>
            <a:endParaRPr lang="en-GB" dirty="0"/>
          </a:p>
        </p:txBody>
      </p:sp>
    </p:spTree>
    <p:extLst>
      <p:ext uri="{BB962C8B-B14F-4D97-AF65-F5344CB8AC3E}">
        <p14:creationId xmlns:p14="http://schemas.microsoft.com/office/powerpoint/2010/main" val="197000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3" name="Rectangle 1">
            <a:extLst>
              <a:ext uri="{FF2B5EF4-FFF2-40B4-BE49-F238E27FC236}">
                <a16:creationId xmlns:a16="http://schemas.microsoft.com/office/drawing/2014/main" id="{0212166B-D074-46C7-9CDA-CE20C0C43252}"/>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Section 11</a:t>
            </a:r>
          </a:p>
          <a:p>
            <a:pPr eaLnBrk="1" hangingPunct="1">
              <a:spcBef>
                <a:spcPct val="0"/>
              </a:spcBef>
              <a:buFontTx/>
              <a:buNone/>
              <a:defRPr/>
            </a:pPr>
            <a:endParaRPr lang="en-GB" altLang="en-US" sz="1400" dirty="0">
              <a:solidFill>
                <a:srgbClr val="54547E"/>
              </a:solidFill>
            </a:endParaRPr>
          </a:p>
        </p:txBody>
      </p:sp>
      <p:sp>
        <p:nvSpPr>
          <p:cNvPr id="5" name="TextBox 4">
            <a:extLst>
              <a:ext uri="{FF2B5EF4-FFF2-40B4-BE49-F238E27FC236}">
                <a16:creationId xmlns:a16="http://schemas.microsoft.com/office/drawing/2014/main" id="{8FC0D350-7E3E-45FB-A4FE-4AFA6AA0EE4D}"/>
              </a:ext>
            </a:extLst>
          </p:cNvPr>
          <p:cNvSpPr txBox="1"/>
          <p:nvPr/>
        </p:nvSpPr>
        <p:spPr>
          <a:xfrm>
            <a:off x="558800" y="1889702"/>
            <a:ext cx="11074400" cy="3231654"/>
          </a:xfrm>
          <a:prstGeom prst="rect">
            <a:avLst/>
          </a:prstGeom>
          <a:noFill/>
        </p:spPr>
        <p:txBody>
          <a:bodyPr wrap="square" rtlCol="0">
            <a:spAutoFit/>
          </a:bodyPr>
          <a:lstStyle/>
          <a:p>
            <a:pPr marL="285750" indent="-285750">
              <a:buFont typeface="Arial" panose="020B0604020202020204" pitchFamily="34" charset="0"/>
              <a:buChar char="•"/>
            </a:pPr>
            <a:r>
              <a:rPr lang="en-GB" sz="2400" dirty="0">
                <a:solidFill>
                  <a:schemeClr val="accent1">
                    <a:lumMod val="50000"/>
                  </a:schemeClr>
                </a:solidFill>
              </a:rPr>
              <a:t>Agencies  are confident that their staff know how to report safeguarding concerns and how to access relevant policies and procedures. Agencies providing regular reflective supervision to their staff significantly improved this year</a:t>
            </a:r>
          </a:p>
          <a:p>
            <a:endParaRPr lang="en-GB" dirty="0">
              <a:solidFill>
                <a:schemeClr val="accent1">
                  <a:lumMod val="50000"/>
                </a:schemeClr>
              </a:solidFill>
            </a:endParaRPr>
          </a:p>
          <a:p>
            <a:pPr marL="285750" indent="-285750">
              <a:buFont typeface="Arial" panose="020B0604020202020204" pitchFamily="34" charset="0"/>
              <a:buChar char="•"/>
            </a:pPr>
            <a:r>
              <a:rPr lang="en-GB" sz="2400" dirty="0">
                <a:solidFill>
                  <a:schemeClr val="accent1">
                    <a:lumMod val="50000"/>
                  </a:schemeClr>
                </a:solidFill>
              </a:rPr>
              <a:t>greater  awareness of county lines and the pan Merseyside missing protocol is  required, particularly within school settings.</a:t>
            </a:r>
          </a:p>
          <a:p>
            <a:pPr marL="285750" indent="-285750">
              <a:buFont typeface="Arial" panose="020B0604020202020204" pitchFamily="34" charset="0"/>
              <a:buChar char="•"/>
            </a:pPr>
            <a:endParaRPr lang="en-GB" dirty="0">
              <a:solidFill>
                <a:schemeClr val="accent1">
                  <a:lumMod val="50000"/>
                </a:schemeClr>
              </a:solidFill>
            </a:endParaRPr>
          </a:p>
          <a:p>
            <a:pPr marL="285750" indent="-285750">
              <a:buFont typeface="Arial" panose="020B0604020202020204" pitchFamily="34" charset="0"/>
              <a:buChar char="•"/>
            </a:pPr>
            <a:r>
              <a:rPr lang="en-GB" sz="2400" dirty="0">
                <a:solidFill>
                  <a:schemeClr val="accent1">
                    <a:lumMod val="50000"/>
                  </a:schemeClr>
                </a:solidFill>
              </a:rPr>
              <a:t>understanding of  the Supporting Families Enhancing Futures approach is inconsistent across the partnership</a:t>
            </a:r>
          </a:p>
        </p:txBody>
      </p:sp>
    </p:spTree>
    <p:extLst>
      <p:ext uri="{BB962C8B-B14F-4D97-AF65-F5344CB8AC3E}">
        <p14:creationId xmlns:p14="http://schemas.microsoft.com/office/powerpoint/2010/main" val="28484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3" name="Rectangle 1">
            <a:extLst>
              <a:ext uri="{FF2B5EF4-FFF2-40B4-BE49-F238E27FC236}">
                <a16:creationId xmlns:a16="http://schemas.microsoft.com/office/drawing/2014/main" id="{E25D7FAE-A354-441E-8BD7-FFF041402E5E}"/>
              </a:ext>
            </a:extLst>
          </p:cNvPr>
          <p:cNvSpPr>
            <a:spLocks noChangeArrowheads="1"/>
          </p:cNvSpPr>
          <p:nvPr/>
        </p:nvSpPr>
        <p:spPr bwMode="auto">
          <a:xfrm>
            <a:off x="5406648" y="581913"/>
            <a:ext cx="600551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Performance Information</a:t>
            </a:r>
          </a:p>
          <a:p>
            <a:pPr eaLnBrk="1" hangingPunct="1">
              <a:spcBef>
                <a:spcPct val="0"/>
              </a:spcBef>
              <a:buFontTx/>
              <a:buNone/>
              <a:defRPr/>
            </a:pPr>
            <a:endParaRPr lang="en-GB" altLang="en-US" sz="1400" dirty="0">
              <a:solidFill>
                <a:srgbClr val="54547E"/>
              </a:solidFill>
            </a:endParaRPr>
          </a:p>
        </p:txBody>
      </p:sp>
      <p:sp>
        <p:nvSpPr>
          <p:cNvPr id="5" name="TextBox 4">
            <a:extLst>
              <a:ext uri="{FF2B5EF4-FFF2-40B4-BE49-F238E27FC236}">
                <a16:creationId xmlns:a16="http://schemas.microsoft.com/office/drawing/2014/main" id="{71E2B5E9-7C12-46CE-AEAF-1D3E56A72296}"/>
              </a:ext>
            </a:extLst>
          </p:cNvPr>
          <p:cNvSpPr txBox="1"/>
          <p:nvPr/>
        </p:nvSpPr>
        <p:spPr>
          <a:xfrm>
            <a:off x="516728" y="1707323"/>
            <a:ext cx="11158544" cy="4154984"/>
          </a:xfrm>
          <a:prstGeom prst="rect">
            <a:avLst/>
          </a:prstGeom>
          <a:noFill/>
        </p:spPr>
        <p:txBody>
          <a:bodyPr wrap="square" rtlCol="0">
            <a:spAutoFit/>
          </a:bodyPr>
          <a:lstStyle/>
          <a:p>
            <a:r>
              <a:rPr lang="en-GB" sz="2400" dirty="0">
                <a:solidFill>
                  <a:schemeClr val="accent1">
                    <a:lumMod val="50000"/>
                  </a:schemeClr>
                </a:solidFill>
              </a:rPr>
              <a:t>Headline performance over the last 6 months:</a:t>
            </a:r>
          </a:p>
          <a:p>
            <a:endParaRPr lang="en-GB" sz="800" dirty="0">
              <a:solidFill>
                <a:schemeClr val="accent1">
                  <a:lumMod val="50000"/>
                </a:schemeClr>
              </a:solidFill>
            </a:endParaRPr>
          </a:p>
          <a:p>
            <a:pPr marL="285750" indent="-285750">
              <a:buFont typeface="Arial" panose="020B0604020202020204" pitchFamily="34" charset="0"/>
              <a:buChar char="•"/>
            </a:pPr>
            <a:r>
              <a:rPr lang="en-GB" sz="2400" dirty="0">
                <a:solidFill>
                  <a:schemeClr val="accent1">
                    <a:lumMod val="50000"/>
                  </a:schemeClr>
                </a:solidFill>
              </a:rPr>
              <a:t>there has been a fall in the number of children on a Child Protection plan (355), this is the lowest figure recorded since May 2018 (307)</a:t>
            </a:r>
            <a:br>
              <a:rPr lang="en-GB" sz="2400" dirty="0">
                <a:solidFill>
                  <a:schemeClr val="accent1">
                    <a:lumMod val="50000"/>
                  </a:schemeClr>
                </a:solidFill>
              </a:rPr>
            </a:br>
            <a:endParaRPr lang="en-GB" dirty="0">
              <a:solidFill>
                <a:schemeClr val="accent1">
                  <a:lumMod val="50000"/>
                </a:schemeClr>
              </a:solidFill>
            </a:endParaRPr>
          </a:p>
          <a:p>
            <a:pPr marL="285750" indent="-285750">
              <a:buFont typeface="Arial" panose="020B0604020202020204" pitchFamily="34" charset="0"/>
              <a:buChar char="•"/>
            </a:pPr>
            <a:r>
              <a:rPr lang="en-GB" sz="2400" dirty="0">
                <a:solidFill>
                  <a:schemeClr val="accent1">
                    <a:lumMod val="50000"/>
                  </a:schemeClr>
                </a:solidFill>
              </a:rPr>
              <a:t>the number of Children Looked After remains high (824)</a:t>
            </a:r>
          </a:p>
          <a:p>
            <a:pPr marL="285750" indent="-285750">
              <a:buFont typeface="Arial" panose="020B0604020202020204" pitchFamily="34" charset="0"/>
              <a:buChar char="•"/>
            </a:pPr>
            <a:endParaRPr lang="en-GB" dirty="0">
              <a:solidFill>
                <a:schemeClr val="accent1">
                  <a:lumMod val="50000"/>
                </a:schemeClr>
              </a:solidFill>
            </a:endParaRPr>
          </a:p>
          <a:p>
            <a:pPr marL="285750" indent="-285750">
              <a:buFont typeface="Arial" panose="020B0604020202020204" pitchFamily="34" charset="0"/>
              <a:buChar char="•"/>
            </a:pPr>
            <a:r>
              <a:rPr lang="en-GB" sz="2400" dirty="0">
                <a:solidFill>
                  <a:schemeClr val="accent1">
                    <a:lumMod val="50000"/>
                  </a:schemeClr>
                </a:solidFill>
              </a:rPr>
              <a:t>introduction of Family Matters has led to a significant increase in the no. of early help cases closed with needs met</a:t>
            </a:r>
            <a:br>
              <a:rPr lang="en-GB" sz="2400" dirty="0">
                <a:solidFill>
                  <a:schemeClr val="accent1">
                    <a:lumMod val="50000"/>
                  </a:schemeClr>
                </a:solidFill>
              </a:rPr>
            </a:br>
            <a:endParaRPr lang="en-GB" dirty="0">
              <a:solidFill>
                <a:schemeClr val="accent1">
                  <a:lumMod val="50000"/>
                </a:schemeClr>
              </a:solidFill>
            </a:endParaRPr>
          </a:p>
          <a:p>
            <a:pPr marL="285750" indent="-285750">
              <a:buFont typeface="Arial" panose="020B0604020202020204" pitchFamily="34" charset="0"/>
              <a:buChar char="•"/>
            </a:pPr>
            <a:r>
              <a:rPr lang="en-GB" sz="2400" dirty="0">
                <a:solidFill>
                  <a:schemeClr val="accent1">
                    <a:lumMod val="50000"/>
                  </a:schemeClr>
                </a:solidFill>
              </a:rPr>
              <a:t>The number of referrals to MACE and children discussed has increased over the last 6 months, however the number of re-referrals is reducing</a:t>
            </a:r>
            <a:endParaRPr lang="en-GB" dirty="0">
              <a:solidFill>
                <a:schemeClr val="accent1">
                  <a:lumMod val="50000"/>
                </a:schemeClr>
              </a:solidFill>
            </a:endParaRPr>
          </a:p>
        </p:txBody>
      </p:sp>
    </p:spTree>
    <p:extLst>
      <p:ext uri="{BB962C8B-B14F-4D97-AF65-F5344CB8AC3E}">
        <p14:creationId xmlns:p14="http://schemas.microsoft.com/office/powerpoint/2010/main" val="319762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3" name="Rectangle 1">
            <a:extLst>
              <a:ext uri="{FF2B5EF4-FFF2-40B4-BE49-F238E27FC236}">
                <a16:creationId xmlns:a16="http://schemas.microsoft.com/office/drawing/2014/main" id="{30B5AB5E-8136-4BBC-AA5D-F181B31FF770}"/>
              </a:ext>
            </a:extLst>
          </p:cNvPr>
          <p:cNvSpPr>
            <a:spLocks noChangeArrowheads="1"/>
          </p:cNvSpPr>
          <p:nvPr/>
        </p:nvSpPr>
        <p:spPr bwMode="auto">
          <a:xfrm>
            <a:off x="4267200" y="581913"/>
            <a:ext cx="71449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Multi-agency RAG rating</a:t>
            </a:r>
          </a:p>
          <a:p>
            <a:pPr eaLnBrk="1" hangingPunct="1">
              <a:spcBef>
                <a:spcPct val="0"/>
              </a:spcBef>
              <a:buFontTx/>
              <a:buNone/>
              <a:defRPr/>
            </a:pPr>
            <a:endParaRPr lang="en-GB" altLang="en-US" sz="1400" dirty="0">
              <a:solidFill>
                <a:srgbClr val="54547E"/>
              </a:solidFill>
            </a:endParaRPr>
          </a:p>
        </p:txBody>
      </p:sp>
      <p:sp>
        <p:nvSpPr>
          <p:cNvPr id="5" name="Rectangle 2">
            <a:extLst>
              <a:ext uri="{FF2B5EF4-FFF2-40B4-BE49-F238E27FC236}">
                <a16:creationId xmlns:a16="http://schemas.microsoft.com/office/drawing/2014/main" id="{C3ED4123-244E-4CC2-883D-04652EBC440F}"/>
              </a:ext>
            </a:extLst>
          </p:cNvPr>
          <p:cNvSpPr>
            <a:spLocks noChangeArrowheads="1"/>
          </p:cNvSpPr>
          <p:nvPr/>
        </p:nvSpPr>
        <p:spPr bwMode="auto">
          <a:xfrm>
            <a:off x="553674" y="2375200"/>
            <a:ext cx="11079526" cy="2989910"/>
          </a:xfrm>
          <a:prstGeom prst="rect">
            <a:avLst/>
          </a:prstGeom>
          <a:solidFill>
            <a:srgbClr val="75C153"/>
          </a:solidFill>
          <a:ln>
            <a:noFill/>
          </a:ln>
          <a:effectLst/>
          <a:scene3d>
            <a:camera prst="orthographicFront"/>
            <a:lightRig rig="threePt" dir="t"/>
          </a:scene3d>
          <a:sp3d>
            <a:bevelT w="114300" prst="hardEdge"/>
          </a:sp3d>
        </p:spPr>
        <p:txBody>
          <a:bodyPr vert="horz" wrap="square" lIns="36576" tIns="36576" rIns="36576" bIns="36576" numCol="1" anchor="t" anchorCtr="0" compatLnSpc="1">
            <a:prstTxWarp prst="textNoShape">
              <a:avLst/>
            </a:prstTxWarp>
          </a:bodyPr>
          <a:lstStyle/>
          <a:p>
            <a:endParaRPr lang="en-GB"/>
          </a:p>
        </p:txBody>
      </p:sp>
      <p:sp>
        <p:nvSpPr>
          <p:cNvPr id="6" name="TextBox 5">
            <a:extLst>
              <a:ext uri="{FF2B5EF4-FFF2-40B4-BE49-F238E27FC236}">
                <a16:creationId xmlns:a16="http://schemas.microsoft.com/office/drawing/2014/main" id="{D3B85A64-3910-431A-BF81-64AB2BA163A5}"/>
              </a:ext>
            </a:extLst>
          </p:cNvPr>
          <p:cNvSpPr txBox="1"/>
          <p:nvPr/>
        </p:nvSpPr>
        <p:spPr>
          <a:xfrm>
            <a:off x="673914" y="2418330"/>
            <a:ext cx="4921537" cy="2739211"/>
          </a:xfrm>
          <a:prstGeom prst="rect">
            <a:avLst/>
          </a:prstGeom>
          <a:noFill/>
        </p:spPr>
        <p:txBody>
          <a:bodyPr wrap="square" rtlCol="0">
            <a:spAutoFit/>
          </a:bodyPr>
          <a:lstStyle/>
          <a:p>
            <a:r>
              <a:rPr lang="en-GB" sz="1400" b="1" dirty="0"/>
              <a:t>Youth Justice Service: </a:t>
            </a:r>
            <a:r>
              <a:rPr lang="en-GB" sz="1400" dirty="0"/>
              <a:t>Funding is available from the Violent Reduction Unit to develop an education programme for children and young people in Wirral, including school and group work focusing on knife crime, peer on peer violence and gang culture.</a:t>
            </a:r>
            <a:br>
              <a:rPr lang="en-GB" sz="1400" dirty="0"/>
            </a:br>
            <a:r>
              <a:rPr lang="en-GB" sz="1400" dirty="0"/>
              <a:t>Knife crime and criminal exploitation awareness training has also been commissioned.</a:t>
            </a:r>
            <a:br>
              <a:rPr lang="en-GB" sz="1400" dirty="0"/>
            </a:br>
            <a:r>
              <a:rPr lang="en-GB" sz="1400" dirty="0"/>
              <a:t> </a:t>
            </a:r>
          </a:p>
          <a:p>
            <a:r>
              <a:rPr lang="en-GB" sz="1400" b="1" dirty="0"/>
              <a:t>Youth Justice Service:</a:t>
            </a:r>
            <a:r>
              <a:rPr lang="en-GB" sz="1400" dirty="0"/>
              <a:t> Youth Justice Service has trained a number of young people to become cyber champions. A group of Year 12 students are now delivering basic internet safety training to year 7 pupils. </a:t>
            </a:r>
          </a:p>
          <a:p>
            <a:r>
              <a:rPr lang="en-GB" dirty="0"/>
              <a:t> </a:t>
            </a:r>
          </a:p>
        </p:txBody>
      </p:sp>
      <p:sp>
        <p:nvSpPr>
          <p:cNvPr id="7" name="TextBox 6">
            <a:extLst>
              <a:ext uri="{FF2B5EF4-FFF2-40B4-BE49-F238E27FC236}">
                <a16:creationId xmlns:a16="http://schemas.microsoft.com/office/drawing/2014/main" id="{2219D60A-D1CA-4472-ADE4-74029634424C}"/>
              </a:ext>
            </a:extLst>
          </p:cNvPr>
          <p:cNvSpPr txBox="1"/>
          <p:nvPr/>
        </p:nvSpPr>
        <p:spPr>
          <a:xfrm>
            <a:off x="4845268" y="1390794"/>
            <a:ext cx="6729451" cy="830997"/>
          </a:xfrm>
          <a:prstGeom prst="rect">
            <a:avLst/>
          </a:prstGeom>
          <a:noFill/>
        </p:spPr>
        <p:txBody>
          <a:bodyPr wrap="square" rtlCol="0">
            <a:spAutoFit/>
          </a:bodyPr>
          <a:lstStyle/>
          <a:p>
            <a:r>
              <a:rPr lang="en-GB" sz="2400" dirty="0">
                <a:solidFill>
                  <a:schemeClr val="accent1">
                    <a:lumMod val="50000"/>
                  </a:schemeClr>
                </a:solidFill>
              </a:rPr>
              <a:t>Agencies have identified the following areas of performance in the last 6 months:</a:t>
            </a:r>
          </a:p>
        </p:txBody>
      </p:sp>
      <p:sp>
        <p:nvSpPr>
          <p:cNvPr id="8" name="TextBox 7">
            <a:extLst>
              <a:ext uri="{FF2B5EF4-FFF2-40B4-BE49-F238E27FC236}">
                <a16:creationId xmlns:a16="http://schemas.microsoft.com/office/drawing/2014/main" id="{D03A0B06-651B-4EEE-B4A2-11E5D7FFDDAC}"/>
              </a:ext>
            </a:extLst>
          </p:cNvPr>
          <p:cNvSpPr txBox="1"/>
          <p:nvPr/>
        </p:nvSpPr>
        <p:spPr>
          <a:xfrm>
            <a:off x="6165908" y="2463969"/>
            <a:ext cx="5184368" cy="954107"/>
          </a:xfrm>
          <a:prstGeom prst="rect">
            <a:avLst/>
          </a:prstGeom>
          <a:noFill/>
        </p:spPr>
        <p:txBody>
          <a:bodyPr wrap="square" rtlCol="0">
            <a:spAutoFit/>
          </a:bodyPr>
          <a:lstStyle/>
          <a:p>
            <a:r>
              <a:rPr lang="en-GB" sz="1400" b="1" dirty="0"/>
              <a:t>Merseyside Fire and Rescue Service: </a:t>
            </a:r>
            <a:r>
              <a:rPr lang="en-GB" sz="1400" dirty="0"/>
              <a:t>have delivered courses with Everton in the Community to work with CYP who are excluded from school and not engaging with alternative provision and at risk of CE. This was successful and highlighted in the Liverpool Echo. </a:t>
            </a:r>
          </a:p>
        </p:txBody>
      </p:sp>
      <p:sp>
        <p:nvSpPr>
          <p:cNvPr id="9" name="TextBox 8">
            <a:extLst>
              <a:ext uri="{FF2B5EF4-FFF2-40B4-BE49-F238E27FC236}">
                <a16:creationId xmlns:a16="http://schemas.microsoft.com/office/drawing/2014/main" id="{FE0A780F-476B-4DA3-AF6F-250DCB4C92F8}"/>
              </a:ext>
            </a:extLst>
          </p:cNvPr>
          <p:cNvSpPr txBox="1"/>
          <p:nvPr/>
        </p:nvSpPr>
        <p:spPr>
          <a:xfrm>
            <a:off x="6165908" y="3614615"/>
            <a:ext cx="5246252" cy="1169551"/>
          </a:xfrm>
          <a:prstGeom prst="rect">
            <a:avLst/>
          </a:prstGeom>
          <a:noFill/>
        </p:spPr>
        <p:txBody>
          <a:bodyPr wrap="square" rtlCol="0">
            <a:spAutoFit/>
          </a:bodyPr>
          <a:lstStyle/>
          <a:p>
            <a:r>
              <a:rPr lang="en-GB" sz="1400" b="1" dirty="0"/>
              <a:t>Merseyside Police: </a:t>
            </a:r>
            <a:r>
              <a:rPr lang="en-GB" sz="1400" dirty="0"/>
              <a:t>The Compass Team continue to hold a meeting every morning with partners. This meeting is to ensure there is a real time exchange of information with regards to children who are vulnerable or a significant risk of child exploitation.  This has been identified as best practice.</a:t>
            </a:r>
          </a:p>
        </p:txBody>
      </p:sp>
      <p:sp>
        <p:nvSpPr>
          <p:cNvPr id="10" name="TextBox 9">
            <a:extLst>
              <a:ext uri="{FF2B5EF4-FFF2-40B4-BE49-F238E27FC236}">
                <a16:creationId xmlns:a16="http://schemas.microsoft.com/office/drawing/2014/main" id="{3D067A61-6A16-421F-AE15-B962B4C442D0}"/>
              </a:ext>
            </a:extLst>
          </p:cNvPr>
          <p:cNvSpPr txBox="1"/>
          <p:nvPr/>
        </p:nvSpPr>
        <p:spPr>
          <a:xfrm>
            <a:off x="5283200" y="4827296"/>
            <a:ext cx="1432559" cy="461665"/>
          </a:xfrm>
          <a:prstGeom prst="rect">
            <a:avLst/>
          </a:prstGeom>
          <a:noFill/>
        </p:spPr>
        <p:txBody>
          <a:bodyPr wrap="square" rtlCol="0">
            <a:spAutoFit/>
          </a:bodyPr>
          <a:lstStyle/>
          <a:p>
            <a:r>
              <a:rPr lang="en-GB" sz="2400" dirty="0">
                <a:solidFill>
                  <a:schemeClr val="bg1">
                    <a:lumMod val="95000"/>
                  </a:schemeClr>
                </a:solidFill>
              </a:rPr>
              <a:t>Highlight</a:t>
            </a:r>
          </a:p>
        </p:txBody>
      </p:sp>
      <p:sp>
        <p:nvSpPr>
          <p:cNvPr id="11" name="TextBox 10">
            <a:extLst>
              <a:ext uri="{FF2B5EF4-FFF2-40B4-BE49-F238E27FC236}">
                <a16:creationId xmlns:a16="http://schemas.microsoft.com/office/drawing/2014/main" id="{61E0A472-6D90-4F22-AEBF-31CDDE52BCA7}"/>
              </a:ext>
            </a:extLst>
          </p:cNvPr>
          <p:cNvSpPr txBox="1"/>
          <p:nvPr/>
        </p:nvSpPr>
        <p:spPr>
          <a:xfrm>
            <a:off x="2399067" y="5461754"/>
            <a:ext cx="6590485" cy="461665"/>
          </a:xfrm>
          <a:prstGeom prst="rect">
            <a:avLst/>
          </a:prstGeom>
          <a:noFill/>
        </p:spPr>
        <p:txBody>
          <a:bodyPr wrap="square" rtlCol="0">
            <a:spAutoFit/>
          </a:bodyPr>
          <a:lstStyle/>
          <a:p>
            <a:r>
              <a:rPr lang="en-GB" sz="2400" dirty="0">
                <a:solidFill>
                  <a:schemeClr val="accent6">
                    <a:lumMod val="50000"/>
                  </a:schemeClr>
                </a:solidFill>
              </a:rPr>
              <a:t>GREEN: Highlight good practice and positives</a:t>
            </a:r>
          </a:p>
        </p:txBody>
      </p:sp>
    </p:spTree>
    <p:extLst>
      <p:ext uri="{BB962C8B-B14F-4D97-AF65-F5344CB8AC3E}">
        <p14:creationId xmlns:p14="http://schemas.microsoft.com/office/powerpoint/2010/main" val="906796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3" name="Rectangle 1">
            <a:extLst>
              <a:ext uri="{FF2B5EF4-FFF2-40B4-BE49-F238E27FC236}">
                <a16:creationId xmlns:a16="http://schemas.microsoft.com/office/drawing/2014/main" id="{F2123591-00F1-44AA-9033-F956D56A3DD6}"/>
              </a:ext>
            </a:extLst>
          </p:cNvPr>
          <p:cNvSpPr>
            <a:spLocks noChangeArrowheads="1"/>
          </p:cNvSpPr>
          <p:nvPr/>
        </p:nvSpPr>
        <p:spPr bwMode="auto">
          <a:xfrm>
            <a:off x="4319752" y="581913"/>
            <a:ext cx="7092408"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Multi-agency RAG rating</a:t>
            </a:r>
          </a:p>
          <a:p>
            <a:pPr eaLnBrk="1" hangingPunct="1">
              <a:spcBef>
                <a:spcPct val="0"/>
              </a:spcBef>
              <a:buFontTx/>
              <a:buNone/>
              <a:defRPr/>
            </a:pPr>
            <a:endParaRPr lang="en-GB" altLang="en-US" sz="1400" dirty="0">
              <a:solidFill>
                <a:srgbClr val="54547E"/>
              </a:solidFill>
            </a:endParaRPr>
          </a:p>
        </p:txBody>
      </p:sp>
      <p:sp>
        <p:nvSpPr>
          <p:cNvPr id="5" name="Rectangle 2">
            <a:extLst>
              <a:ext uri="{FF2B5EF4-FFF2-40B4-BE49-F238E27FC236}">
                <a16:creationId xmlns:a16="http://schemas.microsoft.com/office/drawing/2014/main" id="{357E049C-D3F5-4019-9B35-B86E73075151}"/>
              </a:ext>
            </a:extLst>
          </p:cNvPr>
          <p:cNvSpPr>
            <a:spLocks noChangeArrowheads="1"/>
          </p:cNvSpPr>
          <p:nvPr/>
        </p:nvSpPr>
        <p:spPr bwMode="auto">
          <a:xfrm>
            <a:off x="553673" y="1811196"/>
            <a:ext cx="11044271" cy="3663084"/>
          </a:xfrm>
          <a:prstGeom prst="rect">
            <a:avLst/>
          </a:prstGeom>
          <a:solidFill>
            <a:schemeClr val="accent2"/>
          </a:solidFill>
          <a:ln>
            <a:noFill/>
          </a:ln>
          <a:effectLst/>
          <a:scene3d>
            <a:camera prst="orthographicFront"/>
            <a:lightRig rig="threePt" dir="t"/>
          </a:scene3d>
          <a:sp3d>
            <a:bevelT w="114300" prst="hardEdge"/>
          </a:sp3d>
        </p:spPr>
        <p:txBody>
          <a:bodyPr vert="horz" wrap="square" lIns="36576" tIns="36576" rIns="36576" bIns="36576" numCol="1" anchor="t" anchorCtr="0" compatLnSpc="1">
            <a:prstTxWarp prst="textNoShape">
              <a:avLst/>
            </a:prstTxWarp>
          </a:bodyPr>
          <a:lstStyle/>
          <a:p>
            <a:endParaRPr lang="en-GB" dirty="0"/>
          </a:p>
        </p:txBody>
      </p:sp>
      <p:sp>
        <p:nvSpPr>
          <p:cNvPr id="6" name="TextBox 5">
            <a:extLst>
              <a:ext uri="{FF2B5EF4-FFF2-40B4-BE49-F238E27FC236}">
                <a16:creationId xmlns:a16="http://schemas.microsoft.com/office/drawing/2014/main" id="{657D24E8-B2E9-403C-AA42-3F89EA15D12D}"/>
              </a:ext>
            </a:extLst>
          </p:cNvPr>
          <p:cNvSpPr txBox="1"/>
          <p:nvPr/>
        </p:nvSpPr>
        <p:spPr>
          <a:xfrm>
            <a:off x="617280" y="2443245"/>
            <a:ext cx="4978169" cy="1723549"/>
          </a:xfrm>
          <a:prstGeom prst="rect">
            <a:avLst/>
          </a:prstGeom>
          <a:noFill/>
        </p:spPr>
        <p:txBody>
          <a:bodyPr wrap="square" rtlCol="0">
            <a:spAutoFit/>
          </a:bodyPr>
          <a:lstStyle/>
          <a:p>
            <a:r>
              <a:rPr lang="en-GB" sz="1400" b="1" dirty="0"/>
              <a:t>Merseyside Police:</a:t>
            </a:r>
            <a:r>
              <a:rPr lang="en-GB" sz="1400" dirty="0"/>
              <a:t> Carrying of knives is clearly an emerging issue/pattern of concern in Wirral. Operation Target has been running since June following a grant from central government. There is a program of high visibility policing around certain schools, parks and beaches.</a:t>
            </a:r>
          </a:p>
          <a:p>
            <a:r>
              <a:rPr lang="en-GB" dirty="0"/>
              <a:t> </a:t>
            </a:r>
            <a:br>
              <a:rPr lang="en-GB" dirty="0"/>
            </a:br>
            <a:r>
              <a:rPr lang="en-GB" dirty="0"/>
              <a:t> </a:t>
            </a:r>
          </a:p>
        </p:txBody>
      </p:sp>
      <p:sp>
        <p:nvSpPr>
          <p:cNvPr id="7" name="TextBox 6">
            <a:extLst>
              <a:ext uri="{FF2B5EF4-FFF2-40B4-BE49-F238E27FC236}">
                <a16:creationId xmlns:a16="http://schemas.microsoft.com/office/drawing/2014/main" id="{6C38A988-9F2E-4D83-8E11-6449DE9D6379}"/>
              </a:ext>
            </a:extLst>
          </p:cNvPr>
          <p:cNvSpPr txBox="1"/>
          <p:nvPr/>
        </p:nvSpPr>
        <p:spPr>
          <a:xfrm>
            <a:off x="6184090" y="2443245"/>
            <a:ext cx="5149620" cy="1754326"/>
          </a:xfrm>
          <a:prstGeom prst="rect">
            <a:avLst/>
          </a:prstGeom>
          <a:noFill/>
        </p:spPr>
        <p:txBody>
          <a:bodyPr wrap="square" rtlCol="0">
            <a:spAutoFit/>
          </a:bodyPr>
          <a:lstStyle/>
          <a:p>
            <a:r>
              <a:rPr lang="en-GB" sz="1400" b="1" dirty="0"/>
              <a:t>Wirral Community Health and Care Trust (WCHCT): </a:t>
            </a:r>
            <a:r>
              <a:rPr lang="en-GB" sz="1400" dirty="0"/>
              <a:t>The number of MARAC cases with children involved has increased significantly between Q1 and Q3. WCHC is monitoring this closely and working with the LA to support the daily domestic abuse meeting in the Integrated Front Door which aims to reduce the number of cases progressed to MARAC.</a:t>
            </a:r>
            <a:br>
              <a:rPr lang="en-GB" sz="1200" dirty="0"/>
            </a:br>
            <a:br>
              <a:rPr lang="en-GB" sz="1200" dirty="0"/>
            </a:br>
            <a:endParaRPr lang="en-GB" sz="1200" dirty="0"/>
          </a:p>
        </p:txBody>
      </p:sp>
      <p:sp>
        <p:nvSpPr>
          <p:cNvPr id="8" name="TextBox 7">
            <a:extLst>
              <a:ext uri="{FF2B5EF4-FFF2-40B4-BE49-F238E27FC236}">
                <a16:creationId xmlns:a16="http://schemas.microsoft.com/office/drawing/2014/main" id="{47F79344-5FAF-46AD-8B9C-96A4ECE8A40F}"/>
              </a:ext>
            </a:extLst>
          </p:cNvPr>
          <p:cNvSpPr txBox="1"/>
          <p:nvPr/>
        </p:nvSpPr>
        <p:spPr>
          <a:xfrm>
            <a:off x="6184091" y="3759262"/>
            <a:ext cx="5228070" cy="1169551"/>
          </a:xfrm>
          <a:prstGeom prst="rect">
            <a:avLst/>
          </a:prstGeom>
          <a:noFill/>
        </p:spPr>
        <p:txBody>
          <a:bodyPr wrap="square" rtlCol="0">
            <a:spAutoFit/>
          </a:bodyPr>
          <a:lstStyle/>
          <a:p>
            <a:r>
              <a:rPr lang="en-GB" sz="1400" b="1" dirty="0"/>
              <a:t>Cheshire and Wirral Partnership (CWP): </a:t>
            </a:r>
            <a:r>
              <a:rPr lang="en-GB" sz="1400" dirty="0"/>
              <a:t>During the CQC inspection, long CAMHS waiting lists for children were recognised. CWP is working with the CCG and LA to address these issues. The CCG has commissioned an external agency to work with the waiting list to support children on the waiting list.</a:t>
            </a:r>
          </a:p>
        </p:txBody>
      </p:sp>
      <p:sp>
        <p:nvSpPr>
          <p:cNvPr id="9" name="TextBox 8">
            <a:extLst>
              <a:ext uri="{FF2B5EF4-FFF2-40B4-BE49-F238E27FC236}">
                <a16:creationId xmlns:a16="http://schemas.microsoft.com/office/drawing/2014/main" id="{087F1E1B-81D7-4ED3-9097-77394A9CC659}"/>
              </a:ext>
            </a:extLst>
          </p:cNvPr>
          <p:cNvSpPr txBox="1"/>
          <p:nvPr/>
        </p:nvSpPr>
        <p:spPr>
          <a:xfrm>
            <a:off x="617280" y="3632977"/>
            <a:ext cx="4978169" cy="1384995"/>
          </a:xfrm>
          <a:prstGeom prst="rect">
            <a:avLst/>
          </a:prstGeom>
          <a:noFill/>
        </p:spPr>
        <p:txBody>
          <a:bodyPr wrap="square" rtlCol="0">
            <a:spAutoFit/>
          </a:bodyPr>
          <a:lstStyle/>
          <a:p>
            <a:r>
              <a:rPr lang="en-GB" sz="1400" b="1" dirty="0"/>
              <a:t>Wirral Attendance Service: </a:t>
            </a:r>
            <a:r>
              <a:rPr lang="en-GB" sz="1400" dirty="0"/>
              <a:t>There has been an increase in the number of elected home educated children nationally and on Wirral over the last 5 years. Wirral Attendance Service is waiting for government legislation to change to support with safeguarding this ever increasing number of children more effectively. </a:t>
            </a:r>
          </a:p>
          <a:p>
            <a:r>
              <a:rPr lang="en-GB" sz="1400" dirty="0"/>
              <a:t> </a:t>
            </a:r>
          </a:p>
        </p:txBody>
      </p:sp>
      <p:sp>
        <p:nvSpPr>
          <p:cNvPr id="10" name="TextBox 9">
            <a:extLst>
              <a:ext uri="{FF2B5EF4-FFF2-40B4-BE49-F238E27FC236}">
                <a16:creationId xmlns:a16="http://schemas.microsoft.com/office/drawing/2014/main" id="{16895922-900A-488E-A9F7-EC10D39E1C06}"/>
              </a:ext>
            </a:extLst>
          </p:cNvPr>
          <p:cNvSpPr txBox="1"/>
          <p:nvPr/>
        </p:nvSpPr>
        <p:spPr>
          <a:xfrm>
            <a:off x="5148755" y="4846256"/>
            <a:ext cx="1268358" cy="523220"/>
          </a:xfrm>
          <a:prstGeom prst="rect">
            <a:avLst/>
          </a:prstGeom>
          <a:noFill/>
        </p:spPr>
        <p:txBody>
          <a:bodyPr wrap="square" rtlCol="0">
            <a:spAutoFit/>
          </a:bodyPr>
          <a:lstStyle/>
          <a:p>
            <a:pPr algn="ctr"/>
            <a:r>
              <a:rPr lang="en-GB" sz="2800" dirty="0">
                <a:solidFill>
                  <a:schemeClr val="bg1">
                    <a:lumMod val="95000"/>
                  </a:schemeClr>
                </a:solidFill>
              </a:rPr>
              <a:t>Inform</a:t>
            </a:r>
          </a:p>
        </p:txBody>
      </p:sp>
      <p:sp>
        <p:nvSpPr>
          <p:cNvPr id="11" name="TextBox 10">
            <a:extLst>
              <a:ext uri="{FF2B5EF4-FFF2-40B4-BE49-F238E27FC236}">
                <a16:creationId xmlns:a16="http://schemas.microsoft.com/office/drawing/2014/main" id="{8F572E27-8F72-42CC-B0E7-05EE4D3D426A}"/>
              </a:ext>
            </a:extLst>
          </p:cNvPr>
          <p:cNvSpPr txBox="1"/>
          <p:nvPr/>
        </p:nvSpPr>
        <p:spPr>
          <a:xfrm>
            <a:off x="3524914" y="5474280"/>
            <a:ext cx="4326853" cy="461665"/>
          </a:xfrm>
          <a:prstGeom prst="rect">
            <a:avLst/>
          </a:prstGeom>
          <a:noFill/>
        </p:spPr>
        <p:txBody>
          <a:bodyPr wrap="square" rtlCol="0">
            <a:spAutoFit/>
          </a:bodyPr>
          <a:lstStyle/>
          <a:p>
            <a:r>
              <a:rPr lang="en-GB" sz="2400" dirty="0">
                <a:solidFill>
                  <a:srgbClr val="FC8637"/>
                </a:solidFill>
              </a:rPr>
              <a:t>AMBER: We need to be aware</a:t>
            </a:r>
          </a:p>
        </p:txBody>
      </p:sp>
    </p:spTree>
    <p:extLst>
      <p:ext uri="{BB962C8B-B14F-4D97-AF65-F5344CB8AC3E}">
        <p14:creationId xmlns:p14="http://schemas.microsoft.com/office/powerpoint/2010/main" val="157954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3" name="Rectangle 1">
            <a:extLst>
              <a:ext uri="{FF2B5EF4-FFF2-40B4-BE49-F238E27FC236}">
                <a16:creationId xmlns:a16="http://schemas.microsoft.com/office/drawing/2014/main" id="{6E4A67A4-88C7-4E73-8DCF-4B634E816FA5}"/>
              </a:ext>
            </a:extLst>
          </p:cNvPr>
          <p:cNvSpPr>
            <a:spLocks noChangeArrowheads="1"/>
          </p:cNvSpPr>
          <p:nvPr/>
        </p:nvSpPr>
        <p:spPr bwMode="auto">
          <a:xfrm>
            <a:off x="3930869" y="581913"/>
            <a:ext cx="7481291"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Multi-agency RAG rating</a:t>
            </a:r>
          </a:p>
          <a:p>
            <a:pPr eaLnBrk="1" hangingPunct="1">
              <a:spcBef>
                <a:spcPct val="0"/>
              </a:spcBef>
              <a:buFontTx/>
              <a:buNone/>
              <a:defRPr/>
            </a:pPr>
            <a:endParaRPr lang="en-GB" altLang="en-US" sz="1400" dirty="0">
              <a:solidFill>
                <a:srgbClr val="54547E"/>
              </a:solidFill>
            </a:endParaRPr>
          </a:p>
        </p:txBody>
      </p:sp>
      <p:sp>
        <p:nvSpPr>
          <p:cNvPr id="5" name="Rectangle 2">
            <a:extLst>
              <a:ext uri="{FF2B5EF4-FFF2-40B4-BE49-F238E27FC236}">
                <a16:creationId xmlns:a16="http://schemas.microsoft.com/office/drawing/2014/main" id="{2815721F-19AE-4642-9C62-B78C44E23662}"/>
              </a:ext>
            </a:extLst>
          </p:cNvPr>
          <p:cNvSpPr>
            <a:spLocks noChangeArrowheads="1"/>
          </p:cNvSpPr>
          <p:nvPr/>
        </p:nvSpPr>
        <p:spPr bwMode="auto">
          <a:xfrm>
            <a:off x="553673" y="2395314"/>
            <a:ext cx="11049047" cy="2616101"/>
          </a:xfrm>
          <a:prstGeom prst="rect">
            <a:avLst/>
          </a:prstGeom>
          <a:solidFill>
            <a:srgbClr val="FF5757"/>
          </a:solidFill>
          <a:ln>
            <a:solidFill>
              <a:srgbClr val="FF5757"/>
            </a:solidFill>
          </a:ln>
          <a:effectLst/>
          <a:scene3d>
            <a:camera prst="orthographicFront"/>
            <a:lightRig rig="threePt" dir="t"/>
          </a:scene3d>
          <a:sp3d>
            <a:bevelT w="114300" prst="hardEdge"/>
          </a:sp3d>
        </p:spPr>
        <p:txBody>
          <a:bodyPr vert="horz" wrap="square" lIns="36576" tIns="36576" rIns="36576" bIns="36576" numCol="1" anchor="t" anchorCtr="0" compatLnSpc="1">
            <a:prstTxWarp prst="textNoShape">
              <a:avLst/>
            </a:prstTxWarp>
          </a:bodyPr>
          <a:lstStyle/>
          <a:p>
            <a:endParaRPr lang="en-GB" dirty="0"/>
          </a:p>
        </p:txBody>
      </p:sp>
      <p:sp>
        <p:nvSpPr>
          <p:cNvPr id="6" name="TextBox 5">
            <a:extLst>
              <a:ext uri="{FF2B5EF4-FFF2-40B4-BE49-F238E27FC236}">
                <a16:creationId xmlns:a16="http://schemas.microsoft.com/office/drawing/2014/main" id="{EAEFE075-96E5-4444-BDE8-A2D8A8856D01}"/>
              </a:ext>
            </a:extLst>
          </p:cNvPr>
          <p:cNvSpPr txBox="1"/>
          <p:nvPr/>
        </p:nvSpPr>
        <p:spPr>
          <a:xfrm>
            <a:off x="673916" y="2535973"/>
            <a:ext cx="4929929" cy="1846659"/>
          </a:xfrm>
          <a:prstGeom prst="rect">
            <a:avLst/>
          </a:prstGeom>
          <a:noFill/>
        </p:spPr>
        <p:txBody>
          <a:bodyPr wrap="square" rtlCol="0">
            <a:spAutoFit/>
          </a:bodyPr>
          <a:lstStyle/>
          <a:p>
            <a:r>
              <a:rPr lang="en-GB" sz="1600" b="1" dirty="0"/>
              <a:t>Early Help:</a:t>
            </a:r>
            <a:r>
              <a:rPr lang="en-GB" sz="1600" dirty="0"/>
              <a:t> Early Help report that there are concerning patterns in relation to families escalating and                 de-escalating in short periods of time. Contributing factors appear to be inconsistent application of thresholds and drift.</a:t>
            </a:r>
          </a:p>
          <a:p>
            <a:r>
              <a:rPr lang="en-GB" sz="1600" dirty="0"/>
              <a:t> </a:t>
            </a:r>
          </a:p>
          <a:p>
            <a:endParaRPr lang="en-GB" dirty="0"/>
          </a:p>
        </p:txBody>
      </p:sp>
      <p:sp>
        <p:nvSpPr>
          <p:cNvPr id="7" name="TextBox 6">
            <a:extLst>
              <a:ext uri="{FF2B5EF4-FFF2-40B4-BE49-F238E27FC236}">
                <a16:creationId xmlns:a16="http://schemas.microsoft.com/office/drawing/2014/main" id="{2FC03E9A-10FD-4F4B-9995-1F123712A92E}"/>
              </a:ext>
            </a:extLst>
          </p:cNvPr>
          <p:cNvSpPr txBox="1"/>
          <p:nvPr/>
        </p:nvSpPr>
        <p:spPr>
          <a:xfrm>
            <a:off x="6274967" y="2535973"/>
            <a:ext cx="5050171" cy="2616101"/>
          </a:xfrm>
          <a:prstGeom prst="rect">
            <a:avLst/>
          </a:prstGeom>
          <a:noFill/>
        </p:spPr>
        <p:txBody>
          <a:bodyPr wrap="square" rtlCol="0">
            <a:spAutoFit/>
          </a:bodyPr>
          <a:lstStyle/>
          <a:p>
            <a:r>
              <a:rPr lang="en-GB" sz="1600" b="1" dirty="0"/>
              <a:t>Cheshire and Wirral Partnership (CWP): </a:t>
            </a:r>
            <a:r>
              <a:rPr lang="en-GB" sz="1600" dirty="0"/>
              <a:t>There has been an increase in the number of parents committing suicide in Wirral. It has been acknowledged that in some cases the parents were known to Children’s Services. Although the children were not seen as ‘at risk of significant harm’ there is no system in place to convene multi-agency reviews on these deaths when there appears to be some lessons to be learnt. This has been raised with the designated nurse. </a:t>
            </a:r>
          </a:p>
          <a:p>
            <a:r>
              <a:rPr lang="en-GB" dirty="0"/>
              <a:t> </a:t>
            </a:r>
          </a:p>
          <a:p>
            <a:endParaRPr lang="en-GB" dirty="0"/>
          </a:p>
        </p:txBody>
      </p:sp>
      <p:sp>
        <p:nvSpPr>
          <p:cNvPr id="8" name="TextBox 7">
            <a:extLst>
              <a:ext uri="{FF2B5EF4-FFF2-40B4-BE49-F238E27FC236}">
                <a16:creationId xmlns:a16="http://schemas.microsoft.com/office/drawing/2014/main" id="{39AACFF6-0118-4807-871F-1AB6EA976F09}"/>
              </a:ext>
            </a:extLst>
          </p:cNvPr>
          <p:cNvSpPr txBox="1"/>
          <p:nvPr/>
        </p:nvSpPr>
        <p:spPr>
          <a:xfrm>
            <a:off x="5274568" y="4466191"/>
            <a:ext cx="1073790" cy="461665"/>
          </a:xfrm>
          <a:prstGeom prst="rect">
            <a:avLst/>
          </a:prstGeom>
          <a:noFill/>
        </p:spPr>
        <p:txBody>
          <a:bodyPr wrap="square" rtlCol="0">
            <a:spAutoFit/>
          </a:bodyPr>
          <a:lstStyle/>
          <a:p>
            <a:pPr algn="ctr"/>
            <a:r>
              <a:rPr lang="en-GB" sz="2400" dirty="0">
                <a:solidFill>
                  <a:schemeClr val="bg1">
                    <a:lumMod val="95000"/>
                  </a:schemeClr>
                </a:solidFill>
              </a:rPr>
              <a:t>Flag</a:t>
            </a:r>
          </a:p>
        </p:txBody>
      </p:sp>
      <p:sp>
        <p:nvSpPr>
          <p:cNvPr id="9" name="TextBox 8">
            <a:extLst>
              <a:ext uri="{FF2B5EF4-FFF2-40B4-BE49-F238E27FC236}">
                <a16:creationId xmlns:a16="http://schemas.microsoft.com/office/drawing/2014/main" id="{FB32E080-9DFA-4C7A-8DA9-A379CDBC8BDC}"/>
              </a:ext>
            </a:extLst>
          </p:cNvPr>
          <p:cNvSpPr txBox="1"/>
          <p:nvPr/>
        </p:nvSpPr>
        <p:spPr>
          <a:xfrm>
            <a:off x="3276761" y="5292733"/>
            <a:ext cx="4511927" cy="461665"/>
          </a:xfrm>
          <a:prstGeom prst="rect">
            <a:avLst/>
          </a:prstGeom>
          <a:noFill/>
        </p:spPr>
        <p:txBody>
          <a:bodyPr wrap="square" rtlCol="0">
            <a:spAutoFit/>
          </a:bodyPr>
          <a:lstStyle/>
          <a:p>
            <a:r>
              <a:rPr lang="en-GB" sz="2400" dirty="0">
                <a:solidFill>
                  <a:srgbClr val="C00000"/>
                </a:solidFill>
              </a:rPr>
              <a:t>RED: Flag as an area of Concern</a:t>
            </a:r>
          </a:p>
        </p:txBody>
      </p:sp>
    </p:spTree>
    <p:extLst>
      <p:ext uri="{BB962C8B-B14F-4D97-AF65-F5344CB8AC3E}">
        <p14:creationId xmlns:p14="http://schemas.microsoft.com/office/powerpoint/2010/main" val="164383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pic>
        <p:nvPicPr>
          <p:cNvPr id="5" name="Picture 6">
            <a:extLst>
              <a:ext uri="{FF2B5EF4-FFF2-40B4-BE49-F238E27FC236}">
                <a16:creationId xmlns:a16="http://schemas.microsoft.com/office/drawing/2014/main" id="{15DF7E4F-CB76-4536-B153-449B3FADED7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8737538" y="1501600"/>
            <a:ext cx="2624843" cy="385480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5">
            <a:extLst>
              <a:ext uri="{FF2B5EF4-FFF2-40B4-BE49-F238E27FC236}">
                <a16:creationId xmlns:a16="http://schemas.microsoft.com/office/drawing/2014/main" id="{4E6B7036-B85F-4E93-B17C-5F73B3826860}"/>
              </a:ext>
            </a:extLst>
          </p:cNvPr>
          <p:cNvSpPr/>
          <p:nvPr/>
        </p:nvSpPr>
        <p:spPr>
          <a:xfrm>
            <a:off x="1103862" y="1232386"/>
            <a:ext cx="6240379" cy="5940088"/>
          </a:xfrm>
          <a:prstGeom prst="rect">
            <a:avLst/>
          </a:prstGeom>
          <a:effectLst/>
        </p:spPr>
        <p:txBody>
          <a:bodyPr wrap="square">
            <a:spAutoFit/>
          </a:bodyPr>
          <a:lstStyle/>
          <a:p>
            <a:r>
              <a:rPr lang="en-GB" altLang="en-US" sz="8000" b="1" dirty="0">
                <a:solidFill>
                  <a:schemeClr val="bg1">
                    <a:lumMod val="75000"/>
                  </a:schemeClr>
                </a:solidFill>
                <a:latin typeface="Ink Free" panose="03080402000500000000" pitchFamily="66" charset="0"/>
              </a:rPr>
              <a:t>Progress Against Priorities</a:t>
            </a:r>
          </a:p>
          <a:p>
            <a:pPr lvl="0"/>
            <a:r>
              <a:rPr lang="en-GB" sz="6000" b="1" dirty="0">
                <a:solidFill>
                  <a:prstClr val="white">
                    <a:lumMod val="75000"/>
                  </a:prstClr>
                </a:solidFill>
                <a:latin typeface="Ink Free" panose="03080402000500000000" pitchFamily="66" charset="0"/>
              </a:rPr>
              <a:t>- first 6 months</a:t>
            </a:r>
            <a:endParaRPr lang="en-GB" sz="6000" dirty="0">
              <a:solidFill>
                <a:prstClr val="black"/>
              </a:solidFill>
            </a:endParaRPr>
          </a:p>
          <a:p>
            <a:r>
              <a:rPr lang="en-GB" sz="8000" dirty="0"/>
              <a:t>	</a:t>
            </a:r>
          </a:p>
        </p:txBody>
      </p:sp>
      <p:pic>
        <p:nvPicPr>
          <p:cNvPr id="3" name="Picture 2" descr="A picture containing yellow, headdress, sitting, helmet&#10;&#10;Description automatically generated">
            <a:extLst>
              <a:ext uri="{FF2B5EF4-FFF2-40B4-BE49-F238E27FC236}">
                <a16:creationId xmlns:a16="http://schemas.microsoft.com/office/drawing/2014/main" id="{D38B69E6-4648-41AA-AAB5-0D130263F9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6356" y="845912"/>
            <a:ext cx="1860741" cy="1860741"/>
          </a:xfrm>
          <a:prstGeom prst="rect">
            <a:avLst/>
          </a:prstGeom>
        </p:spPr>
      </p:pic>
      <p:sp>
        <p:nvSpPr>
          <p:cNvPr id="14" name="Rectangle 13">
            <a:extLst>
              <a:ext uri="{FF2B5EF4-FFF2-40B4-BE49-F238E27FC236}">
                <a16:creationId xmlns:a16="http://schemas.microsoft.com/office/drawing/2014/main" id="{70A362FB-05CC-4810-A6B5-12F6014902A0}"/>
              </a:ext>
            </a:extLst>
          </p:cNvPr>
          <p:cNvSpPr/>
          <p:nvPr/>
        </p:nvSpPr>
        <p:spPr>
          <a:xfrm>
            <a:off x="7215139" y="2752234"/>
            <a:ext cx="176463" cy="2500402"/>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yellow sign&#10;&#10;Description automatically generated">
            <a:extLst>
              <a:ext uri="{FF2B5EF4-FFF2-40B4-BE49-F238E27FC236}">
                <a16:creationId xmlns:a16="http://schemas.microsoft.com/office/drawing/2014/main" id="{45AA2C9A-2B48-4CA4-9791-C353103B9D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88173" y="1232386"/>
            <a:ext cx="1846716" cy="1860741"/>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8ACDD528-E533-4A97-8069-24EAABE53390}"/>
              </a:ext>
            </a:extLst>
          </p:cNvPr>
          <p:cNvPicPr>
            <a:picLocks noChangeAspect="1"/>
          </p:cNvPicPr>
          <p:nvPr/>
        </p:nvPicPr>
        <p:blipFill>
          <a:blip r:embed="rId7">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tretch>
            <a:fillRect/>
          </a:stretch>
        </p:blipFill>
        <p:spPr>
          <a:xfrm rot="21125006">
            <a:off x="9300341" y="3007328"/>
            <a:ext cx="864595" cy="891048"/>
          </a:xfrm>
          <a:prstGeom prst="rect">
            <a:avLst/>
          </a:prstGeom>
        </p:spPr>
      </p:pic>
    </p:spTree>
    <p:extLst>
      <p:ext uri="{BB962C8B-B14F-4D97-AF65-F5344CB8AC3E}">
        <p14:creationId xmlns:p14="http://schemas.microsoft.com/office/powerpoint/2010/main" val="2358478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709809" y="581913"/>
            <a:ext cx="7702351"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Four Priorities for 2019-21</a:t>
            </a:r>
            <a:endParaRPr lang="en-GB" altLang="en-US" sz="4800" dirty="0">
              <a:solidFill>
                <a:schemeClr val="accent1">
                  <a:lumMod val="50000"/>
                </a:schemeClr>
              </a:solidFill>
              <a:latin typeface="Ink Free" panose="03080402000500000000" pitchFamily="66" charset="0"/>
            </a:endParaRPr>
          </a:p>
          <a:p>
            <a:pPr eaLnBrk="1" hangingPunct="1">
              <a:spcBef>
                <a:spcPct val="0"/>
              </a:spcBef>
              <a:buFontTx/>
              <a:buNone/>
              <a:defRPr/>
            </a:pPr>
            <a:endParaRPr lang="en-GB" altLang="en-US" sz="1400" dirty="0">
              <a:solidFill>
                <a:srgbClr val="54547E"/>
              </a:solidFill>
            </a:endParaRPr>
          </a:p>
        </p:txBody>
      </p:sp>
      <p:sp>
        <p:nvSpPr>
          <p:cNvPr id="12" name="Right Triangle 11">
            <a:extLst>
              <a:ext uri="{FF2B5EF4-FFF2-40B4-BE49-F238E27FC236}">
                <a16:creationId xmlns:a16="http://schemas.microsoft.com/office/drawing/2014/main" id="{900CAF58-CABD-4EF0-889C-443ADDBF33EB}"/>
              </a:ext>
            </a:extLst>
          </p:cNvPr>
          <p:cNvSpPr/>
          <p:nvPr/>
        </p:nvSpPr>
        <p:spPr>
          <a:xfrm flipV="1">
            <a:off x="3074432" y="4765371"/>
            <a:ext cx="3310257" cy="1334814"/>
          </a:xfrm>
          <a:prstGeom prst="rtTriangle">
            <a:avLst/>
          </a:prstGeom>
          <a:gradFill flip="none" rotWithShape="1">
            <a:gsLst>
              <a:gs pos="0">
                <a:schemeClr val="accent3">
                  <a:lumMod val="0"/>
                  <a:lumOff val="100000"/>
                </a:schemeClr>
              </a:gs>
              <a:gs pos="0">
                <a:schemeClr val="accent3">
                  <a:lumMod val="0"/>
                  <a:lumOff val="100000"/>
                  <a:alpha val="0"/>
                </a:schemeClr>
              </a:gs>
              <a:gs pos="92000">
                <a:schemeClr val="tx1"/>
              </a:gs>
            </a:gsLst>
            <a:lin ang="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Triangle 12">
            <a:extLst>
              <a:ext uri="{FF2B5EF4-FFF2-40B4-BE49-F238E27FC236}">
                <a16:creationId xmlns:a16="http://schemas.microsoft.com/office/drawing/2014/main" id="{9779E0AE-F613-4501-9EFE-D28B662DF5A3}"/>
              </a:ext>
            </a:extLst>
          </p:cNvPr>
          <p:cNvSpPr/>
          <p:nvPr/>
        </p:nvSpPr>
        <p:spPr>
          <a:xfrm flipH="1" flipV="1">
            <a:off x="5176390" y="5928330"/>
            <a:ext cx="3541984" cy="1334814"/>
          </a:xfrm>
          <a:prstGeom prst="rtTriangle">
            <a:avLst/>
          </a:prstGeom>
          <a:gradFill flip="none" rotWithShape="1">
            <a:gsLst>
              <a:gs pos="0">
                <a:schemeClr val="accent3">
                  <a:lumMod val="0"/>
                  <a:lumOff val="100000"/>
                </a:schemeClr>
              </a:gs>
              <a:gs pos="0">
                <a:schemeClr val="accent3">
                  <a:lumMod val="0"/>
                  <a:lumOff val="100000"/>
                  <a:alpha val="0"/>
                </a:schemeClr>
              </a:gs>
              <a:gs pos="92000">
                <a:schemeClr val="tx1"/>
              </a:gs>
            </a:gsLst>
            <a:lin ang="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a:extLst>
              <a:ext uri="{FF2B5EF4-FFF2-40B4-BE49-F238E27FC236}">
                <a16:creationId xmlns:a16="http://schemas.microsoft.com/office/drawing/2014/main" id="{0694D806-201D-41B3-9E1E-C3A498DE34BC}"/>
              </a:ext>
            </a:extLst>
          </p:cNvPr>
          <p:cNvSpPr/>
          <p:nvPr/>
        </p:nvSpPr>
        <p:spPr>
          <a:xfrm flipH="1" flipV="1">
            <a:off x="5207532" y="3648440"/>
            <a:ext cx="3541984" cy="1334814"/>
          </a:xfrm>
          <a:prstGeom prst="rtTriangle">
            <a:avLst/>
          </a:prstGeom>
          <a:gradFill flip="none" rotWithShape="1">
            <a:gsLst>
              <a:gs pos="0">
                <a:schemeClr val="accent3">
                  <a:lumMod val="0"/>
                  <a:lumOff val="100000"/>
                </a:schemeClr>
              </a:gs>
              <a:gs pos="0">
                <a:schemeClr val="accent3">
                  <a:lumMod val="0"/>
                  <a:lumOff val="100000"/>
                  <a:alpha val="0"/>
                </a:schemeClr>
              </a:gs>
              <a:gs pos="92000">
                <a:schemeClr val="tx1"/>
              </a:gs>
            </a:gsLst>
            <a:lin ang="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a:extLst>
              <a:ext uri="{FF2B5EF4-FFF2-40B4-BE49-F238E27FC236}">
                <a16:creationId xmlns:a16="http://schemas.microsoft.com/office/drawing/2014/main" id="{68B1A44E-EBE4-4BBF-BBF5-D1E87B7072FA}"/>
              </a:ext>
            </a:extLst>
          </p:cNvPr>
          <p:cNvSpPr/>
          <p:nvPr/>
        </p:nvSpPr>
        <p:spPr>
          <a:xfrm flipV="1">
            <a:off x="3074432" y="2498945"/>
            <a:ext cx="3310257" cy="1334814"/>
          </a:xfrm>
          <a:prstGeom prst="rtTriangle">
            <a:avLst/>
          </a:prstGeom>
          <a:gradFill flip="none" rotWithShape="1">
            <a:gsLst>
              <a:gs pos="0">
                <a:schemeClr val="accent3">
                  <a:lumMod val="0"/>
                  <a:lumOff val="100000"/>
                </a:schemeClr>
              </a:gs>
              <a:gs pos="0">
                <a:schemeClr val="accent3">
                  <a:lumMod val="0"/>
                  <a:lumOff val="100000"/>
                  <a:alpha val="0"/>
                </a:schemeClr>
              </a:gs>
              <a:gs pos="92000">
                <a:schemeClr val="tx1"/>
              </a:gs>
            </a:gsLst>
            <a:lin ang="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7F4CC4F1-A228-4CF4-9930-57AEC57C74C4}"/>
              </a:ext>
            </a:extLst>
          </p:cNvPr>
          <p:cNvGrpSpPr/>
          <p:nvPr/>
        </p:nvGrpSpPr>
        <p:grpSpPr>
          <a:xfrm>
            <a:off x="2264980" y="1022902"/>
            <a:ext cx="5557985" cy="2514981"/>
            <a:chOff x="2264980" y="1022902"/>
            <a:chExt cx="5557985" cy="2514981"/>
          </a:xfrm>
        </p:grpSpPr>
        <p:sp>
          <p:nvSpPr>
            <p:cNvPr id="8" name="Oval 7">
              <a:extLst>
                <a:ext uri="{FF2B5EF4-FFF2-40B4-BE49-F238E27FC236}">
                  <a16:creationId xmlns:a16="http://schemas.microsoft.com/office/drawing/2014/main" id="{AAACEAE3-3026-48F1-9BCD-DD5EEB4AC311}"/>
                </a:ext>
              </a:extLst>
            </p:cNvPr>
            <p:cNvSpPr/>
            <p:nvPr/>
          </p:nvSpPr>
          <p:spPr>
            <a:xfrm>
              <a:off x="2264980" y="1022902"/>
              <a:ext cx="5557985" cy="2514981"/>
            </a:xfrm>
            <a:prstGeom prst="ellipse">
              <a:avLst/>
            </a:prstGeom>
            <a:solidFill>
              <a:schemeClr val="accent1">
                <a:lumMod val="60000"/>
                <a:lumOff val="4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985A70BA-69B4-43C0-9F98-0ACB62ED9D1B}"/>
                </a:ext>
              </a:extLst>
            </p:cNvPr>
            <p:cNvGrpSpPr/>
            <p:nvPr/>
          </p:nvGrpSpPr>
          <p:grpSpPr>
            <a:xfrm>
              <a:off x="2926789" y="1444062"/>
              <a:ext cx="3457900" cy="1123200"/>
              <a:chOff x="2926789" y="1444062"/>
              <a:chExt cx="3457900" cy="1123200"/>
            </a:xfrm>
          </p:grpSpPr>
          <p:sp>
            <p:nvSpPr>
              <p:cNvPr id="18" name="Rectangle: Top Corners Rounded 17">
                <a:extLst>
                  <a:ext uri="{FF2B5EF4-FFF2-40B4-BE49-F238E27FC236}">
                    <a16:creationId xmlns:a16="http://schemas.microsoft.com/office/drawing/2014/main" id="{9A5BBB0A-63EB-4827-B13C-3D58EF9B06E3}"/>
                  </a:ext>
                </a:extLst>
              </p:cNvPr>
              <p:cNvSpPr/>
              <p:nvPr/>
            </p:nvSpPr>
            <p:spPr>
              <a:xfrm rot="16200000">
                <a:off x="3941989" y="428862"/>
                <a:ext cx="1123200" cy="3153600"/>
              </a:xfrm>
              <a:prstGeom prst="round2SameRect">
                <a:avLst>
                  <a:gd name="adj1" fmla="val 50000"/>
                  <a:gd name="adj2" fmla="val 0"/>
                </a:avLst>
              </a:prstGeom>
              <a:gradFill flip="none" rotWithShape="1">
                <a:gsLst>
                  <a:gs pos="31000">
                    <a:schemeClr val="accent3">
                      <a:lumMod val="0"/>
                      <a:lumOff val="100000"/>
                    </a:schemeClr>
                  </a:gs>
                  <a:gs pos="86000">
                    <a:schemeClr val="bg1">
                      <a:lumMod val="85000"/>
                    </a:schemeClr>
                  </a:gs>
                  <a:gs pos="100000">
                    <a:srgbClr val="EBEBEB">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F72105B1-5CBD-4301-8576-01356032EFBF}"/>
                  </a:ext>
                </a:extLst>
              </p:cNvPr>
              <p:cNvSpPr/>
              <p:nvPr/>
            </p:nvSpPr>
            <p:spPr>
              <a:xfrm>
                <a:off x="3042902" y="1525063"/>
                <a:ext cx="961196" cy="961196"/>
              </a:xfrm>
              <a:prstGeom prst="ellipse">
                <a:avLst/>
              </a:prstGeom>
              <a:solidFill>
                <a:schemeClr val="accent5">
                  <a:lumMod val="50000"/>
                </a:schemeClr>
              </a:solidFill>
              <a:ln>
                <a:noFill/>
              </a:ln>
              <a:effectLst>
                <a:innerShdw blurRad="127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9654E4AC-1199-429B-8057-BD62D4118C6D}"/>
                  </a:ext>
                </a:extLst>
              </p:cNvPr>
              <p:cNvSpPr txBox="1"/>
              <p:nvPr/>
            </p:nvSpPr>
            <p:spPr>
              <a:xfrm>
                <a:off x="3297526" y="1538125"/>
                <a:ext cx="451948" cy="861774"/>
              </a:xfrm>
              <a:prstGeom prst="rect">
                <a:avLst/>
              </a:prstGeom>
              <a:noFill/>
            </p:spPr>
            <p:txBody>
              <a:bodyPr wrap="square" rtlCol="0">
                <a:spAutoFit/>
              </a:bodyPr>
              <a:lstStyle/>
              <a:p>
                <a:pPr algn="ctr"/>
                <a:r>
                  <a:rPr lang="en-GB" sz="5000" b="1" dirty="0">
                    <a:solidFill>
                      <a:schemeClr val="bg1"/>
                    </a:solidFill>
                    <a:latin typeface="Gill Sans MT" panose="020B0502020104020203" pitchFamily="34" charset="0"/>
                  </a:rPr>
                  <a:t>1</a:t>
                </a:r>
              </a:p>
            </p:txBody>
          </p:sp>
          <p:sp>
            <p:nvSpPr>
              <p:cNvPr id="27" name="TextBox 26">
                <a:extLst>
                  <a:ext uri="{FF2B5EF4-FFF2-40B4-BE49-F238E27FC236}">
                    <a16:creationId xmlns:a16="http://schemas.microsoft.com/office/drawing/2014/main" id="{96ED4F1B-8E12-494D-A792-550FA348C746}"/>
                  </a:ext>
                </a:extLst>
              </p:cNvPr>
              <p:cNvSpPr txBox="1"/>
              <p:nvPr/>
            </p:nvSpPr>
            <p:spPr>
              <a:xfrm>
                <a:off x="4120211" y="1619857"/>
                <a:ext cx="2264478" cy="707886"/>
              </a:xfrm>
              <a:prstGeom prst="rect">
                <a:avLst/>
              </a:prstGeom>
              <a:noFill/>
            </p:spPr>
            <p:txBody>
              <a:bodyPr wrap="square" rtlCol="0">
                <a:spAutoFit/>
              </a:bodyPr>
              <a:lstStyle/>
              <a:p>
                <a:r>
                  <a:rPr lang="en-GB" sz="2000" b="1" dirty="0">
                    <a:solidFill>
                      <a:schemeClr val="accent1">
                        <a:lumMod val="50000"/>
                      </a:schemeClr>
                    </a:solidFill>
                    <a:latin typeface="Arial Narrow" panose="020B0606020202030204" pitchFamily="34" charset="0"/>
                  </a:rPr>
                  <a:t>Emotional Health and Wellbeing</a:t>
                </a:r>
              </a:p>
            </p:txBody>
          </p:sp>
        </p:grpSp>
      </p:grpSp>
      <p:grpSp>
        <p:nvGrpSpPr>
          <p:cNvPr id="35" name="Group 34">
            <a:extLst>
              <a:ext uri="{FF2B5EF4-FFF2-40B4-BE49-F238E27FC236}">
                <a16:creationId xmlns:a16="http://schemas.microsoft.com/office/drawing/2014/main" id="{B6308353-05F1-43D0-AA02-94B91B964936}"/>
              </a:ext>
            </a:extLst>
          </p:cNvPr>
          <p:cNvGrpSpPr/>
          <p:nvPr/>
        </p:nvGrpSpPr>
        <p:grpSpPr>
          <a:xfrm>
            <a:off x="1981714" y="3106200"/>
            <a:ext cx="5557985" cy="2514981"/>
            <a:chOff x="1981714" y="3106200"/>
            <a:chExt cx="5557985" cy="2514981"/>
          </a:xfrm>
        </p:grpSpPr>
        <p:sp>
          <p:nvSpPr>
            <p:cNvPr id="10" name="Oval 9">
              <a:extLst>
                <a:ext uri="{FF2B5EF4-FFF2-40B4-BE49-F238E27FC236}">
                  <a16:creationId xmlns:a16="http://schemas.microsoft.com/office/drawing/2014/main" id="{8BA598BD-788C-4205-9548-EF70E8F3D028}"/>
                </a:ext>
              </a:extLst>
            </p:cNvPr>
            <p:cNvSpPr/>
            <p:nvPr/>
          </p:nvSpPr>
          <p:spPr>
            <a:xfrm>
              <a:off x="1981714" y="3106200"/>
              <a:ext cx="5557985" cy="2514981"/>
            </a:xfrm>
            <a:prstGeom prst="ellipse">
              <a:avLst/>
            </a:prstGeom>
            <a:solidFill>
              <a:srgbClr val="F1A9C6"/>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a:extLst>
                <a:ext uri="{FF2B5EF4-FFF2-40B4-BE49-F238E27FC236}">
                  <a16:creationId xmlns:a16="http://schemas.microsoft.com/office/drawing/2014/main" id="{9E493206-A1F6-4C05-B828-9364CA5CF859}"/>
                </a:ext>
              </a:extLst>
            </p:cNvPr>
            <p:cNvGrpSpPr/>
            <p:nvPr/>
          </p:nvGrpSpPr>
          <p:grpSpPr>
            <a:xfrm>
              <a:off x="2926789" y="3752991"/>
              <a:ext cx="3457900" cy="1123200"/>
              <a:chOff x="2926789" y="3752991"/>
              <a:chExt cx="3457900" cy="1123200"/>
            </a:xfrm>
          </p:grpSpPr>
          <p:sp>
            <p:nvSpPr>
              <p:cNvPr id="11" name="Rectangle: Top Corners Rounded 10">
                <a:extLst>
                  <a:ext uri="{FF2B5EF4-FFF2-40B4-BE49-F238E27FC236}">
                    <a16:creationId xmlns:a16="http://schemas.microsoft.com/office/drawing/2014/main" id="{AC8EA535-FAFE-442C-8F81-913D0D74E9A6}"/>
                  </a:ext>
                </a:extLst>
              </p:cNvPr>
              <p:cNvSpPr/>
              <p:nvPr/>
            </p:nvSpPr>
            <p:spPr>
              <a:xfrm rot="16200000">
                <a:off x="3941989" y="2737791"/>
                <a:ext cx="1123200" cy="3153600"/>
              </a:xfrm>
              <a:prstGeom prst="round2SameRect">
                <a:avLst>
                  <a:gd name="adj1" fmla="val 50000"/>
                  <a:gd name="adj2" fmla="val 0"/>
                </a:avLst>
              </a:prstGeom>
              <a:gradFill flip="none" rotWithShape="1">
                <a:gsLst>
                  <a:gs pos="31000">
                    <a:schemeClr val="accent3">
                      <a:lumMod val="0"/>
                      <a:lumOff val="100000"/>
                    </a:schemeClr>
                  </a:gs>
                  <a:gs pos="86000">
                    <a:schemeClr val="bg1">
                      <a:lumMod val="85000"/>
                    </a:schemeClr>
                  </a:gs>
                  <a:gs pos="100000">
                    <a:srgbClr val="EBEBEB">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D78A400-9058-49C9-92FD-2AE53717BD92}"/>
                  </a:ext>
                </a:extLst>
              </p:cNvPr>
              <p:cNvSpPr/>
              <p:nvPr/>
            </p:nvSpPr>
            <p:spPr>
              <a:xfrm>
                <a:off x="3042902" y="3833992"/>
                <a:ext cx="961196" cy="961196"/>
              </a:xfrm>
              <a:prstGeom prst="ellipse">
                <a:avLst/>
              </a:prstGeom>
              <a:solidFill>
                <a:srgbClr val="DB25CE"/>
              </a:solidFill>
              <a:ln>
                <a:noFill/>
              </a:ln>
              <a:effectLst>
                <a:innerShdw blurRad="127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926E61E3-3768-49B3-AC85-F29A33ACD6CC}"/>
                  </a:ext>
                </a:extLst>
              </p:cNvPr>
              <p:cNvSpPr txBox="1"/>
              <p:nvPr/>
            </p:nvSpPr>
            <p:spPr>
              <a:xfrm>
                <a:off x="3318546" y="3878832"/>
                <a:ext cx="451948" cy="861774"/>
              </a:xfrm>
              <a:prstGeom prst="rect">
                <a:avLst/>
              </a:prstGeom>
              <a:noFill/>
            </p:spPr>
            <p:txBody>
              <a:bodyPr wrap="square" rtlCol="0">
                <a:noAutofit/>
              </a:bodyPr>
              <a:lstStyle/>
              <a:p>
                <a:pPr algn="ctr"/>
                <a:r>
                  <a:rPr lang="en-GB" sz="5000" b="1" dirty="0">
                    <a:solidFill>
                      <a:schemeClr val="bg1"/>
                    </a:solidFill>
                    <a:latin typeface="Gill Sans MT" panose="020B0502020104020203" pitchFamily="34" charset="0"/>
                  </a:rPr>
                  <a:t>3</a:t>
                </a:r>
              </a:p>
            </p:txBody>
          </p:sp>
          <p:sp>
            <p:nvSpPr>
              <p:cNvPr id="28" name="TextBox 27">
                <a:extLst>
                  <a:ext uri="{FF2B5EF4-FFF2-40B4-BE49-F238E27FC236}">
                    <a16:creationId xmlns:a16="http://schemas.microsoft.com/office/drawing/2014/main" id="{8ED1F195-9696-42D8-BC70-3BB0D16E3A9A}"/>
                  </a:ext>
                </a:extLst>
              </p:cNvPr>
              <p:cNvSpPr txBox="1"/>
              <p:nvPr/>
            </p:nvSpPr>
            <p:spPr>
              <a:xfrm>
                <a:off x="4120211" y="3937608"/>
                <a:ext cx="2264478" cy="707886"/>
              </a:xfrm>
              <a:prstGeom prst="rect">
                <a:avLst/>
              </a:prstGeom>
              <a:noFill/>
            </p:spPr>
            <p:txBody>
              <a:bodyPr wrap="square" rtlCol="0">
                <a:noAutofit/>
              </a:bodyPr>
              <a:lstStyle/>
              <a:p>
                <a:r>
                  <a:rPr lang="en-GB" sz="2000" b="1" dirty="0">
                    <a:solidFill>
                      <a:schemeClr val="accent1">
                        <a:lumMod val="50000"/>
                      </a:schemeClr>
                    </a:solidFill>
                    <a:latin typeface="Arial Narrow" panose="020B0606020202030204" pitchFamily="34" charset="0"/>
                  </a:rPr>
                  <a:t>Intergenerational Abuse</a:t>
                </a:r>
              </a:p>
            </p:txBody>
          </p:sp>
        </p:grpSp>
      </p:grpSp>
      <p:grpSp>
        <p:nvGrpSpPr>
          <p:cNvPr id="34" name="Group 33">
            <a:extLst>
              <a:ext uri="{FF2B5EF4-FFF2-40B4-BE49-F238E27FC236}">
                <a16:creationId xmlns:a16="http://schemas.microsoft.com/office/drawing/2014/main" id="{5CE1544D-1645-4FEC-93FF-5C10AB7D270E}"/>
              </a:ext>
            </a:extLst>
          </p:cNvPr>
          <p:cNvGrpSpPr/>
          <p:nvPr/>
        </p:nvGrpSpPr>
        <p:grpSpPr>
          <a:xfrm>
            <a:off x="4114187" y="1969012"/>
            <a:ext cx="5557985" cy="2514981"/>
            <a:chOff x="4114187" y="1969012"/>
            <a:chExt cx="5557985" cy="2514981"/>
          </a:xfrm>
        </p:grpSpPr>
        <p:sp>
          <p:nvSpPr>
            <p:cNvPr id="9" name="Oval 8">
              <a:extLst>
                <a:ext uri="{FF2B5EF4-FFF2-40B4-BE49-F238E27FC236}">
                  <a16:creationId xmlns:a16="http://schemas.microsoft.com/office/drawing/2014/main" id="{B51CB12C-7416-4D66-BC4F-B5084486DF38}"/>
                </a:ext>
              </a:extLst>
            </p:cNvPr>
            <p:cNvSpPr/>
            <p:nvPr/>
          </p:nvSpPr>
          <p:spPr>
            <a:xfrm>
              <a:off x="4114187" y="1969012"/>
              <a:ext cx="5557985" cy="2514981"/>
            </a:xfrm>
            <a:prstGeom prst="ellipse">
              <a:avLst/>
            </a:prstGeom>
            <a:solidFill>
              <a:schemeClr val="accent5">
                <a:lumMod val="40000"/>
                <a:lumOff val="6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6F04E800-4291-4177-A6E2-F170D4F75016}"/>
                </a:ext>
              </a:extLst>
            </p:cNvPr>
            <p:cNvGrpSpPr/>
            <p:nvPr/>
          </p:nvGrpSpPr>
          <p:grpSpPr>
            <a:xfrm>
              <a:off x="5375698" y="2604752"/>
              <a:ext cx="3373818" cy="1123200"/>
              <a:chOff x="5375698" y="2604752"/>
              <a:chExt cx="3373818" cy="1123200"/>
            </a:xfrm>
          </p:grpSpPr>
          <p:sp>
            <p:nvSpPr>
              <p:cNvPr id="16" name="Rectangle: Top Corners Rounded 15">
                <a:extLst>
                  <a:ext uri="{FF2B5EF4-FFF2-40B4-BE49-F238E27FC236}">
                    <a16:creationId xmlns:a16="http://schemas.microsoft.com/office/drawing/2014/main" id="{F6CE190E-D831-45BA-849D-9E7BF815F493}"/>
                  </a:ext>
                </a:extLst>
              </p:cNvPr>
              <p:cNvSpPr/>
              <p:nvPr/>
            </p:nvSpPr>
            <p:spPr>
              <a:xfrm rot="16200000" flipH="1" flipV="1">
                <a:off x="6611116" y="1589552"/>
                <a:ext cx="1123200" cy="3153600"/>
              </a:xfrm>
              <a:prstGeom prst="round2SameRect">
                <a:avLst>
                  <a:gd name="adj1" fmla="val 50000"/>
                  <a:gd name="adj2" fmla="val 0"/>
                </a:avLst>
              </a:prstGeom>
              <a:gradFill flip="none" rotWithShape="1">
                <a:gsLst>
                  <a:gs pos="31000">
                    <a:schemeClr val="accent3">
                      <a:lumMod val="0"/>
                      <a:lumOff val="100000"/>
                    </a:schemeClr>
                  </a:gs>
                  <a:gs pos="86000">
                    <a:schemeClr val="bg1">
                      <a:lumMod val="85000"/>
                    </a:schemeClr>
                  </a:gs>
                  <a:gs pos="100000">
                    <a:srgbClr val="EBEBEB">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338A66D7-A9D1-46A5-8686-56D0C72EFC63}"/>
                  </a:ext>
                </a:extLst>
              </p:cNvPr>
              <p:cNvSpPr/>
              <p:nvPr/>
            </p:nvSpPr>
            <p:spPr>
              <a:xfrm>
                <a:off x="7688475" y="2678895"/>
                <a:ext cx="961196" cy="961196"/>
              </a:xfrm>
              <a:prstGeom prst="ellipse">
                <a:avLst/>
              </a:prstGeom>
              <a:solidFill>
                <a:srgbClr val="00B0F0"/>
              </a:solidFill>
              <a:ln>
                <a:noFill/>
              </a:ln>
              <a:effectLst>
                <a:innerShdw blurRad="127000" dist="889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7120F455-BEB1-4663-A146-1027D6D9A23A}"/>
                  </a:ext>
                </a:extLst>
              </p:cNvPr>
              <p:cNvSpPr txBox="1"/>
              <p:nvPr/>
            </p:nvSpPr>
            <p:spPr>
              <a:xfrm>
                <a:off x="7943099" y="2728606"/>
                <a:ext cx="451948" cy="861774"/>
              </a:xfrm>
              <a:prstGeom prst="rect">
                <a:avLst/>
              </a:prstGeom>
              <a:noFill/>
            </p:spPr>
            <p:txBody>
              <a:bodyPr wrap="square" rtlCol="0">
                <a:spAutoFit/>
              </a:bodyPr>
              <a:lstStyle/>
              <a:p>
                <a:pPr algn="ctr"/>
                <a:r>
                  <a:rPr lang="en-GB" sz="5000" b="1" dirty="0">
                    <a:solidFill>
                      <a:schemeClr val="bg1"/>
                    </a:solidFill>
                    <a:latin typeface="Gill Sans MT" panose="020B0502020104020203" pitchFamily="34" charset="0"/>
                  </a:rPr>
                  <a:t>2</a:t>
                </a:r>
              </a:p>
            </p:txBody>
          </p:sp>
          <p:sp>
            <p:nvSpPr>
              <p:cNvPr id="29" name="TextBox 28">
                <a:extLst>
                  <a:ext uri="{FF2B5EF4-FFF2-40B4-BE49-F238E27FC236}">
                    <a16:creationId xmlns:a16="http://schemas.microsoft.com/office/drawing/2014/main" id="{6407E131-2241-4278-AF88-D6793BC15EBC}"/>
                  </a:ext>
                </a:extLst>
              </p:cNvPr>
              <p:cNvSpPr txBox="1"/>
              <p:nvPr/>
            </p:nvSpPr>
            <p:spPr>
              <a:xfrm>
                <a:off x="5375698" y="2777073"/>
                <a:ext cx="2212932" cy="707886"/>
              </a:xfrm>
              <a:prstGeom prst="rect">
                <a:avLst/>
              </a:prstGeom>
              <a:noFill/>
            </p:spPr>
            <p:txBody>
              <a:bodyPr wrap="square" rtlCol="0">
                <a:spAutoFit/>
              </a:bodyPr>
              <a:lstStyle/>
              <a:p>
                <a:pPr algn="r"/>
                <a:r>
                  <a:rPr lang="en-GB" sz="2000" b="1" dirty="0">
                    <a:solidFill>
                      <a:schemeClr val="accent1">
                        <a:lumMod val="50000"/>
                      </a:schemeClr>
                    </a:solidFill>
                    <a:latin typeface="Arial Narrow" panose="020B0606020202030204" pitchFamily="34" charset="0"/>
                  </a:rPr>
                  <a:t>Contextual Safeguarding</a:t>
                </a:r>
              </a:p>
            </p:txBody>
          </p:sp>
        </p:grpSp>
      </p:grpSp>
      <p:grpSp>
        <p:nvGrpSpPr>
          <p:cNvPr id="36" name="Group 35">
            <a:extLst>
              <a:ext uri="{FF2B5EF4-FFF2-40B4-BE49-F238E27FC236}">
                <a16:creationId xmlns:a16="http://schemas.microsoft.com/office/drawing/2014/main" id="{F30C2153-0871-4737-9ACE-B7C1013C3272}"/>
              </a:ext>
            </a:extLst>
          </p:cNvPr>
          <p:cNvGrpSpPr/>
          <p:nvPr/>
        </p:nvGrpSpPr>
        <p:grpSpPr>
          <a:xfrm>
            <a:off x="4114186" y="4231672"/>
            <a:ext cx="5557985" cy="2514981"/>
            <a:chOff x="4114186" y="4231672"/>
            <a:chExt cx="5557985" cy="2514981"/>
          </a:xfrm>
        </p:grpSpPr>
        <p:sp>
          <p:nvSpPr>
            <p:cNvPr id="7" name="Oval 6">
              <a:extLst>
                <a:ext uri="{FF2B5EF4-FFF2-40B4-BE49-F238E27FC236}">
                  <a16:creationId xmlns:a16="http://schemas.microsoft.com/office/drawing/2014/main" id="{C52E080C-3815-447F-85AF-90F9F5380396}"/>
                </a:ext>
              </a:extLst>
            </p:cNvPr>
            <p:cNvSpPr/>
            <p:nvPr/>
          </p:nvSpPr>
          <p:spPr>
            <a:xfrm>
              <a:off x="4114186" y="4231672"/>
              <a:ext cx="5557985" cy="2514981"/>
            </a:xfrm>
            <a:prstGeom prst="ellipse">
              <a:avLst/>
            </a:prstGeom>
            <a:solidFill>
              <a:schemeClr val="accent6">
                <a:lumMod val="40000"/>
                <a:lumOff val="60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87520E83-4E95-4664-92CE-9B792759EB0A}"/>
                </a:ext>
              </a:extLst>
            </p:cNvPr>
            <p:cNvGrpSpPr/>
            <p:nvPr/>
          </p:nvGrpSpPr>
          <p:grpSpPr>
            <a:xfrm>
              <a:off x="5595916" y="4880039"/>
              <a:ext cx="3153600" cy="1123200"/>
              <a:chOff x="5595916" y="4880039"/>
              <a:chExt cx="3153600" cy="1123200"/>
            </a:xfrm>
          </p:grpSpPr>
          <p:sp>
            <p:nvSpPr>
              <p:cNvPr id="14" name="Rectangle: Top Corners Rounded 13">
                <a:extLst>
                  <a:ext uri="{FF2B5EF4-FFF2-40B4-BE49-F238E27FC236}">
                    <a16:creationId xmlns:a16="http://schemas.microsoft.com/office/drawing/2014/main" id="{9D429FBF-706A-47A3-8DA6-35ED3C9339FD}"/>
                  </a:ext>
                </a:extLst>
              </p:cNvPr>
              <p:cNvSpPr/>
              <p:nvPr/>
            </p:nvSpPr>
            <p:spPr>
              <a:xfrm rot="16200000" flipH="1" flipV="1">
                <a:off x="6611116" y="3864839"/>
                <a:ext cx="1123200" cy="3153600"/>
              </a:xfrm>
              <a:prstGeom prst="round2SameRect">
                <a:avLst>
                  <a:gd name="adj1" fmla="val 50000"/>
                  <a:gd name="adj2" fmla="val 0"/>
                </a:avLst>
              </a:prstGeom>
              <a:gradFill flip="none" rotWithShape="1">
                <a:gsLst>
                  <a:gs pos="31000">
                    <a:schemeClr val="accent3">
                      <a:lumMod val="0"/>
                      <a:lumOff val="100000"/>
                    </a:schemeClr>
                  </a:gs>
                  <a:gs pos="86000">
                    <a:schemeClr val="bg1">
                      <a:lumMod val="85000"/>
                    </a:schemeClr>
                  </a:gs>
                  <a:gs pos="100000">
                    <a:srgbClr val="EBEBEB">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C7FA95CE-9439-4F1F-AEB1-099808BED7A8}"/>
                  </a:ext>
                </a:extLst>
              </p:cNvPr>
              <p:cNvSpPr/>
              <p:nvPr/>
            </p:nvSpPr>
            <p:spPr>
              <a:xfrm>
                <a:off x="7698985" y="4959017"/>
                <a:ext cx="961196" cy="961196"/>
              </a:xfrm>
              <a:prstGeom prst="ellipse">
                <a:avLst/>
              </a:prstGeom>
              <a:solidFill>
                <a:srgbClr val="00B050"/>
              </a:solidFill>
              <a:ln>
                <a:noFill/>
              </a:ln>
              <a:effectLst>
                <a:innerShdw blurRad="127000" dist="889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59A6D508-C3E3-48D7-80D2-740329D96A7C}"/>
                  </a:ext>
                </a:extLst>
              </p:cNvPr>
              <p:cNvSpPr txBox="1"/>
              <p:nvPr/>
            </p:nvSpPr>
            <p:spPr>
              <a:xfrm>
                <a:off x="7953609" y="5008728"/>
                <a:ext cx="451948" cy="861774"/>
              </a:xfrm>
              <a:prstGeom prst="rect">
                <a:avLst/>
              </a:prstGeom>
              <a:noFill/>
            </p:spPr>
            <p:txBody>
              <a:bodyPr wrap="square" rtlCol="0">
                <a:spAutoFit/>
              </a:bodyPr>
              <a:lstStyle/>
              <a:p>
                <a:pPr algn="ctr"/>
                <a:r>
                  <a:rPr lang="en-GB" sz="5000" b="1" dirty="0">
                    <a:solidFill>
                      <a:schemeClr val="bg1"/>
                    </a:solidFill>
                    <a:latin typeface="Gill Sans MT" panose="020B0502020104020203" pitchFamily="34" charset="0"/>
                  </a:rPr>
                  <a:t>4</a:t>
                </a:r>
              </a:p>
            </p:txBody>
          </p:sp>
          <p:sp>
            <p:nvSpPr>
              <p:cNvPr id="30" name="TextBox 29">
                <a:extLst>
                  <a:ext uri="{FF2B5EF4-FFF2-40B4-BE49-F238E27FC236}">
                    <a16:creationId xmlns:a16="http://schemas.microsoft.com/office/drawing/2014/main" id="{7E45A170-608D-4EE4-93E4-E1F7613D1E7A}"/>
                  </a:ext>
                </a:extLst>
              </p:cNvPr>
              <p:cNvSpPr txBox="1"/>
              <p:nvPr/>
            </p:nvSpPr>
            <p:spPr>
              <a:xfrm>
                <a:off x="5768149" y="5064641"/>
                <a:ext cx="1841501" cy="707886"/>
              </a:xfrm>
              <a:prstGeom prst="rect">
                <a:avLst/>
              </a:prstGeom>
              <a:noFill/>
            </p:spPr>
            <p:txBody>
              <a:bodyPr wrap="square" rtlCol="0">
                <a:spAutoFit/>
              </a:bodyPr>
              <a:lstStyle/>
              <a:p>
                <a:pPr algn="r"/>
                <a:r>
                  <a:rPr lang="en-GB" sz="2000" b="1" dirty="0">
                    <a:solidFill>
                      <a:schemeClr val="accent1">
                        <a:lumMod val="50000"/>
                      </a:schemeClr>
                    </a:solidFill>
                    <a:latin typeface="Arial Narrow" panose="020B0606020202030204" pitchFamily="34" charset="0"/>
                  </a:rPr>
                  <a:t>Working Together</a:t>
                </a:r>
              </a:p>
            </p:txBody>
          </p:sp>
        </p:grpSp>
      </p:grpSp>
      <p:pic>
        <p:nvPicPr>
          <p:cNvPr id="2" name="Picture 1">
            <a:extLst>
              <a:ext uri="{FF2B5EF4-FFF2-40B4-BE49-F238E27FC236}">
                <a16:creationId xmlns:a16="http://schemas.microsoft.com/office/drawing/2014/main" id="{8EAFBE4C-BC85-4B31-86D9-2CB025785CB8}"/>
              </a:ext>
            </a:extLst>
          </p:cNvPr>
          <p:cNvPicPr>
            <a:picLocks noChangeAspect="1"/>
          </p:cNvPicPr>
          <p:nvPr/>
        </p:nvPicPr>
        <p:blipFill rotWithShape="1">
          <a:blip r:embed="rId3"/>
          <a:srcRect l="16448" t="1322" r="17877" b="16453"/>
          <a:stretch/>
        </p:blipFill>
        <p:spPr>
          <a:xfrm>
            <a:off x="903685" y="-3089747"/>
            <a:ext cx="4046208" cy="2849539"/>
          </a:xfrm>
          <a:prstGeom prst="rect">
            <a:avLst/>
          </a:prstGeom>
          <a:ln>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21191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485FA75-291D-4097-BF8C-890E98601717}"/>
              </a:ext>
            </a:extLst>
          </p:cNvPr>
          <p:cNvSpPr/>
          <p:nvPr/>
        </p:nvSpPr>
        <p:spPr>
          <a:xfrm>
            <a:off x="457200" y="5518361"/>
            <a:ext cx="11206480" cy="8960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669206" y="493047"/>
            <a:ext cx="772916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200" b="1" dirty="0">
                <a:solidFill>
                  <a:schemeClr val="accent1">
                    <a:lumMod val="50000"/>
                  </a:schemeClr>
                </a:solidFill>
                <a:latin typeface="Ink Free" panose="03080402000500000000" pitchFamily="66" charset="0"/>
              </a:rPr>
              <a:t>1. Emotional Health and Wellbeing</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3431363" y="1058389"/>
            <a:ext cx="8232318"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dirty="0">
                <a:solidFill>
                  <a:schemeClr val="accent1">
                    <a:lumMod val="50000"/>
                  </a:schemeClr>
                </a:solidFill>
                <a:latin typeface="Gill Sans MT" pitchFamily="34" charset="0"/>
              </a:rPr>
              <a:t>Campaign begun with resources on website:</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grpSp>
        <p:nvGrpSpPr>
          <p:cNvPr id="3" name="Group 2">
            <a:extLst>
              <a:ext uri="{FF2B5EF4-FFF2-40B4-BE49-F238E27FC236}">
                <a16:creationId xmlns:a16="http://schemas.microsoft.com/office/drawing/2014/main" id="{6CE12ABD-B907-4227-A791-3389B96B82E8}"/>
              </a:ext>
            </a:extLst>
          </p:cNvPr>
          <p:cNvGrpSpPr/>
          <p:nvPr/>
        </p:nvGrpSpPr>
        <p:grpSpPr>
          <a:xfrm>
            <a:off x="1135440" y="1989304"/>
            <a:ext cx="9629712" cy="2175469"/>
            <a:chOff x="1135440" y="1989304"/>
            <a:chExt cx="9629712" cy="2175469"/>
          </a:xfrm>
        </p:grpSpPr>
        <p:pic>
          <p:nvPicPr>
            <p:cNvPr id="2" name="Picture 1">
              <a:extLst>
                <a:ext uri="{FF2B5EF4-FFF2-40B4-BE49-F238E27FC236}">
                  <a16:creationId xmlns:a16="http://schemas.microsoft.com/office/drawing/2014/main" id="{2C84B2C4-B4B0-45CA-BE9A-543853C1A06A}"/>
                </a:ext>
              </a:extLst>
            </p:cNvPr>
            <p:cNvPicPr>
              <a:picLocks noChangeAspect="1"/>
            </p:cNvPicPr>
            <p:nvPr/>
          </p:nvPicPr>
          <p:blipFill rotWithShape="1">
            <a:blip r:embed="rId3"/>
            <a:srcRect l="17511" t="11413" r="17689" b="6935"/>
            <a:stretch/>
          </p:blipFill>
          <p:spPr>
            <a:xfrm>
              <a:off x="7707209" y="1989304"/>
              <a:ext cx="3057943" cy="2167418"/>
            </a:xfrm>
            <a:prstGeom prst="rect">
              <a:avLst/>
            </a:prstGeom>
          </p:spPr>
        </p:pic>
        <p:pic>
          <p:nvPicPr>
            <p:cNvPr id="8" name="Picture 7">
              <a:extLst>
                <a:ext uri="{FF2B5EF4-FFF2-40B4-BE49-F238E27FC236}">
                  <a16:creationId xmlns:a16="http://schemas.microsoft.com/office/drawing/2014/main" id="{B4B4EF1D-6072-4199-A362-013CAA961FEF}"/>
                </a:ext>
              </a:extLst>
            </p:cNvPr>
            <p:cNvPicPr>
              <a:picLocks noChangeAspect="1"/>
            </p:cNvPicPr>
            <p:nvPr/>
          </p:nvPicPr>
          <p:blipFill rotWithShape="1">
            <a:blip r:embed="rId4"/>
            <a:srcRect l="17689" t="12075" r="17466" b="6301"/>
            <a:stretch/>
          </p:blipFill>
          <p:spPr>
            <a:xfrm>
              <a:off x="1135440" y="1989304"/>
              <a:ext cx="3061124" cy="2167418"/>
            </a:xfrm>
            <a:prstGeom prst="rect">
              <a:avLst/>
            </a:prstGeom>
          </p:spPr>
        </p:pic>
        <p:pic>
          <p:nvPicPr>
            <p:cNvPr id="10" name="Picture 9">
              <a:extLst>
                <a:ext uri="{FF2B5EF4-FFF2-40B4-BE49-F238E27FC236}">
                  <a16:creationId xmlns:a16="http://schemas.microsoft.com/office/drawing/2014/main" id="{ECE39568-9F79-4DB8-B3E9-222440E10368}"/>
                </a:ext>
              </a:extLst>
            </p:cNvPr>
            <p:cNvPicPr>
              <a:picLocks noChangeAspect="1"/>
            </p:cNvPicPr>
            <p:nvPr/>
          </p:nvPicPr>
          <p:blipFill rotWithShape="1">
            <a:blip r:embed="rId5"/>
            <a:srcRect l="17368" t="11684" r="17101" b="8445"/>
            <a:stretch/>
          </p:blipFill>
          <p:spPr>
            <a:xfrm>
              <a:off x="4366996" y="1991584"/>
              <a:ext cx="3169781" cy="2173189"/>
            </a:xfrm>
            <a:prstGeom prst="rect">
              <a:avLst/>
            </a:prstGeom>
          </p:spPr>
        </p:pic>
      </p:grpSp>
      <p:grpSp>
        <p:nvGrpSpPr>
          <p:cNvPr id="7" name="Group 6">
            <a:extLst>
              <a:ext uri="{FF2B5EF4-FFF2-40B4-BE49-F238E27FC236}">
                <a16:creationId xmlns:a16="http://schemas.microsoft.com/office/drawing/2014/main" id="{BFB4C503-31A7-4746-A980-988E134F1961}"/>
              </a:ext>
            </a:extLst>
          </p:cNvPr>
          <p:cNvGrpSpPr/>
          <p:nvPr/>
        </p:nvGrpSpPr>
        <p:grpSpPr>
          <a:xfrm>
            <a:off x="392180" y="4362938"/>
            <a:ext cx="11407640" cy="1968652"/>
            <a:chOff x="392180" y="4362938"/>
            <a:chExt cx="11407640" cy="1968652"/>
          </a:xfrm>
        </p:grpSpPr>
        <p:pic>
          <p:nvPicPr>
            <p:cNvPr id="11" name="Picture 10">
              <a:extLst>
                <a:ext uri="{FF2B5EF4-FFF2-40B4-BE49-F238E27FC236}">
                  <a16:creationId xmlns:a16="http://schemas.microsoft.com/office/drawing/2014/main" id="{22E3D0E5-E4F8-46EB-9899-6385E2163E7F}"/>
                </a:ext>
              </a:extLst>
            </p:cNvPr>
            <p:cNvPicPr>
              <a:picLocks noChangeAspect="1"/>
            </p:cNvPicPr>
            <p:nvPr/>
          </p:nvPicPr>
          <p:blipFill rotWithShape="1">
            <a:blip r:embed="rId6"/>
            <a:srcRect l="17355" t="12006" r="17529" b="6428"/>
            <a:stretch/>
          </p:blipFill>
          <p:spPr>
            <a:xfrm>
              <a:off x="392180" y="4374401"/>
              <a:ext cx="2777728" cy="1957189"/>
            </a:xfrm>
            <a:prstGeom prst="rect">
              <a:avLst/>
            </a:prstGeom>
          </p:spPr>
        </p:pic>
        <p:pic>
          <p:nvPicPr>
            <p:cNvPr id="14" name="Picture 13">
              <a:extLst>
                <a:ext uri="{FF2B5EF4-FFF2-40B4-BE49-F238E27FC236}">
                  <a16:creationId xmlns:a16="http://schemas.microsoft.com/office/drawing/2014/main" id="{9C592FBA-A34F-4F9C-90AA-BF388D41D927}"/>
                </a:ext>
              </a:extLst>
            </p:cNvPr>
            <p:cNvPicPr>
              <a:picLocks noChangeAspect="1"/>
            </p:cNvPicPr>
            <p:nvPr/>
          </p:nvPicPr>
          <p:blipFill rotWithShape="1">
            <a:blip r:embed="rId7"/>
            <a:srcRect l="17424" t="12501" r="17619" b="6463"/>
            <a:stretch/>
          </p:blipFill>
          <p:spPr>
            <a:xfrm>
              <a:off x="3258158" y="4386501"/>
              <a:ext cx="2771790" cy="1945089"/>
            </a:xfrm>
            <a:prstGeom prst="rect">
              <a:avLst/>
            </a:prstGeom>
          </p:spPr>
        </p:pic>
        <p:pic>
          <p:nvPicPr>
            <p:cNvPr id="15" name="Picture 14">
              <a:extLst>
                <a:ext uri="{FF2B5EF4-FFF2-40B4-BE49-F238E27FC236}">
                  <a16:creationId xmlns:a16="http://schemas.microsoft.com/office/drawing/2014/main" id="{F1CB44AC-4E29-4271-B69B-047A5FAFF922}"/>
                </a:ext>
              </a:extLst>
            </p:cNvPr>
            <p:cNvPicPr>
              <a:picLocks noChangeAspect="1"/>
            </p:cNvPicPr>
            <p:nvPr/>
          </p:nvPicPr>
          <p:blipFill rotWithShape="1">
            <a:blip r:embed="rId8"/>
            <a:srcRect l="17492" t="11989" r="17501" b="6428"/>
            <a:stretch/>
          </p:blipFill>
          <p:spPr>
            <a:xfrm>
              <a:off x="6136617" y="4362938"/>
              <a:ext cx="2772493" cy="1957189"/>
            </a:xfrm>
            <a:prstGeom prst="rect">
              <a:avLst/>
            </a:prstGeom>
          </p:spPr>
        </p:pic>
        <p:pic>
          <p:nvPicPr>
            <p:cNvPr id="16" name="Picture 15">
              <a:extLst>
                <a:ext uri="{FF2B5EF4-FFF2-40B4-BE49-F238E27FC236}">
                  <a16:creationId xmlns:a16="http://schemas.microsoft.com/office/drawing/2014/main" id="{E1B473FB-0A03-4574-98DB-8C3743D33774}"/>
                </a:ext>
              </a:extLst>
            </p:cNvPr>
            <p:cNvPicPr>
              <a:picLocks noChangeAspect="1"/>
            </p:cNvPicPr>
            <p:nvPr/>
          </p:nvPicPr>
          <p:blipFill rotWithShape="1">
            <a:blip r:embed="rId9"/>
            <a:srcRect l="17522" t="11603" r="17346" b="7500"/>
            <a:stretch/>
          </p:blipFill>
          <p:spPr>
            <a:xfrm>
              <a:off x="9015779" y="4374401"/>
              <a:ext cx="2784041" cy="1945089"/>
            </a:xfrm>
            <a:prstGeom prst="rect">
              <a:avLst/>
            </a:prstGeom>
          </p:spPr>
        </p:pic>
      </p:grpSp>
    </p:spTree>
    <p:extLst>
      <p:ext uri="{BB962C8B-B14F-4D97-AF65-F5344CB8AC3E}">
        <p14:creationId xmlns:p14="http://schemas.microsoft.com/office/powerpoint/2010/main" val="250177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683000" y="581913"/>
            <a:ext cx="772916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Emotional Health and Wellbeing</a:t>
            </a:r>
          </a:p>
          <a:p>
            <a:pPr eaLnBrk="1" hangingPunct="1">
              <a:spcBef>
                <a:spcPct val="0"/>
              </a:spcBef>
              <a:buFontTx/>
              <a:buNone/>
              <a:defRPr/>
            </a:pPr>
            <a:endParaRPr lang="en-GB" altLang="en-US" sz="1400" dirty="0">
              <a:solidFill>
                <a:srgbClr val="54547E"/>
              </a:solidFill>
            </a:endParaRPr>
          </a:p>
        </p:txBody>
      </p:sp>
      <p:pic>
        <p:nvPicPr>
          <p:cNvPr id="17" name="Picture 16">
            <a:extLst>
              <a:ext uri="{FF2B5EF4-FFF2-40B4-BE49-F238E27FC236}">
                <a16:creationId xmlns:a16="http://schemas.microsoft.com/office/drawing/2014/main" id="{E46F8FB8-69E9-4A62-8A40-AB87EFA88D22}"/>
              </a:ext>
            </a:extLst>
          </p:cNvPr>
          <p:cNvPicPr>
            <a:picLocks noChangeAspect="1"/>
          </p:cNvPicPr>
          <p:nvPr/>
        </p:nvPicPr>
        <p:blipFill rotWithShape="1">
          <a:blip r:embed="rId3"/>
          <a:srcRect l="2128" t="16195" r="21581" b="10522"/>
          <a:stretch/>
        </p:blipFill>
        <p:spPr>
          <a:xfrm>
            <a:off x="5977358" y="1887383"/>
            <a:ext cx="6042484" cy="3264810"/>
          </a:xfrm>
          <a:prstGeom prst="rect">
            <a:avLst/>
          </a:prstGeom>
        </p:spPr>
      </p:pic>
      <p:pic>
        <p:nvPicPr>
          <p:cNvPr id="19" name="Picture 18">
            <a:extLst>
              <a:ext uri="{FF2B5EF4-FFF2-40B4-BE49-F238E27FC236}">
                <a16:creationId xmlns:a16="http://schemas.microsoft.com/office/drawing/2014/main" id="{0E85C29B-3424-4DA1-9C74-30616AC17FE8}"/>
              </a:ext>
            </a:extLst>
          </p:cNvPr>
          <p:cNvPicPr>
            <a:picLocks noChangeAspect="1"/>
          </p:cNvPicPr>
          <p:nvPr/>
        </p:nvPicPr>
        <p:blipFill rotWithShape="1">
          <a:blip r:embed="rId4"/>
          <a:srcRect l="3022" t="14804" r="21459" b="7828"/>
          <a:stretch/>
        </p:blipFill>
        <p:spPr>
          <a:xfrm>
            <a:off x="5977357" y="2038732"/>
            <a:ext cx="5959153" cy="3434046"/>
          </a:xfrm>
          <a:prstGeom prst="rect">
            <a:avLst/>
          </a:prstGeom>
        </p:spPr>
      </p:pic>
      <p:pic>
        <p:nvPicPr>
          <p:cNvPr id="20" name="Picture 19">
            <a:extLst>
              <a:ext uri="{FF2B5EF4-FFF2-40B4-BE49-F238E27FC236}">
                <a16:creationId xmlns:a16="http://schemas.microsoft.com/office/drawing/2014/main" id="{6601C265-B40B-45E7-A184-350958191342}"/>
              </a:ext>
            </a:extLst>
          </p:cNvPr>
          <p:cNvPicPr>
            <a:picLocks noChangeAspect="1"/>
          </p:cNvPicPr>
          <p:nvPr/>
        </p:nvPicPr>
        <p:blipFill rotWithShape="1">
          <a:blip r:embed="rId5"/>
          <a:srcRect l="2446" t="14604" r="21028" b="8355"/>
          <a:stretch/>
        </p:blipFill>
        <p:spPr>
          <a:xfrm>
            <a:off x="5958723" y="2148839"/>
            <a:ext cx="6136916" cy="3475287"/>
          </a:xfrm>
          <a:prstGeom prst="rect">
            <a:avLst/>
          </a:prstGeom>
        </p:spPr>
      </p:pic>
      <p:pic>
        <p:nvPicPr>
          <p:cNvPr id="23" name="Picture 22">
            <a:extLst>
              <a:ext uri="{FF2B5EF4-FFF2-40B4-BE49-F238E27FC236}">
                <a16:creationId xmlns:a16="http://schemas.microsoft.com/office/drawing/2014/main" id="{3C4E9A37-5F05-444D-8E6F-AA669F334362}"/>
              </a:ext>
            </a:extLst>
          </p:cNvPr>
          <p:cNvPicPr>
            <a:picLocks noChangeAspect="1"/>
          </p:cNvPicPr>
          <p:nvPr/>
        </p:nvPicPr>
        <p:blipFill rotWithShape="1">
          <a:blip r:embed="rId6"/>
          <a:srcRect l="3103" t="14947" r="21183" b="8275"/>
          <a:stretch/>
        </p:blipFill>
        <p:spPr>
          <a:xfrm>
            <a:off x="172158" y="2552394"/>
            <a:ext cx="5751683" cy="3280763"/>
          </a:xfrm>
          <a:prstGeom prst="rect">
            <a:avLst/>
          </a:prstGeom>
        </p:spPr>
      </p:pic>
      <p:pic>
        <p:nvPicPr>
          <p:cNvPr id="18" name="Picture 17">
            <a:extLst>
              <a:ext uri="{FF2B5EF4-FFF2-40B4-BE49-F238E27FC236}">
                <a16:creationId xmlns:a16="http://schemas.microsoft.com/office/drawing/2014/main" id="{EFC793D5-13E9-49BD-8FB2-4BCA6D453B75}"/>
              </a:ext>
            </a:extLst>
          </p:cNvPr>
          <p:cNvPicPr>
            <a:picLocks noChangeAspect="1"/>
          </p:cNvPicPr>
          <p:nvPr/>
        </p:nvPicPr>
        <p:blipFill rotWithShape="1">
          <a:blip r:embed="rId7"/>
          <a:srcRect l="1823" t="14891" r="21454" b="7778"/>
          <a:stretch/>
        </p:blipFill>
        <p:spPr>
          <a:xfrm>
            <a:off x="172157" y="2721317"/>
            <a:ext cx="5786566" cy="3280763"/>
          </a:xfrm>
          <a:prstGeom prst="rect">
            <a:avLst/>
          </a:prstGeom>
        </p:spPr>
      </p:pic>
      <p:sp>
        <p:nvSpPr>
          <p:cNvPr id="24" name="TextBox 4">
            <a:extLst>
              <a:ext uri="{FF2B5EF4-FFF2-40B4-BE49-F238E27FC236}">
                <a16:creationId xmlns:a16="http://schemas.microsoft.com/office/drawing/2014/main" id="{4175E549-3AF4-41E1-B05A-7C2AFE204C0E}"/>
              </a:ext>
            </a:extLst>
          </p:cNvPr>
          <p:cNvSpPr txBox="1">
            <a:spLocks noChangeArrowheads="1"/>
          </p:cNvSpPr>
          <p:nvPr/>
        </p:nvSpPr>
        <p:spPr bwMode="auto">
          <a:xfrm>
            <a:off x="3431363" y="1058389"/>
            <a:ext cx="8232318"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dirty="0">
                <a:solidFill>
                  <a:schemeClr val="accent1">
                    <a:lumMod val="50000"/>
                  </a:schemeClr>
                </a:solidFill>
                <a:latin typeface="Gill Sans MT" pitchFamily="34" charset="0"/>
              </a:rPr>
              <a:t>Projects being trialled with Primary schools:</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21" name="Picture 20">
            <a:extLst>
              <a:ext uri="{FF2B5EF4-FFF2-40B4-BE49-F238E27FC236}">
                <a16:creationId xmlns:a16="http://schemas.microsoft.com/office/drawing/2014/main" id="{A50441A8-1351-4E2B-9EAB-F5E806C6ABBE}"/>
              </a:ext>
            </a:extLst>
          </p:cNvPr>
          <p:cNvPicPr>
            <a:picLocks noChangeAspect="1"/>
          </p:cNvPicPr>
          <p:nvPr/>
        </p:nvPicPr>
        <p:blipFill rotWithShape="1">
          <a:blip r:embed="rId8"/>
          <a:srcRect l="2011" t="14644" r="21880" b="7302"/>
          <a:stretch/>
        </p:blipFill>
        <p:spPr>
          <a:xfrm>
            <a:off x="293088" y="2856697"/>
            <a:ext cx="5745200" cy="3314306"/>
          </a:xfrm>
          <a:prstGeom prst="rect">
            <a:avLst/>
          </a:prstGeom>
        </p:spPr>
      </p:pic>
    </p:spTree>
    <p:extLst>
      <p:ext uri="{BB962C8B-B14F-4D97-AF65-F5344CB8AC3E}">
        <p14:creationId xmlns:p14="http://schemas.microsoft.com/office/powerpoint/2010/main" val="144923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19" name="Rectangle 1">
            <a:extLst>
              <a:ext uri="{FF2B5EF4-FFF2-40B4-BE49-F238E27FC236}">
                <a16:creationId xmlns:a16="http://schemas.microsoft.com/office/drawing/2014/main" id="{B94962F7-26A0-4C63-82D0-7C2C4F756F36}"/>
              </a:ext>
            </a:extLst>
          </p:cNvPr>
          <p:cNvSpPr>
            <a:spLocks noChangeArrowheads="1"/>
          </p:cNvSpPr>
          <p:nvPr/>
        </p:nvSpPr>
        <p:spPr bwMode="auto">
          <a:xfrm>
            <a:off x="3669206" y="493047"/>
            <a:ext cx="77291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200" b="1" dirty="0">
                <a:solidFill>
                  <a:schemeClr val="accent1">
                    <a:lumMod val="50000"/>
                  </a:schemeClr>
                </a:solidFill>
                <a:latin typeface="Ink Free" panose="03080402000500000000" pitchFamily="66" charset="0"/>
              </a:rPr>
              <a:t>2. Contextual Safeguarding</a:t>
            </a:r>
          </a:p>
          <a:p>
            <a:pPr eaLnBrk="1" hangingPunct="1">
              <a:spcBef>
                <a:spcPct val="0"/>
              </a:spcBef>
              <a:buFontTx/>
              <a:buNone/>
              <a:defRPr/>
            </a:pPr>
            <a:endParaRPr lang="en-GB" altLang="en-US" sz="1400" dirty="0">
              <a:solidFill>
                <a:srgbClr val="54547E"/>
              </a:solidFill>
            </a:endParaRPr>
          </a:p>
        </p:txBody>
      </p:sp>
      <p:grpSp>
        <p:nvGrpSpPr>
          <p:cNvPr id="3" name="Group 2">
            <a:extLst>
              <a:ext uri="{FF2B5EF4-FFF2-40B4-BE49-F238E27FC236}">
                <a16:creationId xmlns:a16="http://schemas.microsoft.com/office/drawing/2014/main" id="{6A8EB487-7763-4D08-8C40-C78601F967D8}"/>
              </a:ext>
            </a:extLst>
          </p:cNvPr>
          <p:cNvGrpSpPr/>
          <p:nvPr/>
        </p:nvGrpSpPr>
        <p:grpSpPr>
          <a:xfrm>
            <a:off x="599440" y="1705144"/>
            <a:ext cx="10993120" cy="3203031"/>
            <a:chOff x="599440" y="1705144"/>
            <a:chExt cx="10993120" cy="3203031"/>
          </a:xfrm>
        </p:grpSpPr>
        <p:pic>
          <p:nvPicPr>
            <p:cNvPr id="2" name="Picture 1">
              <a:extLst>
                <a:ext uri="{FF2B5EF4-FFF2-40B4-BE49-F238E27FC236}">
                  <a16:creationId xmlns:a16="http://schemas.microsoft.com/office/drawing/2014/main" id="{471985F6-7E5D-41B0-9996-F4E9426499AC}"/>
                </a:ext>
              </a:extLst>
            </p:cNvPr>
            <p:cNvPicPr>
              <a:picLocks noChangeAspect="1"/>
            </p:cNvPicPr>
            <p:nvPr/>
          </p:nvPicPr>
          <p:blipFill rotWithShape="1">
            <a:blip r:embed="rId3"/>
            <a:srcRect l="3834" t="2519" r="3500" b="1482"/>
            <a:stretch/>
          </p:blipFill>
          <p:spPr>
            <a:xfrm>
              <a:off x="6096000" y="1705144"/>
              <a:ext cx="5496560" cy="3203031"/>
            </a:xfrm>
            <a:prstGeom prst="rect">
              <a:avLst/>
            </a:prstGeom>
          </p:spPr>
        </p:pic>
        <p:sp>
          <p:nvSpPr>
            <p:cNvPr id="6" name="TextBox 4">
              <a:extLst>
                <a:ext uri="{FF2B5EF4-FFF2-40B4-BE49-F238E27FC236}">
                  <a16:creationId xmlns:a16="http://schemas.microsoft.com/office/drawing/2014/main" id="{A2E7010A-BAF0-4F16-92D9-12B0EC44B681}"/>
                </a:ext>
              </a:extLst>
            </p:cNvPr>
            <p:cNvSpPr txBox="1">
              <a:spLocks noChangeArrowheads="1"/>
            </p:cNvSpPr>
            <p:nvPr/>
          </p:nvSpPr>
          <p:spPr bwMode="auto">
            <a:xfrm>
              <a:off x="599440" y="1790937"/>
              <a:ext cx="57931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New Contextual Safeguarding Committee – with action plan</a:t>
              </a:r>
            </a:p>
          </p:txBody>
        </p:sp>
      </p:grpSp>
      <p:grpSp>
        <p:nvGrpSpPr>
          <p:cNvPr id="7" name="Group 6">
            <a:extLst>
              <a:ext uri="{FF2B5EF4-FFF2-40B4-BE49-F238E27FC236}">
                <a16:creationId xmlns:a16="http://schemas.microsoft.com/office/drawing/2014/main" id="{82F9C6E4-9EAF-4C0A-AA04-5D4D71DEAE1F}"/>
              </a:ext>
            </a:extLst>
          </p:cNvPr>
          <p:cNvGrpSpPr/>
          <p:nvPr/>
        </p:nvGrpSpPr>
        <p:grpSpPr>
          <a:xfrm>
            <a:off x="599440" y="1499346"/>
            <a:ext cx="10436422" cy="3739281"/>
            <a:chOff x="599440" y="1499346"/>
            <a:chExt cx="10436422" cy="3739281"/>
          </a:xfrm>
        </p:grpSpPr>
        <p:sp>
          <p:nvSpPr>
            <p:cNvPr id="8" name="TextBox 4">
              <a:extLst>
                <a:ext uri="{FF2B5EF4-FFF2-40B4-BE49-F238E27FC236}">
                  <a16:creationId xmlns:a16="http://schemas.microsoft.com/office/drawing/2014/main" id="{76FA537B-D9C1-43A0-AA16-74F114F7D267}"/>
                </a:ext>
              </a:extLst>
            </p:cNvPr>
            <p:cNvSpPr txBox="1">
              <a:spLocks noChangeArrowheads="1"/>
            </p:cNvSpPr>
            <p:nvPr/>
          </p:nvSpPr>
          <p:spPr bwMode="auto">
            <a:xfrm>
              <a:off x="599440" y="2602861"/>
              <a:ext cx="57931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Multi-agency Training delivered since January 2019 – now updated</a:t>
              </a:r>
            </a:p>
          </p:txBody>
        </p:sp>
        <p:pic>
          <p:nvPicPr>
            <p:cNvPr id="5" name="Picture 4">
              <a:extLst>
                <a:ext uri="{FF2B5EF4-FFF2-40B4-BE49-F238E27FC236}">
                  <a16:creationId xmlns:a16="http://schemas.microsoft.com/office/drawing/2014/main" id="{FE88F72F-375F-4D41-BFAB-7D5557792DCA}"/>
                </a:ext>
              </a:extLst>
            </p:cNvPr>
            <p:cNvPicPr>
              <a:picLocks noChangeAspect="1"/>
            </p:cNvPicPr>
            <p:nvPr/>
          </p:nvPicPr>
          <p:blipFill rotWithShape="1">
            <a:blip r:embed="rId4"/>
            <a:srcRect l="56370" r="6475"/>
            <a:stretch/>
          </p:blipFill>
          <p:spPr>
            <a:xfrm>
              <a:off x="6096000" y="1499346"/>
              <a:ext cx="4939862" cy="3739281"/>
            </a:xfrm>
            <a:prstGeom prst="rect">
              <a:avLst/>
            </a:prstGeom>
          </p:spPr>
        </p:pic>
      </p:grpSp>
      <p:grpSp>
        <p:nvGrpSpPr>
          <p:cNvPr id="15" name="Group 14">
            <a:extLst>
              <a:ext uri="{FF2B5EF4-FFF2-40B4-BE49-F238E27FC236}">
                <a16:creationId xmlns:a16="http://schemas.microsoft.com/office/drawing/2014/main" id="{20EAFC09-21A7-4BFB-801C-FFB3CA6AC2CE}"/>
              </a:ext>
            </a:extLst>
          </p:cNvPr>
          <p:cNvGrpSpPr/>
          <p:nvPr/>
        </p:nvGrpSpPr>
        <p:grpSpPr>
          <a:xfrm>
            <a:off x="591307" y="1506793"/>
            <a:ext cx="11182505" cy="4949259"/>
            <a:chOff x="591307" y="1506793"/>
            <a:chExt cx="11182505" cy="4949259"/>
          </a:xfrm>
        </p:grpSpPr>
        <p:grpSp>
          <p:nvGrpSpPr>
            <p:cNvPr id="9" name="Group 8">
              <a:extLst>
                <a:ext uri="{FF2B5EF4-FFF2-40B4-BE49-F238E27FC236}">
                  <a16:creationId xmlns:a16="http://schemas.microsoft.com/office/drawing/2014/main" id="{92274889-F6C1-4FCA-9789-318CBE4BDDE1}"/>
                </a:ext>
              </a:extLst>
            </p:cNvPr>
            <p:cNvGrpSpPr/>
            <p:nvPr/>
          </p:nvGrpSpPr>
          <p:grpSpPr>
            <a:xfrm>
              <a:off x="591307" y="1506793"/>
              <a:ext cx="10781086" cy="3646063"/>
              <a:chOff x="617280" y="1499346"/>
              <a:chExt cx="10781086" cy="3646063"/>
            </a:xfrm>
          </p:grpSpPr>
          <p:sp>
            <p:nvSpPr>
              <p:cNvPr id="11" name="TextBox 4">
                <a:extLst>
                  <a:ext uri="{FF2B5EF4-FFF2-40B4-BE49-F238E27FC236}">
                    <a16:creationId xmlns:a16="http://schemas.microsoft.com/office/drawing/2014/main" id="{2D490541-B5B5-47AC-8162-874503900246}"/>
                  </a:ext>
                </a:extLst>
              </p:cNvPr>
              <p:cNvSpPr txBox="1">
                <a:spLocks noChangeArrowheads="1"/>
              </p:cNvSpPr>
              <p:nvPr/>
            </p:nvSpPr>
            <p:spPr bwMode="auto">
              <a:xfrm>
                <a:off x="617280" y="3429000"/>
                <a:ext cx="57931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Contextual Safeguarding Survey completed by 2000+ young people </a:t>
                </a:r>
              </a:p>
            </p:txBody>
          </p:sp>
          <p:pic>
            <p:nvPicPr>
              <p:cNvPr id="12" name="Picture 11">
                <a:extLst>
                  <a:ext uri="{FF2B5EF4-FFF2-40B4-BE49-F238E27FC236}">
                    <a16:creationId xmlns:a16="http://schemas.microsoft.com/office/drawing/2014/main" id="{37CB24FB-45F4-450C-972A-06627D7CD39A}"/>
                  </a:ext>
                </a:extLst>
              </p:cNvPr>
              <p:cNvPicPr>
                <a:picLocks noChangeAspect="1"/>
              </p:cNvPicPr>
              <p:nvPr/>
            </p:nvPicPr>
            <p:blipFill rotWithShape="1">
              <a:blip r:embed="rId5"/>
              <a:srcRect l="8879" t="14406" r="28190" b="6468"/>
              <a:stretch/>
            </p:blipFill>
            <p:spPr>
              <a:xfrm>
                <a:off x="6243145" y="1499346"/>
                <a:ext cx="5155221" cy="3646063"/>
              </a:xfrm>
              <a:prstGeom prst="rect">
                <a:avLst/>
              </a:prstGeom>
              <a:ln>
                <a:solidFill>
                  <a:schemeClr val="bg1">
                    <a:lumMod val="50000"/>
                  </a:schemeClr>
                </a:solidFill>
              </a:ln>
              <a:effectLst>
                <a:outerShdw blurRad="50800" dist="38100" dir="2700000" algn="tl" rotWithShape="0">
                  <a:prstClr val="black">
                    <a:alpha val="40000"/>
                  </a:prstClr>
                </a:outerShdw>
              </a:effectLst>
            </p:spPr>
          </p:pic>
        </p:grpSp>
        <p:pic>
          <p:nvPicPr>
            <p:cNvPr id="10" name="Picture 9">
              <a:extLst>
                <a:ext uri="{FF2B5EF4-FFF2-40B4-BE49-F238E27FC236}">
                  <a16:creationId xmlns:a16="http://schemas.microsoft.com/office/drawing/2014/main" id="{FAE1EDB0-84FB-4D23-A94C-5B3071DBB517}"/>
                </a:ext>
              </a:extLst>
            </p:cNvPr>
            <p:cNvPicPr>
              <a:picLocks noChangeAspect="1"/>
            </p:cNvPicPr>
            <p:nvPr/>
          </p:nvPicPr>
          <p:blipFill rotWithShape="1">
            <a:blip r:embed="rId6"/>
            <a:srcRect l="26896" r="26896"/>
            <a:stretch/>
          </p:blipFill>
          <p:spPr>
            <a:xfrm>
              <a:off x="8533599" y="2511577"/>
              <a:ext cx="3240213" cy="3944475"/>
            </a:xfrm>
            <a:prstGeom prst="rect">
              <a:avLst/>
            </a:prstGeom>
          </p:spPr>
        </p:pic>
      </p:grpSp>
      <p:grpSp>
        <p:nvGrpSpPr>
          <p:cNvPr id="14" name="Group 13">
            <a:extLst>
              <a:ext uri="{FF2B5EF4-FFF2-40B4-BE49-F238E27FC236}">
                <a16:creationId xmlns:a16="http://schemas.microsoft.com/office/drawing/2014/main" id="{8A34A2CD-0198-4E5E-B00A-CC9CF05CF3FB}"/>
              </a:ext>
            </a:extLst>
          </p:cNvPr>
          <p:cNvGrpSpPr/>
          <p:nvPr/>
        </p:nvGrpSpPr>
        <p:grpSpPr>
          <a:xfrm>
            <a:off x="591307" y="1354591"/>
            <a:ext cx="9430610" cy="4794534"/>
            <a:chOff x="617280" y="1324221"/>
            <a:chExt cx="9430610" cy="4794534"/>
          </a:xfrm>
        </p:grpSpPr>
        <p:sp>
          <p:nvSpPr>
            <p:cNvPr id="16" name="TextBox 4">
              <a:extLst>
                <a:ext uri="{FF2B5EF4-FFF2-40B4-BE49-F238E27FC236}">
                  <a16:creationId xmlns:a16="http://schemas.microsoft.com/office/drawing/2014/main" id="{944DB15A-FE6E-4388-B1C8-318D17126142}"/>
                </a:ext>
              </a:extLst>
            </p:cNvPr>
            <p:cNvSpPr txBox="1">
              <a:spLocks noChangeArrowheads="1"/>
            </p:cNvSpPr>
            <p:nvPr/>
          </p:nvSpPr>
          <p:spPr bwMode="auto">
            <a:xfrm>
              <a:off x="617280" y="4255139"/>
              <a:ext cx="57931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CE Audit completed and National CSPR on CE published</a:t>
              </a:r>
            </a:p>
          </p:txBody>
        </p:sp>
        <p:pic>
          <p:nvPicPr>
            <p:cNvPr id="17" name="Picture 16">
              <a:extLst>
                <a:ext uri="{FF2B5EF4-FFF2-40B4-BE49-F238E27FC236}">
                  <a16:creationId xmlns:a16="http://schemas.microsoft.com/office/drawing/2014/main" id="{3300BECA-2EE4-4E1E-A3E9-F27E1E0BADCD}"/>
                </a:ext>
              </a:extLst>
            </p:cNvPr>
            <p:cNvPicPr>
              <a:picLocks noChangeAspect="1"/>
            </p:cNvPicPr>
            <p:nvPr/>
          </p:nvPicPr>
          <p:blipFill rotWithShape="1">
            <a:blip r:embed="rId7"/>
            <a:srcRect l="23960" t="12275" r="43407" b="6468"/>
            <a:stretch/>
          </p:blipFill>
          <p:spPr>
            <a:xfrm>
              <a:off x="6624814" y="1324221"/>
              <a:ext cx="3423076" cy="4794534"/>
            </a:xfrm>
            <a:prstGeom prst="rect">
              <a:avLst/>
            </a:prstGeom>
          </p:spPr>
        </p:pic>
      </p:grpSp>
      <p:grpSp>
        <p:nvGrpSpPr>
          <p:cNvPr id="23" name="Group 22">
            <a:extLst>
              <a:ext uri="{FF2B5EF4-FFF2-40B4-BE49-F238E27FC236}">
                <a16:creationId xmlns:a16="http://schemas.microsoft.com/office/drawing/2014/main" id="{391184EC-9C9E-4A58-84C4-9FD187995CA6}"/>
              </a:ext>
            </a:extLst>
          </p:cNvPr>
          <p:cNvGrpSpPr/>
          <p:nvPr/>
        </p:nvGrpSpPr>
        <p:grpSpPr>
          <a:xfrm>
            <a:off x="617280" y="1377375"/>
            <a:ext cx="10021018" cy="4487473"/>
            <a:chOff x="617280" y="1377375"/>
            <a:chExt cx="10021018" cy="4487473"/>
          </a:xfrm>
        </p:grpSpPr>
        <p:sp>
          <p:nvSpPr>
            <p:cNvPr id="18" name="TextBox 4">
              <a:extLst>
                <a:ext uri="{FF2B5EF4-FFF2-40B4-BE49-F238E27FC236}">
                  <a16:creationId xmlns:a16="http://schemas.microsoft.com/office/drawing/2014/main" id="{61F5196F-7AAB-4221-8105-A03E8AE06D6F}"/>
                </a:ext>
              </a:extLst>
            </p:cNvPr>
            <p:cNvSpPr txBox="1">
              <a:spLocks noChangeArrowheads="1"/>
            </p:cNvSpPr>
            <p:nvPr/>
          </p:nvSpPr>
          <p:spPr bwMode="auto">
            <a:xfrm>
              <a:off x="617280" y="5120745"/>
              <a:ext cx="5793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Behind the Mask drama commissioned</a:t>
              </a:r>
            </a:p>
          </p:txBody>
        </p:sp>
        <p:pic>
          <p:nvPicPr>
            <p:cNvPr id="21" name="Picture 20">
              <a:extLst>
                <a:ext uri="{FF2B5EF4-FFF2-40B4-BE49-F238E27FC236}">
                  <a16:creationId xmlns:a16="http://schemas.microsoft.com/office/drawing/2014/main" id="{38D43623-FC6C-42DA-AED6-9038B31F5ADE}"/>
                </a:ext>
              </a:extLst>
            </p:cNvPr>
            <p:cNvPicPr>
              <a:picLocks noChangeAspect="1"/>
            </p:cNvPicPr>
            <p:nvPr/>
          </p:nvPicPr>
          <p:blipFill rotWithShape="1">
            <a:blip r:embed="rId8"/>
            <a:srcRect l="30250" t="1037" r="30417" b="16444"/>
            <a:stretch/>
          </p:blipFill>
          <p:spPr>
            <a:xfrm>
              <a:off x="6835628" y="1377375"/>
              <a:ext cx="3802670" cy="4487473"/>
            </a:xfrm>
            <a:prstGeom prst="rect">
              <a:avLst/>
            </a:prstGeom>
          </p:spPr>
        </p:pic>
      </p:grpSp>
      <p:grpSp>
        <p:nvGrpSpPr>
          <p:cNvPr id="26" name="Group 25">
            <a:extLst>
              <a:ext uri="{FF2B5EF4-FFF2-40B4-BE49-F238E27FC236}">
                <a16:creationId xmlns:a16="http://schemas.microsoft.com/office/drawing/2014/main" id="{C4ABA042-3BF9-4DD3-AABE-2E1C3859BA18}"/>
              </a:ext>
            </a:extLst>
          </p:cNvPr>
          <p:cNvGrpSpPr/>
          <p:nvPr/>
        </p:nvGrpSpPr>
        <p:grpSpPr>
          <a:xfrm>
            <a:off x="617280" y="1262476"/>
            <a:ext cx="11181569" cy="4788075"/>
            <a:chOff x="617280" y="1262476"/>
            <a:chExt cx="11181569" cy="4788075"/>
          </a:xfrm>
        </p:grpSpPr>
        <p:sp>
          <p:nvSpPr>
            <p:cNvPr id="20" name="TextBox 4">
              <a:extLst>
                <a:ext uri="{FF2B5EF4-FFF2-40B4-BE49-F238E27FC236}">
                  <a16:creationId xmlns:a16="http://schemas.microsoft.com/office/drawing/2014/main" id="{5C5E7CB8-D2C4-47D9-94F6-178D4A45119E}"/>
                </a:ext>
              </a:extLst>
            </p:cNvPr>
            <p:cNvSpPr txBox="1">
              <a:spLocks noChangeArrowheads="1"/>
            </p:cNvSpPr>
            <p:nvPr/>
          </p:nvSpPr>
          <p:spPr bwMode="auto">
            <a:xfrm>
              <a:off x="617280" y="5588886"/>
              <a:ext cx="5793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Local intelligence gathered and reviewed</a:t>
              </a:r>
              <a:endParaRPr lang="en-US" altLang="en-US" sz="2000" dirty="0">
                <a:solidFill>
                  <a:schemeClr val="accent1">
                    <a:lumMod val="50000"/>
                  </a:schemeClr>
                </a:solidFill>
                <a:latin typeface="Gill Sans MT" pitchFamily="34" charset="0"/>
              </a:endParaRPr>
            </a:p>
          </p:txBody>
        </p:sp>
        <p:pic>
          <p:nvPicPr>
            <p:cNvPr id="24" name="Picture 23">
              <a:extLst>
                <a:ext uri="{FF2B5EF4-FFF2-40B4-BE49-F238E27FC236}">
                  <a16:creationId xmlns:a16="http://schemas.microsoft.com/office/drawing/2014/main" id="{2824F52C-41DD-40A0-8C35-CAFCDD3949A7}"/>
                </a:ext>
              </a:extLst>
            </p:cNvPr>
            <p:cNvPicPr>
              <a:picLocks noChangeAspect="1"/>
            </p:cNvPicPr>
            <p:nvPr/>
          </p:nvPicPr>
          <p:blipFill rotWithShape="1">
            <a:blip r:embed="rId9"/>
            <a:srcRect l="26067" t="2814" r="25333" b="2963"/>
            <a:stretch/>
          </p:blipFill>
          <p:spPr>
            <a:xfrm>
              <a:off x="6707836" y="1262476"/>
              <a:ext cx="3749210" cy="4088731"/>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FAD5DAE3-96D8-4D52-B617-B149FD152408}"/>
                </a:ext>
              </a:extLst>
            </p:cNvPr>
            <p:cNvPicPr>
              <a:picLocks noChangeAspect="1"/>
            </p:cNvPicPr>
            <p:nvPr/>
          </p:nvPicPr>
          <p:blipFill rotWithShape="1">
            <a:blip r:embed="rId10"/>
            <a:srcRect l="20416" t="29115" r="22250" b="22362"/>
            <a:stretch/>
          </p:blipFill>
          <p:spPr>
            <a:xfrm>
              <a:off x="7738301" y="4112002"/>
              <a:ext cx="4060548" cy="1933058"/>
            </a:xfrm>
            <a:prstGeom prst="rect">
              <a:avLst/>
            </a:prstGeom>
          </p:spPr>
        </p:pic>
      </p:grpSp>
    </p:spTree>
    <p:extLst>
      <p:ext uri="{BB962C8B-B14F-4D97-AF65-F5344CB8AC3E}">
        <p14:creationId xmlns:p14="http://schemas.microsoft.com/office/powerpoint/2010/main" val="2540750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14" name="TextBox 4">
            <a:extLst>
              <a:ext uri="{FF2B5EF4-FFF2-40B4-BE49-F238E27FC236}">
                <a16:creationId xmlns:a16="http://schemas.microsoft.com/office/drawing/2014/main" id="{CC4ADA5D-43BE-420A-B842-A847567C7B57}"/>
              </a:ext>
            </a:extLst>
          </p:cNvPr>
          <p:cNvSpPr txBox="1">
            <a:spLocks noChangeArrowheads="1"/>
          </p:cNvSpPr>
          <p:nvPr/>
        </p:nvSpPr>
        <p:spPr bwMode="auto">
          <a:xfrm>
            <a:off x="687057" y="1796877"/>
            <a:ext cx="110093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GB" sz="2400" i="1" dirty="0">
                <a:solidFill>
                  <a:schemeClr val="accent1">
                    <a:lumMod val="50000"/>
                  </a:schemeClr>
                </a:solidFill>
                <a:latin typeface="Gill Sans MT" panose="020B0502020104020203" pitchFamily="34" charset="0"/>
              </a:rPr>
              <a:t>Children and young people are protected from intergenerational abuse and neglect and partners work together to break the cycle</a:t>
            </a:r>
            <a:endParaRPr lang="en-US" altLang="en-US" sz="1800" dirty="0">
              <a:solidFill>
                <a:schemeClr val="accent1">
                  <a:lumMod val="50000"/>
                </a:schemeClr>
              </a:solidFill>
              <a:latin typeface="Gill Sans MT" pitchFamily="34" charset="0"/>
            </a:endParaRPr>
          </a:p>
        </p:txBody>
      </p:sp>
      <p:sp>
        <p:nvSpPr>
          <p:cNvPr id="15" name="TextBox 4">
            <a:extLst>
              <a:ext uri="{FF2B5EF4-FFF2-40B4-BE49-F238E27FC236}">
                <a16:creationId xmlns:a16="http://schemas.microsoft.com/office/drawing/2014/main" id="{87913DB6-5414-42E1-A38E-03BD79DCE26F}"/>
              </a:ext>
            </a:extLst>
          </p:cNvPr>
          <p:cNvSpPr txBox="1">
            <a:spLocks noChangeArrowheads="1"/>
          </p:cNvSpPr>
          <p:nvPr/>
        </p:nvSpPr>
        <p:spPr bwMode="auto">
          <a:xfrm>
            <a:off x="4490720" y="2719607"/>
            <a:ext cx="720564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800" dirty="0">
                <a:solidFill>
                  <a:schemeClr val="accent1">
                    <a:lumMod val="50000"/>
                  </a:schemeClr>
                </a:solidFill>
                <a:latin typeface="Gill Sans MT" pitchFamily="34" charset="0"/>
              </a:rPr>
              <a:t>Recent deep dive audit revealed risks to children of ‘gateway’ families</a:t>
            </a:r>
          </a:p>
          <a:p>
            <a:pPr eaLnBrk="1" hangingPunct="1">
              <a:spcBef>
                <a:spcPct val="0"/>
              </a:spcBef>
              <a:defRPr/>
            </a:pPr>
            <a:r>
              <a:rPr lang="en-GB" altLang="en-US" sz="2800" dirty="0">
                <a:solidFill>
                  <a:schemeClr val="accent1">
                    <a:lumMod val="50000"/>
                  </a:schemeClr>
                </a:solidFill>
                <a:latin typeface="Gill Sans MT" pitchFamily="34" charset="0"/>
              </a:rPr>
              <a:t>Ongoing case reviews will provide learning about breaking the generational cycle of neglect</a:t>
            </a:r>
          </a:p>
          <a:p>
            <a:pPr eaLnBrk="1" hangingPunct="1">
              <a:spcBef>
                <a:spcPct val="0"/>
              </a:spcBef>
              <a:defRPr/>
            </a:pPr>
            <a:r>
              <a:rPr lang="en-GB" altLang="en-US" sz="2800" dirty="0">
                <a:solidFill>
                  <a:schemeClr val="accent1">
                    <a:lumMod val="50000"/>
                  </a:schemeClr>
                </a:solidFill>
                <a:latin typeface="Gill Sans MT" pitchFamily="34" charset="0"/>
              </a:rPr>
              <a:t>Local and national research will help direct partnership work in this area </a:t>
            </a:r>
            <a:endParaRPr lang="en-GB" altLang="en-US" sz="2800"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16" name="Picture 15">
            <a:extLst>
              <a:ext uri="{FF2B5EF4-FFF2-40B4-BE49-F238E27FC236}">
                <a16:creationId xmlns:a16="http://schemas.microsoft.com/office/drawing/2014/main" id="{95EF7B54-55AE-4BCF-ACDC-5AB17D6E0B7F}"/>
              </a:ext>
            </a:extLst>
          </p:cNvPr>
          <p:cNvPicPr>
            <a:picLocks noChangeAspect="1"/>
          </p:cNvPicPr>
          <p:nvPr/>
        </p:nvPicPr>
        <p:blipFill rotWithShape="1">
          <a:blip r:embed="rId3"/>
          <a:srcRect l="23960" t="12275" r="43407" b="18571"/>
          <a:stretch/>
        </p:blipFill>
        <p:spPr>
          <a:xfrm>
            <a:off x="1057605" y="2719608"/>
            <a:ext cx="2500071" cy="2980152"/>
          </a:xfrm>
          <a:prstGeom prst="rect">
            <a:avLst/>
          </a:prstGeom>
        </p:spPr>
      </p:pic>
      <p:sp>
        <p:nvSpPr>
          <p:cNvPr id="17" name="Rectangle 1">
            <a:extLst>
              <a:ext uri="{FF2B5EF4-FFF2-40B4-BE49-F238E27FC236}">
                <a16:creationId xmlns:a16="http://schemas.microsoft.com/office/drawing/2014/main" id="{14AD60BC-B53C-4B52-A520-03041EFDE9C7}"/>
              </a:ext>
            </a:extLst>
          </p:cNvPr>
          <p:cNvSpPr>
            <a:spLocks noChangeArrowheads="1"/>
          </p:cNvSpPr>
          <p:nvPr/>
        </p:nvSpPr>
        <p:spPr bwMode="auto">
          <a:xfrm>
            <a:off x="3669206" y="493047"/>
            <a:ext cx="77291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200" b="1" dirty="0">
                <a:solidFill>
                  <a:schemeClr val="accent1">
                    <a:lumMod val="50000"/>
                  </a:schemeClr>
                </a:solidFill>
                <a:latin typeface="Ink Free" panose="03080402000500000000" pitchFamily="66" charset="0"/>
              </a:rPr>
              <a:t>3. Intergenerational Abuse</a:t>
            </a:r>
          </a:p>
          <a:p>
            <a:pPr eaLnBrk="1" hangingPunct="1">
              <a:spcBef>
                <a:spcPct val="0"/>
              </a:spcBef>
              <a:buFontTx/>
              <a:buNone/>
              <a:defRPr/>
            </a:pPr>
            <a:endParaRPr lang="en-GB" altLang="en-US" sz="1400" dirty="0">
              <a:solidFill>
                <a:srgbClr val="54547E"/>
              </a:solidFill>
            </a:endParaRPr>
          </a:p>
        </p:txBody>
      </p:sp>
    </p:spTree>
    <p:extLst>
      <p:ext uri="{BB962C8B-B14F-4D97-AF65-F5344CB8AC3E}">
        <p14:creationId xmlns:p14="http://schemas.microsoft.com/office/powerpoint/2010/main" val="347877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fade">
                                      <p:cBhvr>
                                        <p:cTn id="17" dur="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fade">
                                      <p:cBhvr>
                                        <p:cTn id="22"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15" name="TextBox 4">
            <a:extLst>
              <a:ext uri="{FF2B5EF4-FFF2-40B4-BE49-F238E27FC236}">
                <a16:creationId xmlns:a16="http://schemas.microsoft.com/office/drawing/2014/main" id="{B81F8EC2-AEF1-434D-A059-2ECBEB01E70A}"/>
              </a:ext>
            </a:extLst>
          </p:cNvPr>
          <p:cNvSpPr txBox="1">
            <a:spLocks noChangeArrowheads="1"/>
          </p:cNvSpPr>
          <p:nvPr/>
        </p:nvSpPr>
        <p:spPr bwMode="auto">
          <a:xfrm>
            <a:off x="567048" y="2044005"/>
            <a:ext cx="338519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Agreement of Principles: </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
        <p:nvSpPr>
          <p:cNvPr id="16" name="Rectangle 1">
            <a:extLst>
              <a:ext uri="{FF2B5EF4-FFF2-40B4-BE49-F238E27FC236}">
                <a16:creationId xmlns:a16="http://schemas.microsoft.com/office/drawing/2014/main" id="{EFB57C46-FC7D-4D96-9F97-8C6674BAD5B6}"/>
              </a:ext>
            </a:extLst>
          </p:cNvPr>
          <p:cNvSpPr>
            <a:spLocks noChangeArrowheads="1"/>
          </p:cNvSpPr>
          <p:nvPr/>
        </p:nvSpPr>
        <p:spPr bwMode="auto">
          <a:xfrm>
            <a:off x="3669206" y="493047"/>
            <a:ext cx="772916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200" b="1" dirty="0">
                <a:solidFill>
                  <a:schemeClr val="accent1">
                    <a:lumMod val="50000"/>
                  </a:schemeClr>
                </a:solidFill>
                <a:latin typeface="Ink Free" panose="03080402000500000000" pitchFamily="66" charset="0"/>
              </a:rPr>
              <a:t>4. Working Together</a:t>
            </a:r>
          </a:p>
          <a:p>
            <a:pPr eaLnBrk="1" hangingPunct="1">
              <a:spcBef>
                <a:spcPct val="0"/>
              </a:spcBef>
              <a:buFontTx/>
              <a:buNone/>
              <a:defRPr/>
            </a:pPr>
            <a:endParaRPr lang="en-GB" altLang="en-US" sz="1400" dirty="0">
              <a:solidFill>
                <a:srgbClr val="54547E"/>
              </a:solidFill>
            </a:endParaRPr>
          </a:p>
        </p:txBody>
      </p:sp>
      <p:sp>
        <p:nvSpPr>
          <p:cNvPr id="2" name="Rectangle 1">
            <a:extLst>
              <a:ext uri="{FF2B5EF4-FFF2-40B4-BE49-F238E27FC236}">
                <a16:creationId xmlns:a16="http://schemas.microsoft.com/office/drawing/2014/main" id="{11ECCF22-023F-4131-B030-7A13DFEDB902}"/>
              </a:ext>
            </a:extLst>
          </p:cNvPr>
          <p:cNvSpPr/>
          <p:nvPr/>
        </p:nvSpPr>
        <p:spPr>
          <a:xfrm>
            <a:off x="3952240" y="1315074"/>
            <a:ext cx="7622480" cy="4401205"/>
          </a:xfrm>
          <a:prstGeom prst="rect">
            <a:avLst/>
          </a:prstGeom>
        </p:spPr>
        <p:txBody>
          <a:bodyPr wrap="square">
            <a:spAutoFit/>
          </a:bodyPr>
          <a:lstStyle/>
          <a:p>
            <a:r>
              <a:rPr lang="en-GB" sz="2000" dirty="0">
                <a:solidFill>
                  <a:schemeClr val="accent1">
                    <a:lumMod val="50000"/>
                  </a:schemeClr>
                </a:solidFill>
                <a:latin typeface="Gill Sans MT" panose="020B0502020104020203" pitchFamily="34" charset="0"/>
              </a:rPr>
              <a:t>• All children and young people have a right to be safe from abuse and neglect;</a:t>
            </a:r>
          </a:p>
          <a:p>
            <a:r>
              <a:rPr lang="en-GB" sz="2000" dirty="0">
                <a:solidFill>
                  <a:schemeClr val="accent1">
                    <a:lumMod val="50000"/>
                  </a:schemeClr>
                </a:solidFill>
                <a:latin typeface="Gill Sans MT" panose="020B0502020104020203" pitchFamily="34" charset="0"/>
              </a:rPr>
              <a:t>• All our work is underpinned by the principles of the UN Convention on the Rights of the Child;</a:t>
            </a:r>
          </a:p>
          <a:p>
            <a:r>
              <a:rPr lang="en-GB" sz="2000" dirty="0">
                <a:solidFill>
                  <a:schemeClr val="accent1">
                    <a:lumMod val="50000"/>
                  </a:schemeClr>
                </a:solidFill>
                <a:latin typeface="Gill Sans MT" panose="020B0502020104020203" pitchFamily="34" charset="0"/>
              </a:rPr>
              <a:t>• Children and young peoples' well-being and safety will be at the heart of all our work;</a:t>
            </a:r>
          </a:p>
          <a:p>
            <a:r>
              <a:rPr lang="en-GB" sz="2000" dirty="0">
                <a:solidFill>
                  <a:schemeClr val="accent1">
                    <a:lumMod val="50000"/>
                  </a:schemeClr>
                </a:solidFill>
                <a:latin typeface="Gill Sans MT" panose="020B0502020104020203" pitchFamily="34" charset="0"/>
              </a:rPr>
              <a:t>• All children and young people are unique, and all our work will consider and address issues of diversity and vulnerability; </a:t>
            </a:r>
          </a:p>
          <a:p>
            <a:r>
              <a:rPr lang="en-GB" sz="2000" dirty="0">
                <a:solidFill>
                  <a:schemeClr val="accent1">
                    <a:lumMod val="50000"/>
                  </a:schemeClr>
                </a:solidFill>
                <a:latin typeface="Gill Sans MT" panose="020B0502020104020203" pitchFamily="34" charset="0"/>
              </a:rPr>
              <a:t>• Agencies and their staff have a shared responsibility to work together and safeguard children and young people and promote their welfare; </a:t>
            </a:r>
          </a:p>
          <a:p>
            <a:r>
              <a:rPr lang="en-GB" sz="2000" dirty="0">
                <a:solidFill>
                  <a:schemeClr val="accent1">
                    <a:lumMod val="50000"/>
                  </a:schemeClr>
                </a:solidFill>
                <a:latin typeface="Gill Sans MT" panose="020B0502020104020203" pitchFamily="34" charset="0"/>
              </a:rPr>
              <a:t>• Prevention strategies will be an important aspect of our work to safeguard children and young people; </a:t>
            </a:r>
          </a:p>
          <a:p>
            <a:r>
              <a:rPr lang="en-GB" sz="2000" dirty="0">
                <a:solidFill>
                  <a:schemeClr val="accent1">
                    <a:lumMod val="50000"/>
                  </a:schemeClr>
                </a:solidFill>
                <a:latin typeface="Gill Sans MT" panose="020B0502020104020203" pitchFamily="34" charset="0"/>
              </a:rPr>
              <a:t>• The active involvement of children, young people and their families will be incorporated in our work. </a:t>
            </a:r>
          </a:p>
        </p:txBody>
      </p:sp>
      <p:sp>
        <p:nvSpPr>
          <p:cNvPr id="7" name="TextBox 4">
            <a:extLst>
              <a:ext uri="{FF2B5EF4-FFF2-40B4-BE49-F238E27FC236}">
                <a16:creationId xmlns:a16="http://schemas.microsoft.com/office/drawing/2014/main" id="{C12A28B7-68E9-4968-8220-695E4B001A3D}"/>
              </a:ext>
            </a:extLst>
          </p:cNvPr>
          <p:cNvSpPr txBox="1">
            <a:spLocks noChangeArrowheads="1"/>
          </p:cNvSpPr>
          <p:nvPr/>
        </p:nvSpPr>
        <p:spPr bwMode="auto">
          <a:xfrm>
            <a:off x="567048" y="3880142"/>
            <a:ext cx="310215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Embedding SFEF</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91162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500"/>
                                        <p:tgtEl>
                                          <p:spTgt spid="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fade">
                                      <p:cBhvr>
                                        <p:cTn id="4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2" grpId="0" build="p"/>
      <p:bldP spid="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16" name="Rectangle 1">
            <a:extLst>
              <a:ext uri="{FF2B5EF4-FFF2-40B4-BE49-F238E27FC236}">
                <a16:creationId xmlns:a16="http://schemas.microsoft.com/office/drawing/2014/main" id="{EFB57C46-FC7D-4D96-9F97-8C6674BAD5B6}"/>
              </a:ext>
            </a:extLst>
          </p:cNvPr>
          <p:cNvSpPr>
            <a:spLocks noChangeArrowheads="1"/>
          </p:cNvSpPr>
          <p:nvPr/>
        </p:nvSpPr>
        <p:spPr bwMode="auto">
          <a:xfrm>
            <a:off x="2108200" y="551434"/>
            <a:ext cx="329184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3600" b="1" dirty="0">
                <a:solidFill>
                  <a:schemeClr val="accent1">
                    <a:lumMod val="50000"/>
                  </a:schemeClr>
                </a:solidFill>
                <a:latin typeface="Ink Free" panose="03080402000500000000" pitchFamily="66" charset="0"/>
              </a:rPr>
              <a:t>4. Working Together</a:t>
            </a:r>
          </a:p>
          <a:p>
            <a:pPr eaLnBrk="1" hangingPunct="1">
              <a:spcBef>
                <a:spcPct val="0"/>
              </a:spcBef>
              <a:buFontTx/>
              <a:buNone/>
              <a:defRPr/>
            </a:pPr>
            <a:endParaRPr lang="en-GB" altLang="en-US" sz="1400" dirty="0">
              <a:solidFill>
                <a:srgbClr val="54547E"/>
              </a:solidFill>
            </a:endParaRPr>
          </a:p>
        </p:txBody>
      </p:sp>
      <p:sp>
        <p:nvSpPr>
          <p:cNvPr id="7" name="TextBox 4">
            <a:extLst>
              <a:ext uri="{FF2B5EF4-FFF2-40B4-BE49-F238E27FC236}">
                <a16:creationId xmlns:a16="http://schemas.microsoft.com/office/drawing/2014/main" id="{C12A28B7-68E9-4968-8220-695E4B001A3D}"/>
              </a:ext>
            </a:extLst>
          </p:cNvPr>
          <p:cNvSpPr txBox="1">
            <a:spLocks noChangeArrowheads="1"/>
          </p:cNvSpPr>
          <p:nvPr/>
        </p:nvSpPr>
        <p:spPr bwMode="auto">
          <a:xfrm>
            <a:off x="1030284" y="3843809"/>
            <a:ext cx="4369756"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Next stage is to test, and test compliance with agreed standards:</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
        <p:nvSpPr>
          <p:cNvPr id="5" name="Rectangle 4">
            <a:extLst>
              <a:ext uri="{FF2B5EF4-FFF2-40B4-BE49-F238E27FC236}">
                <a16:creationId xmlns:a16="http://schemas.microsoft.com/office/drawing/2014/main" id="{1DDD6F54-8AAB-4DC4-9335-1EE7E7DBD462}"/>
              </a:ext>
            </a:extLst>
          </p:cNvPr>
          <p:cNvSpPr/>
          <p:nvPr/>
        </p:nvSpPr>
        <p:spPr>
          <a:xfrm>
            <a:off x="4886960" y="5953760"/>
            <a:ext cx="3881120" cy="467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7C8EE15E-8A2E-43A1-BFD5-D9825F6D1C06}"/>
              </a:ext>
            </a:extLst>
          </p:cNvPr>
          <p:cNvGrpSpPr/>
          <p:nvPr/>
        </p:nvGrpSpPr>
        <p:grpSpPr>
          <a:xfrm>
            <a:off x="1030284" y="127485"/>
            <a:ext cx="10544436" cy="6603030"/>
            <a:chOff x="1030284" y="127485"/>
            <a:chExt cx="10544436" cy="6603030"/>
          </a:xfrm>
        </p:grpSpPr>
        <p:sp>
          <p:nvSpPr>
            <p:cNvPr id="15" name="TextBox 4">
              <a:extLst>
                <a:ext uri="{FF2B5EF4-FFF2-40B4-BE49-F238E27FC236}">
                  <a16:creationId xmlns:a16="http://schemas.microsoft.com/office/drawing/2014/main" id="{B81F8EC2-AEF1-434D-A059-2ECBEB01E70A}"/>
                </a:ext>
              </a:extLst>
            </p:cNvPr>
            <p:cNvSpPr txBox="1">
              <a:spLocks noChangeArrowheads="1"/>
            </p:cNvSpPr>
            <p:nvPr/>
          </p:nvSpPr>
          <p:spPr bwMode="auto">
            <a:xfrm>
              <a:off x="1030284" y="2213010"/>
              <a:ext cx="403543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Agreement of Values and Behaviours</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3" name="Picture 2">
              <a:extLst>
                <a:ext uri="{FF2B5EF4-FFF2-40B4-BE49-F238E27FC236}">
                  <a16:creationId xmlns:a16="http://schemas.microsoft.com/office/drawing/2014/main" id="{61F3E036-43C4-4B34-BA46-453D07A5BE21}"/>
                </a:ext>
              </a:extLst>
            </p:cNvPr>
            <p:cNvPicPr>
              <a:picLocks noChangeAspect="1"/>
            </p:cNvPicPr>
            <p:nvPr/>
          </p:nvPicPr>
          <p:blipFill rotWithShape="1">
            <a:blip r:embed="rId3"/>
            <a:srcRect l="27750" t="11111" r="29250" b="4000"/>
            <a:stretch/>
          </p:blipFill>
          <p:spPr>
            <a:xfrm>
              <a:off x="5628536" y="127485"/>
              <a:ext cx="5946184" cy="6603030"/>
            </a:xfrm>
            <a:prstGeom prst="rect">
              <a:avLst/>
            </a:prstGeom>
          </p:spPr>
        </p:pic>
      </p:grpSp>
      <p:pic>
        <p:nvPicPr>
          <p:cNvPr id="8" name="Picture 7">
            <a:extLst>
              <a:ext uri="{FF2B5EF4-FFF2-40B4-BE49-F238E27FC236}">
                <a16:creationId xmlns:a16="http://schemas.microsoft.com/office/drawing/2014/main" id="{92160F07-4DEA-4A58-82C1-58D205D2ACA0}"/>
              </a:ext>
            </a:extLst>
          </p:cNvPr>
          <p:cNvPicPr>
            <a:picLocks noChangeAspect="1"/>
          </p:cNvPicPr>
          <p:nvPr/>
        </p:nvPicPr>
        <p:blipFill rotWithShape="1">
          <a:blip r:embed="rId4"/>
          <a:srcRect l="18333" t="11340" r="17667" b="6182"/>
          <a:stretch/>
        </p:blipFill>
        <p:spPr>
          <a:xfrm>
            <a:off x="5628536" y="128989"/>
            <a:ext cx="5285530" cy="3831494"/>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77B31BB9-CF7B-4F68-ACFA-E2A51E62B16F}"/>
              </a:ext>
            </a:extLst>
          </p:cNvPr>
          <p:cNvPicPr>
            <a:picLocks noChangeAspect="1"/>
          </p:cNvPicPr>
          <p:nvPr/>
        </p:nvPicPr>
        <p:blipFill rotWithShape="1">
          <a:blip r:embed="rId5"/>
          <a:srcRect l="17292" t="11259" r="17291" b="6370"/>
          <a:stretch/>
        </p:blipFill>
        <p:spPr>
          <a:xfrm>
            <a:off x="5400040" y="3014191"/>
            <a:ext cx="5220063" cy="369726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4289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sp>
        <p:nvSpPr>
          <p:cNvPr id="6" name="Rectangle 5">
            <a:extLst>
              <a:ext uri="{FF2B5EF4-FFF2-40B4-BE49-F238E27FC236}">
                <a16:creationId xmlns:a16="http://schemas.microsoft.com/office/drawing/2014/main" id="{4E6B7036-B85F-4E93-B17C-5F73B3826860}"/>
              </a:ext>
            </a:extLst>
          </p:cNvPr>
          <p:cNvSpPr/>
          <p:nvPr/>
        </p:nvSpPr>
        <p:spPr>
          <a:xfrm>
            <a:off x="810320" y="2249930"/>
            <a:ext cx="8173794" cy="1692771"/>
          </a:xfrm>
          <a:prstGeom prst="rect">
            <a:avLst/>
          </a:prstGeom>
          <a:effectLst/>
        </p:spPr>
        <p:txBody>
          <a:bodyPr wrap="square">
            <a:spAutoFit/>
          </a:bodyPr>
          <a:lstStyle/>
          <a:p>
            <a:endParaRPr lang="en-GB" altLang="en-US" sz="2400" b="1" dirty="0">
              <a:solidFill>
                <a:schemeClr val="bg1">
                  <a:lumMod val="75000"/>
                </a:schemeClr>
              </a:solidFill>
              <a:latin typeface="Ink Free" panose="03080402000500000000" pitchFamily="66" charset="0"/>
            </a:endParaRPr>
          </a:p>
          <a:p>
            <a:r>
              <a:rPr lang="en-GB" altLang="en-US" sz="8000" b="1" dirty="0">
                <a:solidFill>
                  <a:schemeClr val="bg1">
                    <a:lumMod val="75000"/>
                  </a:schemeClr>
                </a:solidFill>
                <a:latin typeface="Ink Free" panose="03080402000500000000" pitchFamily="66" charset="0"/>
              </a:rPr>
              <a:t>Case Reviews</a:t>
            </a:r>
            <a:endParaRPr lang="en-GB" sz="8000" dirty="0"/>
          </a:p>
        </p:txBody>
      </p:sp>
      <p:pic>
        <p:nvPicPr>
          <p:cNvPr id="8" name="Picture 5">
            <a:extLst>
              <a:ext uri="{FF2B5EF4-FFF2-40B4-BE49-F238E27FC236}">
                <a16:creationId xmlns:a16="http://schemas.microsoft.com/office/drawing/2014/main" id="{8D8D28AA-E1A0-4773-8BC7-D0C512F78946}"/>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8309811" y="1209723"/>
            <a:ext cx="2783646" cy="402429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 name="Picture 9" descr="A picture containing tent, umbrella&#10;&#10;Description automatically generated">
            <a:extLst>
              <a:ext uri="{FF2B5EF4-FFF2-40B4-BE49-F238E27FC236}">
                <a16:creationId xmlns:a16="http://schemas.microsoft.com/office/drawing/2014/main" id="{C683EF4E-A990-4047-A61E-E249A92321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6165" y="2600895"/>
            <a:ext cx="2238121" cy="1656210"/>
          </a:xfrm>
          <a:prstGeom prst="rect">
            <a:avLst/>
          </a:prstGeom>
        </p:spPr>
      </p:pic>
      <p:sp>
        <p:nvSpPr>
          <p:cNvPr id="11" name="TextBox 10">
            <a:extLst>
              <a:ext uri="{FF2B5EF4-FFF2-40B4-BE49-F238E27FC236}">
                <a16:creationId xmlns:a16="http://schemas.microsoft.com/office/drawing/2014/main" id="{3F34C10E-367D-49BF-86CA-93B0506E0281}"/>
              </a:ext>
            </a:extLst>
          </p:cNvPr>
          <p:cNvSpPr txBox="1"/>
          <p:nvPr/>
        </p:nvSpPr>
        <p:spPr>
          <a:xfrm rot="631994">
            <a:off x="8708679" y="3247935"/>
            <a:ext cx="1005931" cy="400110"/>
          </a:xfrm>
          <a:prstGeom prst="rect">
            <a:avLst/>
          </a:prstGeom>
          <a:noFill/>
        </p:spPr>
        <p:txBody>
          <a:bodyPr wrap="square" rtlCol="0">
            <a:spAutoFit/>
          </a:bodyPr>
          <a:lstStyle/>
          <a:p>
            <a:r>
              <a:rPr lang="en-GB" sz="2000" dirty="0">
                <a:solidFill>
                  <a:schemeClr val="bg1"/>
                </a:solidFill>
              </a:rPr>
              <a:t>Child K</a:t>
            </a:r>
          </a:p>
        </p:txBody>
      </p:sp>
      <p:sp>
        <p:nvSpPr>
          <p:cNvPr id="12" name="TextBox 11">
            <a:extLst>
              <a:ext uri="{FF2B5EF4-FFF2-40B4-BE49-F238E27FC236}">
                <a16:creationId xmlns:a16="http://schemas.microsoft.com/office/drawing/2014/main" id="{B0927048-3B49-4A99-B124-F6DA2A491A3B}"/>
              </a:ext>
            </a:extLst>
          </p:cNvPr>
          <p:cNvSpPr txBox="1"/>
          <p:nvPr/>
        </p:nvSpPr>
        <p:spPr>
          <a:xfrm rot="21008447">
            <a:off x="9802502" y="2921168"/>
            <a:ext cx="1005931" cy="1015663"/>
          </a:xfrm>
          <a:prstGeom prst="rect">
            <a:avLst/>
          </a:prstGeom>
          <a:noFill/>
        </p:spPr>
        <p:txBody>
          <a:bodyPr wrap="square" rtlCol="0">
            <a:spAutoFit/>
          </a:bodyPr>
          <a:lstStyle/>
          <a:p>
            <a:pPr algn="ctr"/>
            <a:r>
              <a:rPr lang="en-GB" sz="2000" dirty="0">
                <a:solidFill>
                  <a:schemeClr val="bg1"/>
                </a:solidFill>
              </a:rPr>
              <a:t>Serious</a:t>
            </a:r>
          </a:p>
          <a:p>
            <a:pPr algn="ctr"/>
            <a:r>
              <a:rPr lang="en-GB" sz="2000" dirty="0">
                <a:solidFill>
                  <a:schemeClr val="bg1"/>
                </a:solidFill>
              </a:rPr>
              <a:t>Case Review</a:t>
            </a:r>
          </a:p>
        </p:txBody>
      </p:sp>
    </p:spTree>
    <p:extLst>
      <p:ext uri="{BB962C8B-B14F-4D97-AF65-F5344CB8AC3E}">
        <p14:creationId xmlns:p14="http://schemas.microsoft.com/office/powerpoint/2010/main" val="2874912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314700" y="581913"/>
            <a:ext cx="809746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Current Status of Case Reviews</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617280" y="1705144"/>
            <a:ext cx="1059936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One SCR Published – Child Liam (methadone ingestion) – Feb 20</a:t>
            </a:r>
          </a:p>
          <a:p>
            <a:pPr marL="0" indent="0" eaLnBrk="1" hangingPunct="1">
              <a:spcBef>
                <a:spcPct val="0"/>
              </a:spcBef>
              <a:buNone/>
              <a:defRPr/>
            </a:pPr>
            <a:endParaRPr lang="en-GB" altLang="en-US" sz="12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One CSPR underway– Child L (sexual assault) – July 20</a:t>
            </a:r>
          </a:p>
          <a:p>
            <a:pPr marL="0" indent="0" eaLnBrk="1" hangingPunct="1">
              <a:spcBef>
                <a:spcPct val="0"/>
              </a:spcBef>
              <a:buNone/>
              <a:defRPr/>
            </a:pPr>
            <a:endParaRPr lang="en-GB" altLang="en-US" sz="12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Two multi-agency learning reviews underway: Children 16 (neglect) – April 20; Child 18 (exploitation) – July 20</a:t>
            </a:r>
          </a:p>
          <a:p>
            <a:pPr marL="0" indent="0" eaLnBrk="1" hangingPunct="1">
              <a:spcBef>
                <a:spcPct val="0"/>
              </a:spcBef>
              <a:buNone/>
              <a:defRPr/>
            </a:pPr>
            <a:endParaRPr lang="en-GB" altLang="en-US" sz="12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Two pending cases: Child 19 (neglect); Child 20 (suicide)</a:t>
            </a:r>
          </a:p>
          <a:p>
            <a:pPr marL="0" indent="0" eaLnBrk="1" hangingPunct="1">
              <a:spcBef>
                <a:spcPct val="0"/>
              </a:spcBef>
              <a:buNone/>
              <a:defRPr/>
            </a:pPr>
            <a:endParaRPr lang="en-GB" altLang="en-US" sz="12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Three active action plans (1 SCR, 1 LR)</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04259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fade">
                                      <p:cBhvr>
                                        <p:cTn id="2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62400" y="581913"/>
            <a:ext cx="74497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Focus on Neglect</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617280" y="1836738"/>
            <a:ext cx="1070096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Neglect is a significant features of two recent learning reviews </a:t>
            </a:r>
            <a:r>
              <a:rPr lang="en-GB" altLang="en-US" sz="2800" dirty="0">
                <a:solidFill>
                  <a:schemeClr val="accent1">
                    <a:lumMod val="50000"/>
                  </a:schemeClr>
                </a:solidFill>
                <a:latin typeface="Gill Sans MT" pitchFamily="34" charset="0"/>
              </a:rPr>
              <a:t>(and 44% of all local reviews undertaken since 2012 have neglect as a feature)</a:t>
            </a:r>
          </a:p>
          <a:p>
            <a:pPr eaLnBrk="1" hangingPunct="1">
              <a:spcBef>
                <a:spcPct val="0"/>
              </a:spcBef>
              <a:defRPr/>
            </a:pPr>
            <a:r>
              <a:rPr lang="en-GB" altLang="en-US" dirty="0">
                <a:solidFill>
                  <a:schemeClr val="accent1">
                    <a:lumMod val="50000"/>
                  </a:schemeClr>
                </a:solidFill>
                <a:latin typeface="Gill Sans MT" pitchFamily="34" charset="0"/>
              </a:rPr>
              <a:t>Early learning from these reviews tells us:</a:t>
            </a:r>
          </a:p>
          <a:p>
            <a:pPr lvl="1" eaLnBrk="1" hangingPunct="1">
              <a:spcBef>
                <a:spcPct val="0"/>
              </a:spcBef>
              <a:defRPr/>
            </a:pPr>
            <a:r>
              <a:rPr lang="en-GB" altLang="en-US" dirty="0">
                <a:solidFill>
                  <a:schemeClr val="accent1">
                    <a:lumMod val="50000"/>
                  </a:schemeClr>
                </a:solidFill>
                <a:latin typeface="Gill Sans MT" pitchFamily="34" charset="0"/>
              </a:rPr>
              <a:t>professionals struggle to identify neglect, especially long-term neglect</a:t>
            </a:r>
          </a:p>
          <a:p>
            <a:pPr lvl="1" eaLnBrk="1" hangingPunct="1">
              <a:spcBef>
                <a:spcPct val="0"/>
              </a:spcBef>
              <a:defRPr/>
            </a:pPr>
            <a:r>
              <a:rPr lang="en-GB" altLang="en-US" dirty="0">
                <a:solidFill>
                  <a:schemeClr val="accent1">
                    <a:lumMod val="50000"/>
                  </a:schemeClr>
                </a:solidFill>
                <a:latin typeface="Gill Sans MT" pitchFamily="34" charset="0"/>
              </a:rPr>
              <a:t>professional curiosity is lacking</a:t>
            </a:r>
          </a:p>
          <a:p>
            <a:pPr lvl="1" eaLnBrk="1" hangingPunct="1">
              <a:spcBef>
                <a:spcPct val="0"/>
              </a:spcBef>
              <a:defRPr/>
            </a:pPr>
            <a:r>
              <a:rPr lang="en-GB" altLang="en-US" dirty="0">
                <a:solidFill>
                  <a:schemeClr val="accent1">
                    <a:lumMod val="50000"/>
                  </a:schemeClr>
                </a:solidFill>
                <a:latin typeface="Gill Sans MT" pitchFamily="34" charset="0"/>
              </a:rPr>
              <a:t>use of evidence-based tools such as GCP2 is still very rare – challenge to partners</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209694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62400" y="581913"/>
            <a:ext cx="74497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‘Liam’ Serious Case Review</a:t>
            </a:r>
          </a:p>
          <a:p>
            <a:pPr eaLnBrk="1" hangingPunct="1">
              <a:spcBef>
                <a:spcPct val="0"/>
              </a:spcBef>
              <a:buFontTx/>
              <a:buNone/>
              <a:defRPr/>
            </a:pPr>
            <a:endParaRPr lang="en-GB" altLang="en-US" sz="1400" dirty="0">
              <a:solidFill>
                <a:srgbClr val="54547E"/>
              </a:solidFill>
            </a:endParaRPr>
          </a:p>
        </p:txBody>
      </p:sp>
      <p:sp>
        <p:nvSpPr>
          <p:cNvPr id="7" name="Text Box 5">
            <a:extLst>
              <a:ext uri="{FF2B5EF4-FFF2-40B4-BE49-F238E27FC236}">
                <a16:creationId xmlns:a16="http://schemas.microsoft.com/office/drawing/2014/main" id="{A554C417-1C7F-41D5-85EC-548C664BF3E1}"/>
              </a:ext>
            </a:extLst>
          </p:cNvPr>
          <p:cNvSpPr txBox="1">
            <a:spLocks noChangeArrowheads="1"/>
          </p:cNvSpPr>
          <p:nvPr/>
        </p:nvSpPr>
        <p:spPr bwMode="auto">
          <a:xfrm>
            <a:off x="724808" y="1705144"/>
            <a:ext cx="10687352" cy="615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marL="571500" indent="-571500">
              <a:buFont typeface="Arial" panose="020B0604020202020204" pitchFamily="34" charset="0"/>
              <a:buChar char="•"/>
            </a:pPr>
            <a:r>
              <a:rPr lang="en-GB" altLang="en-US" sz="2800" dirty="0">
                <a:solidFill>
                  <a:schemeClr val="accent1">
                    <a:lumMod val="50000"/>
                  </a:schemeClr>
                </a:solidFill>
                <a:latin typeface="Gill Sans MT" panose="020B0502020104020203" pitchFamily="34" charset="0"/>
              </a:rPr>
              <a:t>Liam, aged 20 months, was admitted to hospital with potentially fatal methadone poisoning. Parents both treated for addiction</a:t>
            </a:r>
          </a:p>
          <a:p>
            <a:pPr marL="0" indent="0"/>
            <a:endParaRPr lang="en-GB" altLang="en-US" sz="10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r>
              <a:rPr lang="en-GB" altLang="en-US" sz="2800" dirty="0">
                <a:solidFill>
                  <a:schemeClr val="accent1">
                    <a:lumMod val="50000"/>
                  </a:schemeClr>
                </a:solidFill>
                <a:latin typeface="Gill Sans MT" panose="020B0502020104020203" pitchFamily="34" charset="0"/>
              </a:rPr>
              <a:t>At that point, Liam was a child in care, placed with his mother</a:t>
            </a:r>
          </a:p>
          <a:p>
            <a:pPr marL="0" indent="0"/>
            <a:endParaRPr lang="en-GB" altLang="en-US" sz="10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r>
              <a:rPr lang="en-GB" altLang="en-US" sz="2800" dirty="0">
                <a:solidFill>
                  <a:schemeClr val="accent1">
                    <a:lumMod val="50000"/>
                  </a:schemeClr>
                </a:solidFill>
                <a:latin typeface="Gill Sans MT" panose="020B0502020104020203" pitchFamily="34" charset="0"/>
              </a:rPr>
              <a:t>Liam was subject of a care order as he had sustained serious head injuries when ML had dropped him, as a new-born, and had concealed this from medical practitioners</a:t>
            </a:r>
          </a:p>
          <a:p>
            <a:pPr marL="0" indent="0"/>
            <a:endParaRPr lang="en-GB" altLang="en-US" sz="10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r>
              <a:rPr lang="en-GB" altLang="en-US" sz="2800" dirty="0">
                <a:solidFill>
                  <a:schemeClr val="accent1">
                    <a:lumMod val="50000"/>
                  </a:schemeClr>
                </a:solidFill>
                <a:latin typeface="Gill Sans MT" panose="020B0502020104020203" pitchFamily="34" charset="0"/>
              </a:rPr>
              <a:t>His mother didn’t engage in proceedings very well. No parenting assessment completed but all children placed at home with mother</a:t>
            </a:r>
          </a:p>
          <a:p>
            <a:pPr marL="571500" indent="-571500">
              <a:buFont typeface="Arial" panose="020B0604020202020204" pitchFamily="34" charset="0"/>
              <a:buChar char="•"/>
            </a:pPr>
            <a:endParaRPr lang="en-GB" altLang="en-US" sz="28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endParaRPr lang="en-GB" altLang="en-US" sz="2800" dirty="0">
              <a:solidFill>
                <a:srgbClr val="005696"/>
              </a:solidFill>
              <a:latin typeface="Gill Sans MT" panose="020B0502020104020203" pitchFamily="34" charset="0"/>
            </a:endParaRPr>
          </a:p>
          <a:p>
            <a:pPr marL="571500" indent="-571500">
              <a:buFont typeface="Arial" panose="020B0604020202020204" pitchFamily="34" charset="0"/>
              <a:buChar char="•"/>
            </a:pPr>
            <a:endParaRPr lang="en-GB" altLang="en-US" sz="2800" dirty="0">
              <a:solidFill>
                <a:srgbClr val="005696"/>
              </a:solidFill>
              <a:latin typeface="Gill Sans MT" panose="020B0502020104020203" pitchFamily="34" charset="0"/>
            </a:endParaRPr>
          </a:p>
          <a:p>
            <a:pPr marL="571500" indent="-571500">
              <a:buFont typeface="Arial" panose="020B0604020202020204" pitchFamily="34" charset="0"/>
              <a:buChar char="•"/>
            </a:pPr>
            <a:endParaRPr lang="en-GB" altLang="en-US" sz="2800" dirty="0">
              <a:solidFill>
                <a:srgbClr val="005696"/>
              </a:solidFill>
              <a:latin typeface="Gill Sans MT" panose="020B0502020104020203" pitchFamily="34" charset="0"/>
            </a:endParaRPr>
          </a:p>
          <a:p>
            <a:pPr marL="571500" indent="-571500">
              <a:buFont typeface="Arial" panose="020B0604020202020204" pitchFamily="34" charset="0"/>
              <a:buChar char="•"/>
            </a:pPr>
            <a:endParaRPr lang="en-US" altLang="en-US" sz="2800" dirty="0">
              <a:solidFill>
                <a:srgbClr val="005696"/>
              </a:solidFill>
              <a:latin typeface="Gill Sans MT" panose="020B0502020104020203" pitchFamily="34" charset="0"/>
            </a:endParaRPr>
          </a:p>
        </p:txBody>
      </p:sp>
    </p:spTree>
    <p:extLst>
      <p:ext uri="{BB962C8B-B14F-4D97-AF65-F5344CB8AC3E}">
        <p14:creationId xmlns:p14="http://schemas.microsoft.com/office/powerpoint/2010/main" val="164467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62400" y="581913"/>
            <a:ext cx="74497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‘Liam’ Serious Case Review</a:t>
            </a:r>
          </a:p>
          <a:p>
            <a:pPr eaLnBrk="1" hangingPunct="1">
              <a:spcBef>
                <a:spcPct val="0"/>
              </a:spcBef>
              <a:buFontTx/>
              <a:buNone/>
              <a:defRPr/>
            </a:pPr>
            <a:endParaRPr lang="en-GB" altLang="en-US" sz="1400" dirty="0">
              <a:solidFill>
                <a:srgbClr val="54547E"/>
              </a:solidFill>
            </a:endParaRPr>
          </a:p>
        </p:txBody>
      </p:sp>
      <p:sp>
        <p:nvSpPr>
          <p:cNvPr id="6" name="Text Box 5">
            <a:extLst>
              <a:ext uri="{FF2B5EF4-FFF2-40B4-BE49-F238E27FC236}">
                <a16:creationId xmlns:a16="http://schemas.microsoft.com/office/drawing/2014/main" id="{77806EC7-56B2-4A80-9D71-31E538ECAAA2}"/>
              </a:ext>
            </a:extLst>
          </p:cNvPr>
          <p:cNvSpPr txBox="1">
            <a:spLocks noChangeArrowheads="1"/>
          </p:cNvSpPr>
          <p:nvPr/>
        </p:nvSpPr>
        <p:spPr bwMode="auto">
          <a:xfrm>
            <a:off x="407368" y="1705144"/>
            <a:ext cx="11377264"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marL="571500" indent="-571500">
              <a:buFont typeface="Arial" panose="020B0604020202020204" pitchFamily="34" charset="0"/>
              <a:buChar char="•"/>
            </a:pPr>
            <a:r>
              <a:rPr lang="en-US" altLang="en-US" sz="2800" dirty="0">
                <a:solidFill>
                  <a:schemeClr val="accent1">
                    <a:lumMod val="50000"/>
                  </a:schemeClr>
                </a:solidFill>
                <a:latin typeface="Gill Sans MT" panose="020B0502020104020203" pitchFamily="34" charset="0"/>
              </a:rPr>
              <a:t>Lack of understanding about drugs testing falsely reassured professionals (as did involvement of substance misuse service)</a:t>
            </a:r>
          </a:p>
          <a:p>
            <a:pPr marL="0" indent="0"/>
            <a:endParaRPr lang="en-US" altLang="en-US" sz="8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r>
              <a:rPr lang="en-US" altLang="en-US" sz="2800" dirty="0">
                <a:solidFill>
                  <a:schemeClr val="accent1">
                    <a:lumMod val="50000"/>
                  </a:schemeClr>
                </a:solidFill>
                <a:latin typeface="Gill Sans MT" panose="020B0502020104020203" pitchFamily="34" charset="0"/>
              </a:rPr>
              <a:t>Impact of substance misusing parent not understood (or of a parent prescribed methadone)</a:t>
            </a:r>
          </a:p>
          <a:p>
            <a:pPr marL="0" indent="0"/>
            <a:endParaRPr lang="en-US" altLang="en-US" sz="8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r>
              <a:rPr lang="en-US" altLang="en-US" sz="2800" dirty="0">
                <a:solidFill>
                  <a:schemeClr val="accent1">
                    <a:lumMod val="50000"/>
                  </a:schemeClr>
                </a:solidFill>
                <a:latin typeface="Gill Sans MT" panose="020B0502020104020203" pitchFamily="34" charset="0"/>
              </a:rPr>
              <a:t>Liam’s father remained on periphery of family as far as professionals were concerned</a:t>
            </a:r>
          </a:p>
          <a:p>
            <a:pPr marL="0" indent="0"/>
            <a:endParaRPr lang="en-US" altLang="en-US" sz="8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r>
              <a:rPr lang="en-US" altLang="en-US" sz="2800" dirty="0">
                <a:solidFill>
                  <a:schemeClr val="accent1">
                    <a:lumMod val="50000"/>
                  </a:schemeClr>
                </a:solidFill>
                <a:latin typeface="Gill Sans MT" panose="020B0502020104020203" pitchFamily="34" charset="0"/>
              </a:rPr>
              <a:t>Change of professionals and lack of supervision hampered oversight and assessment</a:t>
            </a:r>
          </a:p>
          <a:p>
            <a:pPr marL="0" indent="0"/>
            <a:endParaRPr lang="en-US" altLang="en-US" sz="8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r>
              <a:rPr lang="en-US" altLang="en-US" sz="2800" dirty="0">
                <a:solidFill>
                  <a:schemeClr val="accent1">
                    <a:lumMod val="50000"/>
                  </a:schemeClr>
                </a:solidFill>
                <a:latin typeface="Gill Sans MT" panose="020B0502020104020203" pitchFamily="34" charset="0"/>
              </a:rPr>
              <a:t>Professionals often over optimistic about progress</a:t>
            </a:r>
          </a:p>
          <a:p>
            <a:pPr marL="571500" indent="-571500">
              <a:buFont typeface="Arial" panose="020B0604020202020204" pitchFamily="34" charset="0"/>
              <a:buChar char="•"/>
            </a:pPr>
            <a:endParaRPr lang="en-US" altLang="en-US" sz="2800" dirty="0">
              <a:solidFill>
                <a:srgbClr val="005696"/>
              </a:solidFill>
              <a:latin typeface="Gill Sans MT" panose="020B0502020104020203" pitchFamily="34" charset="0"/>
            </a:endParaRPr>
          </a:p>
        </p:txBody>
      </p:sp>
    </p:spTree>
    <p:extLst>
      <p:ext uri="{BB962C8B-B14F-4D97-AF65-F5344CB8AC3E}">
        <p14:creationId xmlns:p14="http://schemas.microsoft.com/office/powerpoint/2010/main" val="1896376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62400" y="581913"/>
            <a:ext cx="74497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‘Liam’ Serious Case Review</a:t>
            </a:r>
          </a:p>
          <a:p>
            <a:pPr eaLnBrk="1" hangingPunct="1">
              <a:spcBef>
                <a:spcPct val="0"/>
              </a:spcBef>
              <a:buFontTx/>
              <a:buNone/>
              <a:defRPr/>
            </a:pPr>
            <a:endParaRPr lang="en-GB" altLang="en-US" sz="1400" dirty="0">
              <a:solidFill>
                <a:srgbClr val="54547E"/>
              </a:solidFill>
            </a:endParaRPr>
          </a:p>
        </p:txBody>
      </p:sp>
      <p:sp>
        <p:nvSpPr>
          <p:cNvPr id="6" name="Text Box 5">
            <a:extLst>
              <a:ext uri="{FF2B5EF4-FFF2-40B4-BE49-F238E27FC236}">
                <a16:creationId xmlns:a16="http://schemas.microsoft.com/office/drawing/2014/main" id="{615326E6-6589-4DA5-8E32-665919394DDB}"/>
              </a:ext>
            </a:extLst>
          </p:cNvPr>
          <p:cNvSpPr txBox="1">
            <a:spLocks noChangeArrowheads="1"/>
          </p:cNvSpPr>
          <p:nvPr/>
        </p:nvSpPr>
        <p:spPr bwMode="auto">
          <a:xfrm>
            <a:off x="197456" y="1705144"/>
            <a:ext cx="11377264"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marL="571500" indent="-571500">
              <a:buFont typeface="Arial" panose="020B0604020202020204" pitchFamily="34" charset="0"/>
              <a:buChar char="•"/>
            </a:pPr>
            <a:r>
              <a:rPr lang="en-US" altLang="en-US" sz="3200" dirty="0">
                <a:solidFill>
                  <a:schemeClr val="accent1">
                    <a:lumMod val="50000"/>
                  </a:schemeClr>
                </a:solidFill>
                <a:latin typeface="Gill Sans MT" panose="020B0502020104020203" pitchFamily="34" charset="0"/>
              </a:rPr>
              <a:t>Following incident of methadone ingestion parents arrested and children removed from mother’s care</a:t>
            </a:r>
          </a:p>
          <a:p>
            <a:pPr marL="0" indent="0"/>
            <a:endParaRPr lang="en-US" altLang="en-US" sz="1000" dirty="0">
              <a:solidFill>
                <a:schemeClr val="accent1">
                  <a:lumMod val="50000"/>
                </a:schemeClr>
              </a:solidFill>
              <a:latin typeface="Gill Sans MT" panose="020B0502020104020203" pitchFamily="34" charset="0"/>
            </a:endParaRPr>
          </a:p>
          <a:p>
            <a:pPr marL="571500" indent="-571500">
              <a:buFont typeface="Arial" panose="020B0604020202020204" pitchFamily="34" charset="0"/>
              <a:buChar char="•"/>
            </a:pPr>
            <a:r>
              <a:rPr lang="en-US" altLang="en-US" sz="3200" dirty="0">
                <a:solidFill>
                  <a:schemeClr val="accent1">
                    <a:lumMod val="50000"/>
                  </a:schemeClr>
                </a:solidFill>
                <a:latin typeface="Gill Sans MT" panose="020B0502020104020203" pitchFamily="34" charset="0"/>
              </a:rPr>
              <a:t>Significant learning for the partnership:</a:t>
            </a:r>
          </a:p>
          <a:p>
            <a:pPr marL="0" indent="0"/>
            <a:endParaRPr lang="en-US" altLang="en-US" sz="800" dirty="0">
              <a:solidFill>
                <a:schemeClr val="accent1">
                  <a:lumMod val="50000"/>
                </a:schemeClr>
              </a:solidFill>
              <a:latin typeface="Gill Sans MT" panose="020B0502020104020203" pitchFamily="34" charset="0"/>
            </a:endParaRPr>
          </a:p>
          <a:p>
            <a:pPr marL="1028700" lvl="1" indent="-571500">
              <a:buFont typeface="Courier New" panose="02070309020205020404" pitchFamily="49" charset="0"/>
              <a:buChar char="o"/>
            </a:pPr>
            <a:r>
              <a:rPr lang="en-US" altLang="en-US" sz="3200" dirty="0">
                <a:solidFill>
                  <a:schemeClr val="accent1">
                    <a:lumMod val="50000"/>
                  </a:schemeClr>
                </a:solidFill>
                <a:latin typeface="Gill Sans MT" panose="020B0502020104020203" pitchFamily="34" charset="0"/>
              </a:rPr>
              <a:t>understanding of substance misuse (including methadone) needs to be better understood</a:t>
            </a:r>
          </a:p>
          <a:p>
            <a:pPr marL="1028700" lvl="1" indent="-571500">
              <a:buFont typeface="Courier New" panose="02070309020205020404" pitchFamily="49" charset="0"/>
              <a:buChar char="o"/>
            </a:pPr>
            <a:r>
              <a:rPr lang="en-US" altLang="en-US" sz="3200" dirty="0">
                <a:solidFill>
                  <a:schemeClr val="accent1">
                    <a:lumMod val="50000"/>
                  </a:schemeClr>
                </a:solidFill>
                <a:latin typeface="Gill Sans MT" panose="020B0502020104020203" pitchFamily="34" charset="0"/>
              </a:rPr>
              <a:t>placement with parent’s procedure needs to be reviewed</a:t>
            </a:r>
          </a:p>
          <a:p>
            <a:pPr marL="1028700" lvl="1" indent="-571500">
              <a:buFont typeface="Courier New" panose="02070309020205020404" pitchFamily="49" charset="0"/>
              <a:buChar char="o"/>
            </a:pPr>
            <a:r>
              <a:rPr lang="en-US" altLang="en-US" sz="3200" dirty="0">
                <a:solidFill>
                  <a:schemeClr val="accent1">
                    <a:lumMod val="50000"/>
                  </a:schemeClr>
                </a:solidFill>
                <a:latin typeface="Gill Sans MT" panose="020B0502020104020203" pitchFamily="34" charset="0"/>
              </a:rPr>
              <a:t>professionals must balance optimism with objective evidence</a:t>
            </a:r>
          </a:p>
          <a:p>
            <a:pPr marL="1028700" lvl="1" indent="-571500">
              <a:buFont typeface="Courier New" panose="02070309020205020404" pitchFamily="49" charset="0"/>
              <a:buChar char="o"/>
            </a:pPr>
            <a:r>
              <a:rPr lang="en-US" altLang="en-US" sz="3200" dirty="0">
                <a:solidFill>
                  <a:schemeClr val="accent1">
                    <a:lumMod val="50000"/>
                  </a:schemeClr>
                </a:solidFill>
                <a:latin typeface="Gill Sans MT" panose="020B0502020104020203" pitchFamily="34" charset="0"/>
              </a:rPr>
              <a:t>father’s must be included in relevant assessments</a:t>
            </a:r>
          </a:p>
          <a:p>
            <a:pPr marL="571500" indent="-571500">
              <a:buFont typeface="Arial" panose="020B0604020202020204" pitchFamily="34" charset="0"/>
              <a:buChar char="•"/>
            </a:pPr>
            <a:endParaRPr lang="en-US" altLang="en-US" sz="2800" dirty="0">
              <a:solidFill>
                <a:srgbClr val="005696"/>
              </a:solidFill>
              <a:latin typeface="Gill Sans MT" panose="020B0502020104020203" pitchFamily="34" charset="0"/>
            </a:endParaRPr>
          </a:p>
        </p:txBody>
      </p:sp>
    </p:spTree>
    <p:extLst>
      <p:ext uri="{BB962C8B-B14F-4D97-AF65-F5344CB8AC3E}">
        <p14:creationId xmlns:p14="http://schemas.microsoft.com/office/powerpoint/2010/main" val="90087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62400" y="581913"/>
            <a:ext cx="74497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‘Liam’ Serious Case Review</a:t>
            </a:r>
          </a:p>
          <a:p>
            <a:pPr eaLnBrk="1" hangingPunct="1">
              <a:spcBef>
                <a:spcPct val="0"/>
              </a:spcBef>
              <a:buFontTx/>
              <a:buNone/>
              <a:defRPr/>
            </a:pPr>
            <a:endParaRPr lang="en-GB" altLang="en-US" sz="1400" dirty="0">
              <a:solidFill>
                <a:srgbClr val="54547E"/>
              </a:solidFill>
            </a:endParaRPr>
          </a:p>
        </p:txBody>
      </p:sp>
      <p:pic>
        <p:nvPicPr>
          <p:cNvPr id="2" name="Picture 1">
            <a:extLst>
              <a:ext uri="{FF2B5EF4-FFF2-40B4-BE49-F238E27FC236}">
                <a16:creationId xmlns:a16="http://schemas.microsoft.com/office/drawing/2014/main" id="{DABE59F9-8B47-4947-B5F9-361E949360F7}"/>
              </a:ext>
            </a:extLst>
          </p:cNvPr>
          <p:cNvPicPr>
            <a:picLocks noChangeAspect="1"/>
          </p:cNvPicPr>
          <p:nvPr/>
        </p:nvPicPr>
        <p:blipFill rotWithShape="1">
          <a:blip r:embed="rId3"/>
          <a:srcRect l="33250" t="11704" r="33000" b="6467"/>
          <a:stretch/>
        </p:blipFill>
        <p:spPr>
          <a:xfrm>
            <a:off x="902785" y="2560320"/>
            <a:ext cx="2383915" cy="3251200"/>
          </a:xfrm>
          <a:prstGeom prst="rect">
            <a:avLst/>
          </a:prstGeom>
          <a:effectLst>
            <a:outerShdw blurRad="50800" dist="38100" dir="5400000" algn="t" rotWithShape="0">
              <a:prstClr val="black">
                <a:alpha val="40000"/>
              </a:prstClr>
            </a:outerShdw>
          </a:effectLst>
        </p:spPr>
      </p:pic>
      <p:sp>
        <p:nvSpPr>
          <p:cNvPr id="6" name="TextBox 4">
            <a:extLst>
              <a:ext uri="{FF2B5EF4-FFF2-40B4-BE49-F238E27FC236}">
                <a16:creationId xmlns:a16="http://schemas.microsoft.com/office/drawing/2014/main" id="{DB2775D5-1689-4164-BE37-AC1F25A20098}"/>
              </a:ext>
            </a:extLst>
          </p:cNvPr>
          <p:cNvSpPr txBox="1">
            <a:spLocks noChangeArrowheads="1"/>
          </p:cNvSpPr>
          <p:nvPr/>
        </p:nvSpPr>
        <p:spPr bwMode="auto">
          <a:xfrm>
            <a:off x="1259989" y="1853753"/>
            <a:ext cx="2908121"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lnSpc>
                <a:spcPct val="150000"/>
              </a:lnSpc>
              <a:spcBef>
                <a:spcPct val="0"/>
              </a:spcBef>
              <a:buNone/>
              <a:defRPr/>
            </a:pPr>
            <a:r>
              <a:rPr lang="en-GB" altLang="en-US" sz="2800" dirty="0">
                <a:solidFill>
                  <a:schemeClr val="accent1">
                    <a:lumMod val="50000"/>
                  </a:schemeClr>
                </a:solidFill>
                <a:latin typeface="Gill Sans MT" pitchFamily="34" charset="0"/>
              </a:rPr>
              <a:t>SCR Report</a:t>
            </a:r>
            <a:endParaRPr lang="en-GB" altLang="en-US" sz="24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
        <p:nvSpPr>
          <p:cNvPr id="8" name="TextBox 4">
            <a:extLst>
              <a:ext uri="{FF2B5EF4-FFF2-40B4-BE49-F238E27FC236}">
                <a16:creationId xmlns:a16="http://schemas.microsoft.com/office/drawing/2014/main" id="{67C72F87-F9E8-4F92-AC8F-BAE2F8BC868A}"/>
              </a:ext>
            </a:extLst>
          </p:cNvPr>
          <p:cNvSpPr txBox="1">
            <a:spLocks noChangeArrowheads="1"/>
          </p:cNvSpPr>
          <p:nvPr/>
        </p:nvSpPr>
        <p:spPr bwMode="auto">
          <a:xfrm>
            <a:off x="4191180" y="1853753"/>
            <a:ext cx="2383915"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lnSpc>
                <a:spcPct val="150000"/>
              </a:lnSpc>
              <a:spcBef>
                <a:spcPct val="0"/>
              </a:spcBef>
              <a:buNone/>
              <a:defRPr/>
            </a:pPr>
            <a:r>
              <a:rPr lang="en-GB" altLang="en-US" sz="2800" dirty="0">
                <a:solidFill>
                  <a:schemeClr val="accent1">
                    <a:lumMod val="50000"/>
                  </a:schemeClr>
                </a:solidFill>
                <a:latin typeface="Gill Sans MT" pitchFamily="34" charset="0"/>
              </a:rPr>
              <a:t>Exec Summary</a:t>
            </a:r>
            <a:endParaRPr lang="en-GB" altLang="en-US" sz="24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
        <p:nvSpPr>
          <p:cNvPr id="9" name="TextBox 4">
            <a:extLst>
              <a:ext uri="{FF2B5EF4-FFF2-40B4-BE49-F238E27FC236}">
                <a16:creationId xmlns:a16="http://schemas.microsoft.com/office/drawing/2014/main" id="{61A6A9EB-45F9-483D-A54C-C3B98DBAEBA7}"/>
              </a:ext>
            </a:extLst>
          </p:cNvPr>
          <p:cNvSpPr txBox="1">
            <a:spLocks noChangeArrowheads="1"/>
          </p:cNvSpPr>
          <p:nvPr/>
        </p:nvSpPr>
        <p:spPr bwMode="auto">
          <a:xfrm>
            <a:off x="8216960" y="1853753"/>
            <a:ext cx="19125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lnSpc>
                <a:spcPct val="150000"/>
              </a:lnSpc>
              <a:spcBef>
                <a:spcPct val="0"/>
              </a:spcBef>
              <a:buNone/>
              <a:defRPr/>
            </a:pPr>
            <a:r>
              <a:rPr lang="en-GB" altLang="en-US" sz="2800" dirty="0" err="1">
                <a:solidFill>
                  <a:schemeClr val="accent1">
                    <a:lumMod val="50000"/>
                  </a:schemeClr>
                </a:solidFill>
                <a:latin typeface="Gill Sans MT" pitchFamily="34" charset="0"/>
              </a:rPr>
              <a:t>Powerpoint</a:t>
            </a:r>
            <a:endParaRPr lang="en-GB" altLang="en-US" sz="24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3" name="Picture 2">
            <a:extLst>
              <a:ext uri="{FF2B5EF4-FFF2-40B4-BE49-F238E27FC236}">
                <a16:creationId xmlns:a16="http://schemas.microsoft.com/office/drawing/2014/main" id="{CAFFE3FB-7B2B-439F-AD64-A24AC5EE461C}"/>
              </a:ext>
            </a:extLst>
          </p:cNvPr>
          <p:cNvPicPr>
            <a:picLocks noChangeAspect="1"/>
          </p:cNvPicPr>
          <p:nvPr/>
        </p:nvPicPr>
        <p:blipFill rotWithShape="1">
          <a:blip r:embed="rId4"/>
          <a:srcRect l="13064" t="27031" r="63083" b="11407"/>
          <a:stretch/>
        </p:blipFill>
        <p:spPr>
          <a:xfrm>
            <a:off x="4191181" y="2560320"/>
            <a:ext cx="2383915" cy="3251200"/>
          </a:xfrm>
          <a:prstGeom prst="rect">
            <a:avLst/>
          </a:prstGeom>
          <a:effectLst>
            <a:outerShdw blurRad="50800" dist="38100" dir="5400000" algn="t" rotWithShape="0">
              <a:prstClr val="black">
                <a:alpha val="40000"/>
              </a:prstClr>
            </a:outerShdw>
          </a:effectLst>
        </p:spPr>
      </p:pic>
      <p:pic>
        <p:nvPicPr>
          <p:cNvPr id="10" name="Picture 9">
            <a:extLst>
              <a:ext uri="{FF2B5EF4-FFF2-40B4-BE49-F238E27FC236}">
                <a16:creationId xmlns:a16="http://schemas.microsoft.com/office/drawing/2014/main" id="{03808EF5-FFA2-4141-917B-CFABDB4E3032}"/>
              </a:ext>
            </a:extLst>
          </p:cNvPr>
          <p:cNvPicPr>
            <a:picLocks noChangeAspect="1"/>
          </p:cNvPicPr>
          <p:nvPr/>
        </p:nvPicPr>
        <p:blipFill rotWithShape="1">
          <a:blip r:embed="rId5"/>
          <a:srcRect l="27730" t="27031" r="11167" b="11556"/>
          <a:stretch/>
        </p:blipFill>
        <p:spPr>
          <a:xfrm>
            <a:off x="7364946" y="2861571"/>
            <a:ext cx="3878040" cy="219247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5500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62400" y="581913"/>
            <a:ext cx="74497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‘Liam’ Serious Case Review</a:t>
            </a:r>
          </a:p>
          <a:p>
            <a:pPr eaLnBrk="1" hangingPunct="1">
              <a:spcBef>
                <a:spcPct val="0"/>
              </a:spcBef>
              <a:buFontTx/>
              <a:buNone/>
              <a:defRPr/>
            </a:pPr>
            <a:endParaRPr lang="en-GB" altLang="en-US" sz="1400" dirty="0">
              <a:solidFill>
                <a:srgbClr val="54547E"/>
              </a:solidFill>
            </a:endParaRPr>
          </a:p>
        </p:txBody>
      </p:sp>
      <p:sp>
        <p:nvSpPr>
          <p:cNvPr id="2" name="Rectangle 1">
            <a:extLst>
              <a:ext uri="{FF2B5EF4-FFF2-40B4-BE49-F238E27FC236}">
                <a16:creationId xmlns:a16="http://schemas.microsoft.com/office/drawing/2014/main" id="{02CC7BEF-4641-4973-B48A-EF09F0CDEA54}"/>
              </a:ext>
            </a:extLst>
          </p:cNvPr>
          <p:cNvSpPr/>
          <p:nvPr/>
        </p:nvSpPr>
        <p:spPr>
          <a:xfrm>
            <a:off x="528320" y="5486400"/>
            <a:ext cx="10883840" cy="92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39D82BF7-BD71-41C1-8E96-CA95EC9A3B46}"/>
              </a:ext>
            </a:extLst>
          </p:cNvPr>
          <p:cNvPicPr>
            <a:picLocks noChangeAspect="1"/>
          </p:cNvPicPr>
          <p:nvPr/>
        </p:nvPicPr>
        <p:blipFill rotWithShape="1">
          <a:blip r:embed="rId3"/>
          <a:srcRect l="11033" t="2101" r="12187" b="2351"/>
          <a:stretch/>
        </p:blipFill>
        <p:spPr>
          <a:xfrm>
            <a:off x="3369279" y="1410273"/>
            <a:ext cx="7186961" cy="5030873"/>
          </a:xfrm>
          <a:prstGeom prst="rect">
            <a:avLst/>
          </a:prstGeom>
        </p:spPr>
      </p:pic>
      <p:sp>
        <p:nvSpPr>
          <p:cNvPr id="6" name="TextBox 4">
            <a:extLst>
              <a:ext uri="{FF2B5EF4-FFF2-40B4-BE49-F238E27FC236}">
                <a16:creationId xmlns:a16="http://schemas.microsoft.com/office/drawing/2014/main" id="{7F9B2BAA-ECE8-4C9E-8E96-9C3F08432739}"/>
              </a:ext>
            </a:extLst>
          </p:cNvPr>
          <p:cNvSpPr txBox="1">
            <a:spLocks noChangeArrowheads="1"/>
          </p:cNvSpPr>
          <p:nvPr/>
        </p:nvSpPr>
        <p:spPr bwMode="auto">
          <a:xfrm>
            <a:off x="795079" y="2657053"/>
            <a:ext cx="2075121"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dirty="0">
                <a:solidFill>
                  <a:schemeClr val="accent1">
                    <a:lumMod val="50000"/>
                  </a:schemeClr>
                </a:solidFill>
                <a:latin typeface="Gill Sans MT" pitchFamily="34" charset="0"/>
              </a:rPr>
              <a:t>Learning Poster</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00323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962400" y="581913"/>
            <a:ext cx="744976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‘Liam’ Serious Case Review</a:t>
            </a:r>
          </a:p>
          <a:p>
            <a:pPr eaLnBrk="1" hangingPunct="1">
              <a:spcBef>
                <a:spcPct val="0"/>
              </a:spcBef>
              <a:buFontTx/>
              <a:buNone/>
              <a:defRPr/>
            </a:pPr>
            <a:endParaRPr lang="en-GB" altLang="en-US" sz="1400" dirty="0">
              <a:solidFill>
                <a:srgbClr val="54547E"/>
              </a:solidFill>
            </a:endParaRPr>
          </a:p>
        </p:txBody>
      </p:sp>
      <p:sp>
        <p:nvSpPr>
          <p:cNvPr id="2" name="Rectangle 1">
            <a:extLst>
              <a:ext uri="{FF2B5EF4-FFF2-40B4-BE49-F238E27FC236}">
                <a16:creationId xmlns:a16="http://schemas.microsoft.com/office/drawing/2014/main" id="{02CC7BEF-4641-4973-B48A-EF09F0CDEA54}"/>
              </a:ext>
            </a:extLst>
          </p:cNvPr>
          <p:cNvSpPr/>
          <p:nvPr/>
        </p:nvSpPr>
        <p:spPr>
          <a:xfrm>
            <a:off x="528320" y="5486400"/>
            <a:ext cx="10883840" cy="92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4">
            <a:extLst>
              <a:ext uri="{FF2B5EF4-FFF2-40B4-BE49-F238E27FC236}">
                <a16:creationId xmlns:a16="http://schemas.microsoft.com/office/drawing/2014/main" id="{7F9B2BAA-ECE8-4C9E-8E96-9C3F08432739}"/>
              </a:ext>
            </a:extLst>
          </p:cNvPr>
          <p:cNvSpPr txBox="1">
            <a:spLocks noChangeArrowheads="1"/>
          </p:cNvSpPr>
          <p:nvPr/>
        </p:nvSpPr>
        <p:spPr bwMode="auto">
          <a:xfrm>
            <a:off x="795079" y="2657053"/>
            <a:ext cx="2075121"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dirty="0">
                <a:solidFill>
                  <a:schemeClr val="accent1">
                    <a:lumMod val="50000"/>
                  </a:schemeClr>
                </a:solidFill>
                <a:latin typeface="Gill Sans MT" pitchFamily="34" charset="0"/>
              </a:rPr>
              <a:t>Learning Poster</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3" name="Picture 2">
            <a:extLst>
              <a:ext uri="{FF2B5EF4-FFF2-40B4-BE49-F238E27FC236}">
                <a16:creationId xmlns:a16="http://schemas.microsoft.com/office/drawing/2014/main" id="{4F91D899-27F7-49FB-AB6F-9BD8C38623FE}"/>
              </a:ext>
            </a:extLst>
          </p:cNvPr>
          <p:cNvPicPr>
            <a:picLocks noChangeAspect="1"/>
          </p:cNvPicPr>
          <p:nvPr/>
        </p:nvPicPr>
        <p:blipFill rotWithShape="1">
          <a:blip r:embed="rId3"/>
          <a:srcRect l="18500" t="13481" r="18417" b="8485"/>
          <a:stretch/>
        </p:blipFill>
        <p:spPr>
          <a:xfrm>
            <a:off x="3241735" y="1410273"/>
            <a:ext cx="7191889" cy="5004159"/>
          </a:xfrm>
          <a:prstGeom prst="rect">
            <a:avLst/>
          </a:prstGeom>
        </p:spPr>
      </p:pic>
    </p:spTree>
    <p:extLst>
      <p:ext uri="{BB962C8B-B14F-4D97-AF65-F5344CB8AC3E}">
        <p14:creationId xmlns:p14="http://schemas.microsoft.com/office/powerpoint/2010/main" val="81676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pic>
        <p:nvPicPr>
          <p:cNvPr id="5" name="Picture 3">
            <a:extLst>
              <a:ext uri="{FF2B5EF4-FFF2-40B4-BE49-F238E27FC236}">
                <a16:creationId xmlns:a16="http://schemas.microsoft.com/office/drawing/2014/main" id="{B9F526F6-3AF7-4924-A75D-DE94285C3B16}"/>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347946" y="5734786"/>
            <a:ext cx="665202" cy="9010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6" name="Picture 2" descr="clipart-tree-MKTjKnaiq[1]">
            <a:extLst>
              <a:ext uri="{FF2B5EF4-FFF2-40B4-BE49-F238E27FC236}">
                <a16:creationId xmlns:a16="http://schemas.microsoft.com/office/drawing/2014/main" id="{A3F3B58B-033F-4674-A914-F75CB651AB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1602" y="1859536"/>
            <a:ext cx="5991225" cy="47445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5">
            <a:extLst>
              <a:ext uri="{FF2B5EF4-FFF2-40B4-BE49-F238E27FC236}">
                <a16:creationId xmlns:a16="http://schemas.microsoft.com/office/drawing/2014/main" id="{E210CEB2-6B33-4694-898D-D93F60C74898}"/>
              </a:ext>
            </a:extLst>
          </p:cNvPr>
          <p:cNvSpPr/>
          <p:nvPr/>
        </p:nvSpPr>
        <p:spPr>
          <a:xfrm>
            <a:off x="617281" y="557110"/>
            <a:ext cx="5864800" cy="6247864"/>
          </a:xfrm>
          <a:prstGeom prst="rect">
            <a:avLst/>
          </a:prstGeom>
          <a:effectLst/>
        </p:spPr>
        <p:txBody>
          <a:bodyPr wrap="square">
            <a:spAutoFit/>
          </a:bodyPr>
          <a:lstStyle/>
          <a:p>
            <a:r>
              <a:rPr lang="en-GB" altLang="en-US" sz="8000" b="1" dirty="0">
                <a:solidFill>
                  <a:schemeClr val="bg1">
                    <a:lumMod val="75000"/>
                  </a:schemeClr>
                </a:solidFill>
                <a:latin typeface="Ink Free" panose="03080402000500000000" pitchFamily="66" charset="0"/>
              </a:rPr>
              <a:t>Focus on Supporting Families Enhancing Futures</a:t>
            </a:r>
            <a:endParaRPr lang="en-GB" sz="8000" dirty="0"/>
          </a:p>
        </p:txBody>
      </p:sp>
      <p:pic>
        <p:nvPicPr>
          <p:cNvPr id="8" name="Picture 7">
            <a:extLst>
              <a:ext uri="{FF2B5EF4-FFF2-40B4-BE49-F238E27FC236}">
                <a16:creationId xmlns:a16="http://schemas.microsoft.com/office/drawing/2014/main" id="{E210FFE4-EC91-43F9-80F0-65C3C102A9F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8013148" y="5759193"/>
            <a:ext cx="554627" cy="85223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5">
            <a:extLst>
              <a:ext uri="{FF2B5EF4-FFF2-40B4-BE49-F238E27FC236}">
                <a16:creationId xmlns:a16="http://schemas.microsoft.com/office/drawing/2014/main" id="{B6707617-FA31-4610-987E-889B4A6B06A0}"/>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9315633" y="5759192"/>
            <a:ext cx="589497" cy="85223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 name="Picture 5">
            <a:extLst>
              <a:ext uri="{FF2B5EF4-FFF2-40B4-BE49-F238E27FC236}">
                <a16:creationId xmlns:a16="http://schemas.microsoft.com/office/drawing/2014/main" id="{EC15BEA2-7981-496B-942A-B023728115ED}"/>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flipH="1">
            <a:off x="9905130" y="5759190"/>
            <a:ext cx="712747" cy="83216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Rectangle 1">
            <a:extLst>
              <a:ext uri="{FF2B5EF4-FFF2-40B4-BE49-F238E27FC236}">
                <a16:creationId xmlns:a16="http://schemas.microsoft.com/office/drawing/2014/main" id="{C7891A93-E9AA-4834-A1F5-C3A018AAAB16}"/>
              </a:ext>
            </a:extLst>
          </p:cNvPr>
          <p:cNvSpPr/>
          <p:nvPr/>
        </p:nvSpPr>
        <p:spPr>
          <a:xfrm rot="158340">
            <a:off x="6471051" y="1508054"/>
            <a:ext cx="4872324" cy="1968689"/>
          </a:xfrm>
          <a:prstGeom prst="rect">
            <a:avLst/>
          </a:prstGeom>
          <a:noFill/>
        </p:spPr>
        <p:txBody>
          <a:bodyPr wrap="none" lIns="91440" tIns="45720" rIns="91440" bIns="45720">
            <a:prstTxWarp prst="textArchUp">
              <a:avLst>
                <a:gd name="adj" fmla="val 10333670"/>
              </a:avLst>
            </a:prstTxWarp>
            <a:spAutoFit/>
          </a:bodyPr>
          <a:lstStyle/>
          <a:p>
            <a:pPr algn="ctr"/>
            <a:r>
              <a:rPr lang="en-US" sz="8000" b="0" cap="none" spc="0" dirty="0">
                <a:ln w="0"/>
                <a:solidFill>
                  <a:schemeClr val="bg1">
                    <a:lumMod val="85000"/>
                  </a:schemeClr>
                </a:solidFill>
                <a:effectLst/>
              </a:rPr>
              <a:t>S F E F  </a:t>
            </a:r>
          </a:p>
        </p:txBody>
      </p:sp>
    </p:spTree>
    <p:extLst>
      <p:ext uri="{BB962C8B-B14F-4D97-AF65-F5344CB8AC3E}">
        <p14:creationId xmlns:p14="http://schemas.microsoft.com/office/powerpoint/2010/main" val="8659232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What is SFEF?</a:t>
            </a:r>
          </a:p>
          <a:p>
            <a:pPr eaLnBrk="1" hangingPunct="1">
              <a:spcBef>
                <a:spcPct val="0"/>
              </a:spcBef>
              <a:buFontTx/>
              <a:buNone/>
              <a:defRPr/>
            </a:pPr>
            <a:endParaRPr lang="en-GB" altLang="en-US" sz="1400" dirty="0">
              <a:solidFill>
                <a:srgbClr val="54547E"/>
              </a:solidFill>
            </a:endParaRPr>
          </a:p>
        </p:txBody>
      </p:sp>
      <p:pic>
        <p:nvPicPr>
          <p:cNvPr id="2050" name="Picture 2">
            <a:extLst>
              <a:ext uri="{FF2B5EF4-FFF2-40B4-BE49-F238E27FC236}">
                <a16:creationId xmlns:a16="http://schemas.microsoft.com/office/drawing/2014/main" id="{D4510656-49D4-41AD-BE42-DD01F105C2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1664" t="31619" r="31918" b="16893"/>
          <a:stretch>
            <a:fillRect/>
          </a:stretch>
        </p:blipFill>
        <p:spPr bwMode="auto">
          <a:xfrm>
            <a:off x="8541484" y="1910326"/>
            <a:ext cx="2649687" cy="290355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Rectangle 1">
            <a:extLst>
              <a:ext uri="{FF2B5EF4-FFF2-40B4-BE49-F238E27FC236}">
                <a16:creationId xmlns:a16="http://schemas.microsoft.com/office/drawing/2014/main" id="{743F6C3C-E447-4344-9BF3-BDD0822E95BE}"/>
              </a:ext>
            </a:extLst>
          </p:cNvPr>
          <p:cNvSpPr/>
          <p:nvPr/>
        </p:nvSpPr>
        <p:spPr>
          <a:xfrm>
            <a:off x="742032" y="1910326"/>
            <a:ext cx="7579008" cy="3323987"/>
          </a:xfrm>
          <a:prstGeom prst="rect">
            <a:avLst/>
          </a:prstGeom>
        </p:spPr>
        <p:txBody>
          <a:bodyPr wrap="square">
            <a:spAutoFit/>
          </a:bodyPr>
          <a:lstStyle/>
          <a:p>
            <a:pPr marL="285750" indent="-285750">
              <a:spcBef>
                <a:spcPct val="0"/>
              </a:spcBef>
              <a:buFont typeface="Arial" panose="020B0604020202020204" pitchFamily="34" charset="0"/>
              <a:buChar char="•"/>
              <a:defRPr/>
            </a:pPr>
            <a:r>
              <a:rPr lang="en-GB" altLang="en-US" sz="3000" i="1" dirty="0">
                <a:solidFill>
                  <a:schemeClr val="accent1">
                    <a:lumMod val="50000"/>
                  </a:schemeClr>
                </a:solidFill>
                <a:latin typeface="Gill Sans MT" pitchFamily="34" charset="0"/>
              </a:rPr>
              <a:t>Supporting Families Enhancing Futures is a child centred approach used across the continuum of need that enables professionals to gain an insight into the world of the child(ren) and adults by capturing their lived experiences, ensuring actions and interventions to improve outcomes are child focused.</a:t>
            </a:r>
          </a:p>
        </p:txBody>
      </p:sp>
    </p:spTree>
    <p:extLst>
      <p:ext uri="{BB962C8B-B14F-4D97-AF65-F5344CB8AC3E}">
        <p14:creationId xmlns:p14="http://schemas.microsoft.com/office/powerpoint/2010/main" val="234536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SFEF</a:t>
            </a:r>
          </a:p>
          <a:p>
            <a:pPr eaLnBrk="1" hangingPunct="1">
              <a:spcBef>
                <a:spcPct val="0"/>
              </a:spcBef>
              <a:buFontTx/>
              <a:buNone/>
              <a:defRPr/>
            </a:pPr>
            <a:endParaRPr lang="en-GB" altLang="en-US" sz="1400" dirty="0">
              <a:solidFill>
                <a:srgbClr val="54547E"/>
              </a:solidFill>
            </a:endParaRPr>
          </a:p>
        </p:txBody>
      </p:sp>
      <p:pic>
        <p:nvPicPr>
          <p:cNvPr id="2050" name="Picture 2">
            <a:extLst>
              <a:ext uri="{FF2B5EF4-FFF2-40B4-BE49-F238E27FC236}">
                <a16:creationId xmlns:a16="http://schemas.microsoft.com/office/drawing/2014/main" id="{D4510656-49D4-41AD-BE42-DD01F105C22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1664" t="31619" r="31918" b="16893"/>
          <a:stretch>
            <a:fillRect/>
          </a:stretch>
        </p:blipFill>
        <p:spPr bwMode="auto">
          <a:xfrm>
            <a:off x="4325086" y="1384629"/>
            <a:ext cx="3731249" cy="408874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Rectangle 1">
            <a:extLst>
              <a:ext uri="{FF2B5EF4-FFF2-40B4-BE49-F238E27FC236}">
                <a16:creationId xmlns:a16="http://schemas.microsoft.com/office/drawing/2014/main" id="{743F6C3C-E447-4344-9BF3-BDD0822E95BE}"/>
              </a:ext>
            </a:extLst>
          </p:cNvPr>
          <p:cNvSpPr/>
          <p:nvPr/>
        </p:nvSpPr>
        <p:spPr>
          <a:xfrm>
            <a:off x="969261" y="2387846"/>
            <a:ext cx="3327201" cy="3323987"/>
          </a:xfrm>
          <a:prstGeom prst="rect">
            <a:avLst/>
          </a:prstGeom>
        </p:spPr>
        <p:txBody>
          <a:bodyPr wrap="square">
            <a:spAutoFit/>
          </a:bodyPr>
          <a:lstStyle/>
          <a:p>
            <a:pPr marL="285750" indent="-285750">
              <a:spcBef>
                <a:spcPct val="0"/>
              </a:spcBef>
              <a:buFont typeface="Arial" panose="020B0604020202020204" pitchFamily="34" charset="0"/>
              <a:buChar char="•"/>
              <a:defRPr/>
            </a:pPr>
            <a:r>
              <a:rPr lang="en-GB" altLang="en-US" sz="3000" dirty="0">
                <a:solidFill>
                  <a:schemeClr val="accent1">
                    <a:lumMod val="50000"/>
                  </a:schemeClr>
                </a:solidFill>
                <a:latin typeface="Gill Sans MT" pitchFamily="34" charset="0"/>
              </a:rPr>
              <a:t>SFEF is the </a:t>
            </a:r>
            <a:r>
              <a:rPr lang="en-GB" altLang="en-US" sz="3000" b="1" dirty="0">
                <a:solidFill>
                  <a:schemeClr val="accent1">
                    <a:lumMod val="50000"/>
                  </a:schemeClr>
                </a:solidFill>
                <a:latin typeface="Gill Sans MT" pitchFamily="34" charset="0"/>
              </a:rPr>
              <a:t>agreed</a:t>
            </a:r>
            <a:r>
              <a:rPr lang="en-GB" altLang="en-US" sz="3000" dirty="0">
                <a:solidFill>
                  <a:schemeClr val="accent1">
                    <a:lumMod val="50000"/>
                  </a:schemeClr>
                </a:solidFill>
                <a:latin typeface="Gill Sans MT" pitchFamily="34" charset="0"/>
              </a:rPr>
              <a:t> multi-agency model for working with Wirral children, young people and families</a:t>
            </a:r>
          </a:p>
        </p:txBody>
      </p:sp>
      <p:sp>
        <p:nvSpPr>
          <p:cNvPr id="3" name="Text Box 2">
            <a:extLst>
              <a:ext uri="{FF2B5EF4-FFF2-40B4-BE49-F238E27FC236}">
                <a16:creationId xmlns:a16="http://schemas.microsoft.com/office/drawing/2014/main" id="{4F21CC6D-601C-45E6-A389-2FF1405449A1}"/>
              </a:ext>
            </a:extLst>
          </p:cNvPr>
          <p:cNvSpPr txBox="1">
            <a:spLocks noChangeArrowheads="1"/>
          </p:cNvSpPr>
          <p:nvPr/>
        </p:nvSpPr>
        <p:spPr bwMode="auto">
          <a:xfrm>
            <a:off x="4650330" y="5262709"/>
            <a:ext cx="3292784" cy="646331"/>
          </a:xfrm>
          <a:prstGeom prst="rect">
            <a:avLst/>
          </a:prstGeom>
          <a:solidFill>
            <a:srgbClr val="FFFFFF">
              <a:alpha val="0"/>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GB" altLang="en-US" sz="3600" b="0" i="0" u="none" strike="noStrike" cap="none" normalizeH="0" baseline="0" dirty="0">
                <a:ln>
                  <a:noFill/>
                </a:ln>
                <a:solidFill>
                  <a:srgbClr val="00583F"/>
                </a:solidFill>
                <a:effectLst/>
                <a:latin typeface="Gill Sans MT" panose="020B0502020104020203" pitchFamily="34" charset="0"/>
              </a:rPr>
              <a:t>since 2017</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7B3F0505-FAA2-4FD9-AF4C-51040C6989B2}"/>
              </a:ext>
            </a:extLst>
          </p:cNvPr>
          <p:cNvSpPr/>
          <p:nvPr/>
        </p:nvSpPr>
        <p:spPr>
          <a:xfrm>
            <a:off x="8409404" y="3000604"/>
            <a:ext cx="3040565" cy="1477328"/>
          </a:xfrm>
          <a:prstGeom prst="rect">
            <a:avLst/>
          </a:prstGeom>
        </p:spPr>
        <p:txBody>
          <a:bodyPr wrap="square">
            <a:spAutoFit/>
          </a:bodyPr>
          <a:lstStyle/>
          <a:p>
            <a:pPr marL="285750" indent="-285750">
              <a:spcBef>
                <a:spcPct val="0"/>
              </a:spcBef>
              <a:buFont typeface="Arial" panose="020B0604020202020204" pitchFamily="34" charset="0"/>
              <a:buChar char="•"/>
              <a:defRPr/>
            </a:pPr>
            <a:r>
              <a:rPr lang="en-GB" altLang="en-US" sz="3000" dirty="0">
                <a:solidFill>
                  <a:schemeClr val="accent1">
                    <a:lumMod val="50000"/>
                  </a:schemeClr>
                </a:solidFill>
                <a:latin typeface="Gill Sans MT" pitchFamily="34" charset="0"/>
              </a:rPr>
              <a:t>SFEF was launched in October 2017</a:t>
            </a:r>
          </a:p>
        </p:txBody>
      </p:sp>
    </p:spTree>
    <p:extLst>
      <p:ext uri="{BB962C8B-B14F-4D97-AF65-F5344CB8AC3E}">
        <p14:creationId xmlns:p14="http://schemas.microsoft.com/office/powerpoint/2010/main" val="278435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par>
                          <p:cTn id="18" fill="hold">
                            <p:stCondLst>
                              <p:cond delay="500"/>
                            </p:stCondLst>
                            <p:childTnLst>
                              <p:par>
                                <p:cTn id="19" presetID="16" presetClass="entr" presetSubtype="21" fill="hold" grpId="0" nodeType="afterEffect">
                                  <p:stCondLst>
                                    <p:cond delay="75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403600" y="572175"/>
            <a:ext cx="8171120"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SFEF – Key Features</a:t>
            </a:r>
          </a:p>
          <a:p>
            <a:pPr algn="r" eaLnBrk="1" hangingPunct="1">
              <a:spcBef>
                <a:spcPct val="0"/>
              </a:spcBef>
              <a:buFontTx/>
              <a:buNone/>
              <a:defRPr/>
            </a:pPr>
            <a:r>
              <a:rPr lang="en-GB" altLang="en-US" b="1" dirty="0">
                <a:solidFill>
                  <a:schemeClr val="accent1">
                    <a:lumMod val="50000"/>
                  </a:schemeClr>
                </a:solidFill>
                <a:latin typeface="Ink Free" panose="03080402000500000000" pitchFamily="66" charset="0"/>
              </a:rPr>
              <a:t>i.e. why we should be using it</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617280" y="2149476"/>
            <a:ext cx="1105656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SFEF provides insight into the daily lived experience of children and adults</a:t>
            </a:r>
          </a:p>
          <a:p>
            <a:pPr eaLnBrk="1" hangingPunct="1">
              <a:spcBef>
                <a:spcPct val="0"/>
              </a:spcBef>
              <a:defRPr/>
            </a:pPr>
            <a:r>
              <a:rPr lang="en-GB" altLang="en-US" dirty="0">
                <a:solidFill>
                  <a:schemeClr val="accent1">
                    <a:lumMod val="50000"/>
                  </a:schemeClr>
                </a:solidFill>
                <a:latin typeface="Gill Sans MT" pitchFamily="34" charset="0"/>
              </a:rPr>
              <a:t>It identifies both strengths and concerns which are RAG rated</a:t>
            </a:r>
          </a:p>
          <a:p>
            <a:pPr eaLnBrk="1" hangingPunct="1">
              <a:spcBef>
                <a:spcPct val="0"/>
              </a:spcBef>
              <a:defRPr/>
            </a:pPr>
            <a:r>
              <a:rPr lang="en-GB" altLang="en-US" dirty="0">
                <a:solidFill>
                  <a:schemeClr val="accent1">
                    <a:lumMod val="50000"/>
                  </a:schemeClr>
                </a:solidFill>
                <a:latin typeface="Gill Sans MT" pitchFamily="34" charset="0"/>
              </a:rPr>
              <a:t>It is outcome focused and centred on the child</a:t>
            </a:r>
          </a:p>
          <a:p>
            <a:pPr eaLnBrk="1" hangingPunct="1">
              <a:spcBef>
                <a:spcPct val="0"/>
              </a:spcBef>
              <a:defRPr/>
            </a:pPr>
            <a:r>
              <a:rPr lang="en-GB" altLang="en-US" dirty="0">
                <a:solidFill>
                  <a:schemeClr val="accent1">
                    <a:lumMod val="50000"/>
                  </a:schemeClr>
                </a:solidFill>
                <a:latin typeface="Gill Sans MT" pitchFamily="34" charset="0"/>
              </a:rPr>
              <a:t>It supports professional curiosity</a:t>
            </a:r>
          </a:p>
          <a:p>
            <a:pPr eaLnBrk="1" hangingPunct="1">
              <a:spcBef>
                <a:spcPct val="0"/>
              </a:spcBef>
              <a:defRPr/>
            </a:pPr>
            <a:r>
              <a:rPr lang="en-GB" altLang="en-US" dirty="0">
                <a:solidFill>
                  <a:schemeClr val="accent1">
                    <a:lumMod val="50000"/>
                  </a:schemeClr>
                </a:solidFill>
                <a:latin typeface="Gill Sans MT" pitchFamily="34" charset="0"/>
              </a:rPr>
              <a:t>It supports open multi-agency working and the trusted professional</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25292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403600" y="572175"/>
            <a:ext cx="817112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SFEF – Is it Embedded in Practice?</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617280" y="2103279"/>
            <a:ext cx="11056560"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dirty="0">
                <a:solidFill>
                  <a:schemeClr val="accent1">
                    <a:lumMod val="50000"/>
                  </a:schemeClr>
                </a:solidFill>
                <a:latin typeface="Gill Sans MT" pitchFamily="34" charset="0"/>
              </a:rPr>
              <a:t>Evidence so far would suggest that SFEF isn’t embedded in practice within or across agencies</a:t>
            </a:r>
          </a:p>
          <a:p>
            <a:pPr marL="0" indent="0" eaLnBrk="1" hangingPunct="1">
              <a:spcBef>
                <a:spcPct val="0"/>
              </a:spcBef>
              <a:buNone/>
              <a:defRPr/>
            </a:pPr>
            <a:endParaRPr lang="en-GB" altLang="en-US" sz="14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WSCP is committed to ensuring partners are supported to be able to embed SFEF</a:t>
            </a:r>
          </a:p>
          <a:p>
            <a:pPr marL="0" indent="0" eaLnBrk="1" hangingPunct="1">
              <a:spcBef>
                <a:spcPct val="0"/>
              </a:spcBef>
              <a:buNone/>
              <a:defRPr/>
            </a:pPr>
            <a:endParaRPr lang="en-GB" altLang="en-US" sz="14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SFEF </a:t>
            </a:r>
            <a:r>
              <a:rPr lang="en-GB" altLang="en-US" u="sng" dirty="0">
                <a:solidFill>
                  <a:schemeClr val="accent1">
                    <a:lumMod val="50000"/>
                  </a:schemeClr>
                </a:solidFill>
                <a:latin typeface="Gill Sans MT" pitchFamily="34" charset="0"/>
              </a:rPr>
              <a:t>is</a:t>
            </a:r>
            <a:r>
              <a:rPr lang="en-GB" altLang="en-US" dirty="0">
                <a:solidFill>
                  <a:schemeClr val="accent1">
                    <a:lumMod val="50000"/>
                  </a:schemeClr>
                </a:solidFill>
                <a:latin typeface="Gill Sans MT" pitchFamily="34" charset="0"/>
              </a:rPr>
              <a:t> the agreed model in Wirral</a:t>
            </a:r>
          </a:p>
          <a:p>
            <a:pPr marL="0" indent="0" eaLnBrk="1" hangingPunct="1">
              <a:spcBef>
                <a:spcPct val="0"/>
              </a:spcBef>
              <a:buNone/>
              <a:defRPr/>
            </a:pPr>
            <a:endParaRPr lang="en-GB" altLang="en-US" sz="1400" dirty="0">
              <a:solidFill>
                <a:schemeClr val="accent1">
                  <a:lumMod val="50000"/>
                </a:schemeClr>
              </a:solidFill>
              <a:latin typeface="Gill Sans MT" pitchFamily="34" charset="0"/>
            </a:endParaRPr>
          </a:p>
          <a:p>
            <a:pPr eaLnBrk="1" hangingPunct="1">
              <a:spcBef>
                <a:spcPct val="0"/>
              </a:spcBef>
              <a:defRPr/>
            </a:pPr>
            <a:r>
              <a:rPr lang="en-GB" altLang="en-US" dirty="0">
                <a:solidFill>
                  <a:schemeClr val="accent1">
                    <a:lumMod val="50000"/>
                  </a:schemeClr>
                </a:solidFill>
                <a:latin typeface="Gill Sans MT" pitchFamily="34" charset="0"/>
              </a:rPr>
              <a:t>Observations from Stockport will be very helpful</a:t>
            </a: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257061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4082569" y="581913"/>
            <a:ext cx="7329591"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Training for Professionals</a:t>
            </a:r>
          </a:p>
          <a:p>
            <a:pPr eaLnBrk="1" hangingPunct="1">
              <a:spcBef>
                <a:spcPct val="0"/>
              </a:spcBef>
              <a:buFontTx/>
              <a:buNone/>
              <a:defRPr/>
            </a:pPr>
            <a:endParaRPr lang="en-GB" altLang="en-US" sz="1400" dirty="0">
              <a:solidFill>
                <a:srgbClr val="54547E"/>
              </a:solidFill>
            </a:endParaRPr>
          </a:p>
        </p:txBody>
      </p:sp>
      <p:sp>
        <p:nvSpPr>
          <p:cNvPr id="8" name="Rectangle 7">
            <a:extLst>
              <a:ext uri="{FF2B5EF4-FFF2-40B4-BE49-F238E27FC236}">
                <a16:creationId xmlns:a16="http://schemas.microsoft.com/office/drawing/2014/main" id="{C82FA8B2-B283-403E-B536-F57D0E1FD850}"/>
              </a:ext>
            </a:extLst>
          </p:cNvPr>
          <p:cNvSpPr/>
          <p:nvPr/>
        </p:nvSpPr>
        <p:spPr>
          <a:xfrm>
            <a:off x="381124" y="2427314"/>
            <a:ext cx="3113892" cy="2246769"/>
          </a:xfrm>
          <a:prstGeom prst="rect">
            <a:avLst/>
          </a:prstGeom>
        </p:spPr>
        <p:txBody>
          <a:bodyPr wrap="square">
            <a:spAutoFit/>
          </a:bodyPr>
          <a:lstStyle/>
          <a:p>
            <a:pPr marL="285750" indent="-285750">
              <a:spcBef>
                <a:spcPct val="0"/>
              </a:spcBef>
              <a:buFont typeface="Arial" panose="020B0604020202020204" pitchFamily="34" charset="0"/>
              <a:buChar char="•"/>
              <a:defRPr/>
            </a:pPr>
            <a:r>
              <a:rPr lang="en-GB" altLang="en-US" sz="2800" dirty="0">
                <a:solidFill>
                  <a:schemeClr val="accent1">
                    <a:lumMod val="50000"/>
                  </a:schemeClr>
                </a:solidFill>
                <a:latin typeface="Gill Sans MT" pitchFamily="34" charset="0"/>
              </a:rPr>
              <a:t>A comprehensive programme of multi-agency training and briefings in place</a:t>
            </a:r>
          </a:p>
        </p:txBody>
      </p:sp>
      <p:sp>
        <p:nvSpPr>
          <p:cNvPr id="9" name="Rectangle 8">
            <a:extLst>
              <a:ext uri="{FF2B5EF4-FFF2-40B4-BE49-F238E27FC236}">
                <a16:creationId xmlns:a16="http://schemas.microsoft.com/office/drawing/2014/main" id="{B679C4F4-E876-46D6-B3E6-48C605EA3E8C}"/>
              </a:ext>
            </a:extLst>
          </p:cNvPr>
          <p:cNvSpPr/>
          <p:nvPr/>
        </p:nvSpPr>
        <p:spPr>
          <a:xfrm>
            <a:off x="8119592" y="1609914"/>
            <a:ext cx="3212404" cy="1384995"/>
          </a:xfrm>
          <a:prstGeom prst="rect">
            <a:avLst/>
          </a:prstGeom>
        </p:spPr>
        <p:txBody>
          <a:bodyPr wrap="square">
            <a:spAutoFit/>
          </a:bodyPr>
          <a:lstStyle/>
          <a:p>
            <a:pPr marL="285750" indent="-285750">
              <a:buFont typeface="Arial" panose="020B0604020202020204" pitchFamily="34" charset="0"/>
              <a:buChar char="•"/>
            </a:pPr>
            <a:r>
              <a:rPr lang="en-GB" altLang="en-US" sz="2800" dirty="0">
                <a:solidFill>
                  <a:schemeClr val="accent1">
                    <a:lumMod val="50000"/>
                  </a:schemeClr>
                </a:solidFill>
                <a:latin typeface="Gill Sans MT" pitchFamily="34" charset="0"/>
              </a:rPr>
              <a:t>SFEF Training is a staple of the WSCP calendar</a:t>
            </a:r>
            <a:endParaRPr lang="en-GB" sz="2800" dirty="0"/>
          </a:p>
        </p:txBody>
      </p:sp>
      <p:pic>
        <p:nvPicPr>
          <p:cNvPr id="10" name="Picture 9">
            <a:extLst>
              <a:ext uri="{FF2B5EF4-FFF2-40B4-BE49-F238E27FC236}">
                <a16:creationId xmlns:a16="http://schemas.microsoft.com/office/drawing/2014/main" id="{FF6A77AE-E149-45AB-A596-A67744362010}"/>
              </a:ext>
            </a:extLst>
          </p:cNvPr>
          <p:cNvPicPr>
            <a:picLocks noChangeAspect="1"/>
          </p:cNvPicPr>
          <p:nvPr/>
        </p:nvPicPr>
        <p:blipFill rotWithShape="1">
          <a:blip r:embed="rId3"/>
          <a:srcRect l="12417" t="18370" r="33584" b="6468"/>
          <a:stretch/>
        </p:blipFill>
        <p:spPr>
          <a:xfrm>
            <a:off x="3322296" y="1755157"/>
            <a:ext cx="4381714" cy="3430596"/>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1EE77A6D-834D-41FB-AEEC-BD3862D200EC}"/>
              </a:ext>
            </a:extLst>
          </p:cNvPr>
          <p:cNvPicPr>
            <a:picLocks noChangeAspect="1"/>
          </p:cNvPicPr>
          <p:nvPr/>
        </p:nvPicPr>
        <p:blipFill rotWithShape="1">
          <a:blip r:embed="rId4"/>
          <a:srcRect l="14583" t="35093" r="34890" b="6741"/>
          <a:stretch/>
        </p:blipFill>
        <p:spPr>
          <a:xfrm>
            <a:off x="7747364" y="2994909"/>
            <a:ext cx="3946796" cy="2459619"/>
          </a:xfrm>
          <a:prstGeom prst="rect">
            <a:avLst/>
          </a:prstGeom>
          <a:effectLst>
            <a:outerShdw blurRad="50800" dist="38100" dir="2700000" algn="tl" rotWithShape="0">
              <a:prstClr val="black">
                <a:alpha val="40000"/>
              </a:prstClr>
            </a:outerShdw>
          </a:effectLst>
        </p:spPr>
      </p:pic>
      <p:pic>
        <p:nvPicPr>
          <p:cNvPr id="26" name="Picture 25" descr="A close up of a logo&#10;&#10;Description automatically generated">
            <a:extLst>
              <a:ext uri="{FF2B5EF4-FFF2-40B4-BE49-F238E27FC236}">
                <a16:creationId xmlns:a16="http://schemas.microsoft.com/office/drawing/2014/main" id="{F1CE9C67-D75B-45B9-A6B7-BA48AB0D24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6459" y="4786203"/>
            <a:ext cx="432388" cy="450404"/>
          </a:xfrm>
          <a:prstGeom prst="rect">
            <a:avLst/>
          </a:prstGeom>
        </p:spPr>
      </p:pic>
      <p:pic>
        <p:nvPicPr>
          <p:cNvPr id="27" name="Picture 26" descr="A close up of a logo&#10;&#10;Description automatically generated">
            <a:extLst>
              <a:ext uri="{FF2B5EF4-FFF2-40B4-BE49-F238E27FC236}">
                <a16:creationId xmlns:a16="http://schemas.microsoft.com/office/drawing/2014/main" id="{B77A8132-EEC7-49BC-9B92-E3326F7B6E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6459" y="2544505"/>
            <a:ext cx="432388" cy="450404"/>
          </a:xfrm>
          <a:prstGeom prst="rect">
            <a:avLst/>
          </a:prstGeom>
        </p:spPr>
      </p:pic>
      <p:sp>
        <p:nvSpPr>
          <p:cNvPr id="12" name="Rectangle 11">
            <a:extLst>
              <a:ext uri="{FF2B5EF4-FFF2-40B4-BE49-F238E27FC236}">
                <a16:creationId xmlns:a16="http://schemas.microsoft.com/office/drawing/2014/main" id="{36ED0026-FBAD-4AC1-8384-271EC2F3A210}"/>
              </a:ext>
            </a:extLst>
          </p:cNvPr>
          <p:cNvSpPr/>
          <p:nvPr/>
        </p:nvSpPr>
        <p:spPr>
          <a:xfrm>
            <a:off x="811840" y="5473044"/>
            <a:ext cx="9655689" cy="523220"/>
          </a:xfrm>
          <a:prstGeom prst="rect">
            <a:avLst/>
          </a:prstGeom>
        </p:spPr>
        <p:txBody>
          <a:bodyPr wrap="square">
            <a:spAutoFit/>
          </a:bodyPr>
          <a:lstStyle/>
          <a:p>
            <a:pPr marL="285750" indent="-285750">
              <a:buFont typeface="Arial" panose="020B0604020202020204" pitchFamily="34" charset="0"/>
              <a:buChar char="•"/>
            </a:pPr>
            <a:r>
              <a:rPr lang="en-GB" altLang="en-US" sz="2800" dirty="0">
                <a:solidFill>
                  <a:schemeClr val="accent1">
                    <a:lumMod val="50000"/>
                  </a:schemeClr>
                </a:solidFill>
                <a:latin typeface="Gill Sans MT" pitchFamily="34" charset="0"/>
              </a:rPr>
              <a:t>Briefings by Lynne Elton, SFEF Practice Lead</a:t>
            </a:r>
            <a:endParaRPr lang="en-GB" sz="2800" dirty="0"/>
          </a:p>
        </p:txBody>
      </p:sp>
    </p:spTree>
    <p:extLst>
      <p:ext uri="{BB962C8B-B14F-4D97-AF65-F5344CB8AC3E}">
        <p14:creationId xmlns:p14="http://schemas.microsoft.com/office/powerpoint/2010/main" val="35892595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4"/>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8387254" y="581913"/>
            <a:ext cx="3024905"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0" algn="ctr" eaLnBrk="1" hangingPunct="1">
              <a:spcBef>
                <a:spcPct val="0"/>
              </a:spcBef>
              <a:buNone/>
              <a:defRPr/>
            </a:pPr>
            <a:r>
              <a:rPr lang="en-GB" altLang="en-US" sz="4000" b="1" dirty="0" err="1">
                <a:solidFill>
                  <a:srgbClr val="4472C4">
                    <a:lumMod val="50000"/>
                  </a:srgbClr>
                </a:solidFill>
                <a:latin typeface="Ink Free" panose="03080402000500000000" pitchFamily="66" charset="0"/>
              </a:rPr>
              <a:t>Highlighting</a:t>
            </a:r>
            <a:r>
              <a:rPr lang="en-GB" altLang="en-US" sz="4800" b="1" dirty="0" err="1">
                <a:solidFill>
                  <a:srgbClr val="4472C4">
                    <a:lumMod val="50000"/>
                  </a:srgbClr>
                </a:solidFill>
                <a:latin typeface="Ink Free" panose="03080402000500000000" pitchFamily="66" charset="0"/>
              </a:rPr>
              <a:t>SFEF</a:t>
            </a:r>
            <a:endParaRPr lang="en-GB" altLang="en-US" sz="4800" b="1" dirty="0">
              <a:solidFill>
                <a:srgbClr val="4472C4">
                  <a:lumMod val="50000"/>
                </a:srgbClr>
              </a:solidFill>
              <a:latin typeface="Ink Free" panose="03080402000500000000" pitchFamily="66" charset="0"/>
            </a:endParaRPr>
          </a:p>
          <a:p>
            <a:pPr eaLnBrk="1" hangingPunct="1">
              <a:spcBef>
                <a:spcPct val="0"/>
              </a:spcBef>
              <a:buFontTx/>
              <a:buNone/>
              <a:defRPr/>
            </a:pPr>
            <a:endParaRPr lang="en-GB" altLang="en-US" sz="1400" dirty="0">
              <a:solidFill>
                <a:srgbClr val="54547E"/>
              </a:solidFill>
            </a:endParaRPr>
          </a:p>
        </p:txBody>
      </p:sp>
      <p:sp>
        <p:nvSpPr>
          <p:cNvPr id="6" name="Rectangle 5">
            <a:extLst>
              <a:ext uri="{FF2B5EF4-FFF2-40B4-BE49-F238E27FC236}">
                <a16:creationId xmlns:a16="http://schemas.microsoft.com/office/drawing/2014/main" id="{66CF2F3D-1906-464B-8D9C-0CDB44499FF7}"/>
              </a:ext>
            </a:extLst>
          </p:cNvPr>
          <p:cNvSpPr/>
          <p:nvPr/>
        </p:nvSpPr>
        <p:spPr>
          <a:xfrm>
            <a:off x="8177047" y="1989628"/>
            <a:ext cx="3235112" cy="3539430"/>
          </a:xfrm>
          <a:prstGeom prst="rect">
            <a:avLst/>
          </a:prstGeom>
        </p:spPr>
        <p:txBody>
          <a:bodyPr wrap="square">
            <a:spAutoFit/>
          </a:bodyPr>
          <a:lstStyle/>
          <a:p>
            <a:pPr marL="285750" indent="-285750">
              <a:spcBef>
                <a:spcPct val="0"/>
              </a:spcBef>
              <a:buFont typeface="Arial" panose="020B0604020202020204" pitchFamily="34" charset="0"/>
              <a:buChar char="•"/>
              <a:defRPr/>
            </a:pPr>
            <a:r>
              <a:rPr lang="en-GB" altLang="en-US" sz="2800" dirty="0">
                <a:solidFill>
                  <a:schemeClr val="accent1">
                    <a:lumMod val="50000"/>
                  </a:schemeClr>
                </a:solidFill>
                <a:latin typeface="Gill Sans MT" pitchFamily="34" charset="0"/>
              </a:rPr>
              <a:t>A dedicated webpage with 25+ resources including practice guidance, beginners guide, prompts for professionals and information sheets.</a:t>
            </a:r>
          </a:p>
        </p:txBody>
      </p:sp>
      <p:pic>
        <p:nvPicPr>
          <p:cNvPr id="9" name="SFEF">
            <a:hlinkClick r:id="" action="ppaction://media"/>
            <a:extLst>
              <a:ext uri="{FF2B5EF4-FFF2-40B4-BE49-F238E27FC236}">
                <a16:creationId xmlns:a16="http://schemas.microsoft.com/office/drawing/2014/main" id="{92101866-A1A8-44AC-AFE3-D61AA2ADB55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406648" y="581913"/>
            <a:ext cx="2727580" cy="5096992"/>
          </a:xfrm>
          <a:prstGeom prst="rect">
            <a:avLst/>
          </a:prstGeom>
        </p:spPr>
      </p:pic>
      <p:pic>
        <p:nvPicPr>
          <p:cNvPr id="17" name="Picture 16">
            <a:extLst>
              <a:ext uri="{FF2B5EF4-FFF2-40B4-BE49-F238E27FC236}">
                <a16:creationId xmlns:a16="http://schemas.microsoft.com/office/drawing/2014/main" id="{FF8F5ED0-DF83-43FC-A3E7-C61EFC3089F8}"/>
              </a:ext>
            </a:extLst>
          </p:cNvPr>
          <p:cNvPicPr>
            <a:picLocks noChangeAspect="1"/>
          </p:cNvPicPr>
          <p:nvPr/>
        </p:nvPicPr>
        <p:blipFill rotWithShape="1">
          <a:blip r:embed="rId6"/>
          <a:srcRect l="34663" t="11445" r="35039" b="11270"/>
          <a:stretch/>
        </p:blipFill>
        <p:spPr>
          <a:xfrm>
            <a:off x="3135706" y="1441464"/>
            <a:ext cx="1551260" cy="2225722"/>
          </a:xfrm>
          <a:prstGeom prst="rect">
            <a:avLst/>
          </a:prstGeom>
        </p:spPr>
      </p:pic>
      <p:pic>
        <p:nvPicPr>
          <p:cNvPr id="18" name="Picture 17">
            <a:extLst>
              <a:ext uri="{FF2B5EF4-FFF2-40B4-BE49-F238E27FC236}">
                <a16:creationId xmlns:a16="http://schemas.microsoft.com/office/drawing/2014/main" id="{1541EE43-EE48-414C-8A6F-9EE046E0A7F3}"/>
              </a:ext>
            </a:extLst>
          </p:cNvPr>
          <p:cNvPicPr>
            <a:picLocks noChangeAspect="1"/>
          </p:cNvPicPr>
          <p:nvPr/>
        </p:nvPicPr>
        <p:blipFill rotWithShape="1">
          <a:blip r:embed="rId7"/>
          <a:srcRect l="19474" t="14092" r="20132" b="8575"/>
          <a:stretch/>
        </p:blipFill>
        <p:spPr>
          <a:xfrm>
            <a:off x="1223502" y="3919353"/>
            <a:ext cx="3005000" cy="2164348"/>
          </a:xfrm>
          <a:prstGeom prst="rect">
            <a:avLst/>
          </a:prstGeom>
        </p:spPr>
      </p:pic>
      <p:pic>
        <p:nvPicPr>
          <p:cNvPr id="15" name="Picture 14">
            <a:extLst>
              <a:ext uri="{FF2B5EF4-FFF2-40B4-BE49-F238E27FC236}">
                <a16:creationId xmlns:a16="http://schemas.microsoft.com/office/drawing/2014/main" id="{8AD377E3-B556-429E-AC08-C7837D4E59E5}"/>
              </a:ext>
            </a:extLst>
          </p:cNvPr>
          <p:cNvPicPr>
            <a:picLocks noChangeAspect="1"/>
          </p:cNvPicPr>
          <p:nvPr/>
        </p:nvPicPr>
        <p:blipFill rotWithShape="1">
          <a:blip r:embed="rId8"/>
          <a:srcRect l="34967" t="11379" r="34785" b="8521"/>
          <a:stretch/>
        </p:blipFill>
        <p:spPr>
          <a:xfrm>
            <a:off x="-8357937" y="-2065456"/>
            <a:ext cx="1684421" cy="2509024"/>
          </a:xfrm>
          <a:prstGeom prst="rect">
            <a:avLst/>
          </a:prstGeom>
        </p:spPr>
      </p:pic>
      <p:pic>
        <p:nvPicPr>
          <p:cNvPr id="16" name="Picture 15">
            <a:extLst>
              <a:ext uri="{FF2B5EF4-FFF2-40B4-BE49-F238E27FC236}">
                <a16:creationId xmlns:a16="http://schemas.microsoft.com/office/drawing/2014/main" id="{D8686374-3FAB-48C9-92FF-D97D716550A5}"/>
              </a:ext>
            </a:extLst>
          </p:cNvPr>
          <p:cNvPicPr>
            <a:picLocks noChangeAspect="1"/>
          </p:cNvPicPr>
          <p:nvPr/>
        </p:nvPicPr>
        <p:blipFill rotWithShape="1">
          <a:blip r:embed="rId9"/>
          <a:srcRect l="34628" t="11468" r="34807" b="10665"/>
          <a:stretch/>
        </p:blipFill>
        <p:spPr>
          <a:xfrm>
            <a:off x="-6579609" y="-2065455"/>
            <a:ext cx="1750862" cy="2509024"/>
          </a:xfrm>
          <a:prstGeom prst="rect">
            <a:avLst/>
          </a:prstGeom>
        </p:spPr>
      </p:pic>
      <p:pic>
        <p:nvPicPr>
          <p:cNvPr id="19" name="Picture 18">
            <a:extLst>
              <a:ext uri="{FF2B5EF4-FFF2-40B4-BE49-F238E27FC236}">
                <a16:creationId xmlns:a16="http://schemas.microsoft.com/office/drawing/2014/main" id="{9CE071F2-C90E-4A29-9498-55525C3039A4}"/>
              </a:ext>
            </a:extLst>
          </p:cNvPr>
          <p:cNvPicPr>
            <a:picLocks noChangeAspect="1"/>
          </p:cNvPicPr>
          <p:nvPr/>
        </p:nvPicPr>
        <p:blipFill rotWithShape="1">
          <a:blip r:embed="rId10"/>
          <a:srcRect l="34869" t="13858" r="34869" b="8575"/>
          <a:stretch/>
        </p:blipFill>
        <p:spPr>
          <a:xfrm>
            <a:off x="1198180" y="1865154"/>
            <a:ext cx="1313793" cy="1894189"/>
          </a:xfrm>
          <a:prstGeom prst="rect">
            <a:avLst/>
          </a:prstGeom>
        </p:spPr>
      </p:pic>
    </p:spTree>
    <p:extLst>
      <p:ext uri="{BB962C8B-B14F-4D97-AF65-F5344CB8AC3E}">
        <p14:creationId xmlns:p14="http://schemas.microsoft.com/office/powerpoint/2010/main" val="71382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403600" y="658704"/>
            <a:ext cx="817112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SFEF – Embedding SFEF in Practice</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44220" y="1848922"/>
            <a:ext cx="108305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lnSpc>
                <a:spcPct val="150000"/>
              </a:lnSpc>
              <a:spcBef>
                <a:spcPct val="0"/>
              </a:spcBef>
              <a:buNone/>
              <a:defRPr/>
            </a:pPr>
            <a:r>
              <a:rPr lang="en-GB" altLang="en-US" dirty="0">
                <a:solidFill>
                  <a:schemeClr val="accent1">
                    <a:lumMod val="50000"/>
                  </a:schemeClr>
                </a:solidFill>
                <a:latin typeface="Gill Sans MT" pitchFamily="34" charset="0"/>
              </a:rPr>
              <a:t>Challenges to Relevant Agencies:</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
        <p:nvSpPr>
          <p:cNvPr id="7" name="TextBox 4">
            <a:extLst>
              <a:ext uri="{FF2B5EF4-FFF2-40B4-BE49-F238E27FC236}">
                <a16:creationId xmlns:a16="http://schemas.microsoft.com/office/drawing/2014/main" id="{00EAF74E-FFB1-4CC8-A353-7793CD67E7DE}"/>
              </a:ext>
            </a:extLst>
          </p:cNvPr>
          <p:cNvSpPr txBox="1">
            <a:spLocks noChangeArrowheads="1"/>
          </p:cNvSpPr>
          <p:nvPr/>
        </p:nvSpPr>
        <p:spPr bwMode="auto">
          <a:xfrm>
            <a:off x="744220" y="2613085"/>
            <a:ext cx="1099058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800" dirty="0">
                <a:solidFill>
                  <a:schemeClr val="accent1">
                    <a:lumMod val="50000"/>
                  </a:schemeClr>
                </a:solidFill>
                <a:latin typeface="Gill Sans MT" pitchFamily="34" charset="0"/>
              </a:rPr>
              <a:t>Have your staff attended SFEF training? Do you need support with this? How is the training applied in practice?</a:t>
            </a:r>
          </a:p>
          <a:p>
            <a:pPr eaLnBrk="1" hangingPunct="1">
              <a:spcBef>
                <a:spcPct val="0"/>
              </a:spcBef>
              <a:defRPr/>
            </a:pPr>
            <a:r>
              <a:rPr lang="en-GB" altLang="en-US" sz="2800" dirty="0">
                <a:solidFill>
                  <a:schemeClr val="accent1">
                    <a:lumMod val="50000"/>
                  </a:schemeClr>
                </a:solidFill>
                <a:latin typeface="Gill Sans MT" pitchFamily="34" charset="0"/>
              </a:rPr>
              <a:t>Is SFEF actively promoted in your organisation? Is it embedded in practice? Discussed in supervision? Tested in audit?</a:t>
            </a:r>
          </a:p>
          <a:p>
            <a:pPr eaLnBrk="1" hangingPunct="1">
              <a:spcBef>
                <a:spcPct val="0"/>
              </a:spcBef>
              <a:defRPr/>
            </a:pPr>
            <a:r>
              <a:rPr lang="en-GB" altLang="en-US" sz="2800" dirty="0">
                <a:solidFill>
                  <a:schemeClr val="accent1">
                    <a:lumMod val="50000"/>
                  </a:schemeClr>
                </a:solidFill>
                <a:latin typeface="Gill Sans MT" pitchFamily="34" charset="0"/>
              </a:rPr>
              <a:t>Is the daily lived experience, of children and adults, being captured? How do you know?</a:t>
            </a:r>
          </a:p>
          <a:p>
            <a:pPr eaLnBrk="1" hangingPunct="1">
              <a:spcBef>
                <a:spcPct val="0"/>
              </a:spcBef>
              <a:defRPr/>
            </a:pPr>
            <a:r>
              <a:rPr lang="en-GB" altLang="en-US" sz="2800" dirty="0">
                <a:solidFill>
                  <a:schemeClr val="accent1">
                    <a:lumMod val="50000"/>
                  </a:schemeClr>
                </a:solidFill>
                <a:latin typeface="Gill Sans MT" pitchFamily="34" charset="0"/>
              </a:rPr>
              <a:t>Do you have good practice examples to share?</a:t>
            </a:r>
          </a:p>
          <a:p>
            <a:pPr eaLnBrk="1" hangingPunct="1">
              <a:spcBef>
                <a:spcPct val="0"/>
              </a:spcBef>
              <a:defRPr/>
            </a:pPr>
            <a:endParaRPr lang="en-GB" altLang="en-US"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478736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403600" y="658704"/>
            <a:ext cx="817112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SFEF – Task</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44220" y="2490281"/>
            <a:ext cx="1083050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lnSpc>
                <a:spcPct val="150000"/>
              </a:lnSpc>
              <a:spcBef>
                <a:spcPct val="0"/>
              </a:spcBef>
              <a:buNone/>
              <a:defRPr/>
            </a:pPr>
            <a:r>
              <a:rPr lang="en-GB" altLang="en-US" i="1" dirty="0">
                <a:solidFill>
                  <a:schemeClr val="accent1">
                    <a:lumMod val="50000"/>
                  </a:schemeClr>
                </a:solidFill>
                <a:latin typeface="Gill Sans MT" pitchFamily="34" charset="0"/>
              </a:rPr>
              <a:t>Partner agencies will be invited to share feedback/ thoughts from tabletop exercise</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101064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sp>
        <p:nvSpPr>
          <p:cNvPr id="2" name="Rectangle 1">
            <a:extLst>
              <a:ext uri="{FF2B5EF4-FFF2-40B4-BE49-F238E27FC236}">
                <a16:creationId xmlns:a16="http://schemas.microsoft.com/office/drawing/2014/main" id="{82F85848-A343-402F-B827-CF17FD707605}"/>
              </a:ext>
            </a:extLst>
          </p:cNvPr>
          <p:cNvSpPr/>
          <p:nvPr/>
        </p:nvSpPr>
        <p:spPr>
          <a:xfrm>
            <a:off x="1966343" y="1705144"/>
            <a:ext cx="6240379" cy="1631216"/>
          </a:xfrm>
          <a:prstGeom prst="rect">
            <a:avLst/>
          </a:prstGeom>
          <a:effectLst/>
        </p:spPr>
        <p:txBody>
          <a:bodyPr wrap="square">
            <a:spAutoFit/>
          </a:bodyPr>
          <a:lstStyle/>
          <a:p>
            <a:r>
              <a:rPr lang="en-GB" altLang="en-US" sz="10000" b="1" dirty="0">
                <a:solidFill>
                  <a:schemeClr val="bg1">
                    <a:lumMod val="75000"/>
                  </a:schemeClr>
                </a:solidFill>
                <a:latin typeface="Ink Free" panose="03080402000500000000" pitchFamily="66" charset="0"/>
              </a:rPr>
              <a:t>Break</a:t>
            </a:r>
            <a:endParaRPr lang="en-GB" sz="10000" dirty="0"/>
          </a:p>
        </p:txBody>
      </p:sp>
      <p:pic>
        <p:nvPicPr>
          <p:cNvPr id="12" name="Picture 11" descr="A picture containing white, object, sitting, looking&#10;&#10;Description automatically generated">
            <a:extLst>
              <a:ext uri="{FF2B5EF4-FFF2-40B4-BE49-F238E27FC236}">
                <a16:creationId xmlns:a16="http://schemas.microsoft.com/office/drawing/2014/main" id="{4585B8CE-4F7F-422A-87B7-ED88AD9D3B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10425">
            <a:off x="8171451" y="711187"/>
            <a:ext cx="2202342" cy="1905026"/>
          </a:xfrm>
          <a:prstGeom prst="rect">
            <a:avLst/>
          </a:prstGeom>
        </p:spPr>
      </p:pic>
      <p:pic>
        <p:nvPicPr>
          <p:cNvPr id="5" name="Picture 4">
            <a:extLst>
              <a:ext uri="{FF2B5EF4-FFF2-40B4-BE49-F238E27FC236}">
                <a16:creationId xmlns:a16="http://schemas.microsoft.com/office/drawing/2014/main" id="{960A5ADB-0D53-4D88-93F8-46B4C0446F24}"/>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7810500" y="1895043"/>
            <a:ext cx="2822573" cy="43371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1189846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pic>
        <p:nvPicPr>
          <p:cNvPr id="5" name="Picture 5">
            <a:extLst>
              <a:ext uri="{FF2B5EF4-FFF2-40B4-BE49-F238E27FC236}">
                <a16:creationId xmlns:a16="http://schemas.microsoft.com/office/drawing/2014/main" id="{9F4075DD-381E-42FD-8BFF-A15615C26AAF}"/>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8813876" y="2714032"/>
            <a:ext cx="2783834" cy="402456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5">
            <a:extLst>
              <a:ext uri="{FF2B5EF4-FFF2-40B4-BE49-F238E27FC236}">
                <a16:creationId xmlns:a16="http://schemas.microsoft.com/office/drawing/2014/main" id="{B388D139-B6A8-4922-BB18-6A4700D2F76A}"/>
              </a:ext>
            </a:extLst>
          </p:cNvPr>
          <p:cNvSpPr/>
          <p:nvPr/>
        </p:nvSpPr>
        <p:spPr>
          <a:xfrm>
            <a:off x="1009581" y="818683"/>
            <a:ext cx="8733741" cy="4093428"/>
          </a:xfrm>
          <a:prstGeom prst="rect">
            <a:avLst/>
          </a:prstGeom>
          <a:effectLst/>
        </p:spPr>
        <p:txBody>
          <a:bodyPr wrap="square">
            <a:spAutoFit/>
          </a:bodyPr>
          <a:lstStyle/>
          <a:p>
            <a:r>
              <a:rPr lang="en-GB" altLang="en-US" sz="8000" b="1" dirty="0">
                <a:solidFill>
                  <a:schemeClr val="bg1">
                    <a:lumMod val="75000"/>
                  </a:schemeClr>
                </a:solidFill>
                <a:latin typeface="Ink Free" panose="03080402000500000000" pitchFamily="66" charset="0"/>
              </a:rPr>
              <a:t>Independent Scrutiny – First </a:t>
            </a:r>
            <a:r>
              <a:rPr lang="en-GB" altLang="en-US" sz="10000" b="1" dirty="0">
                <a:solidFill>
                  <a:schemeClr val="bg1">
                    <a:lumMod val="75000"/>
                  </a:schemeClr>
                </a:solidFill>
                <a:latin typeface="Ink Free" panose="03080402000500000000" pitchFamily="66" charset="0"/>
              </a:rPr>
              <a:t>6</a:t>
            </a:r>
            <a:r>
              <a:rPr lang="en-GB" altLang="en-US" sz="8000" b="1" dirty="0">
                <a:solidFill>
                  <a:schemeClr val="bg1">
                    <a:lumMod val="75000"/>
                  </a:schemeClr>
                </a:solidFill>
                <a:latin typeface="Ink Free" panose="03080402000500000000" pitchFamily="66" charset="0"/>
              </a:rPr>
              <a:t> months Report</a:t>
            </a:r>
            <a:endParaRPr lang="en-GB" sz="8000" dirty="0"/>
          </a:p>
        </p:txBody>
      </p:sp>
      <p:pic>
        <p:nvPicPr>
          <p:cNvPr id="9" name="Picture 8" descr="A picture containing mirror&#10;&#10;Description automatically generated">
            <a:extLst>
              <a:ext uri="{FF2B5EF4-FFF2-40B4-BE49-F238E27FC236}">
                <a16:creationId xmlns:a16="http://schemas.microsoft.com/office/drawing/2014/main" id="{81A3F707-898D-47B2-AA31-8B4A2224B1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98065">
            <a:off x="7542002" y="2157374"/>
            <a:ext cx="2291050" cy="2382531"/>
          </a:xfrm>
          <a:prstGeom prst="rect">
            <a:avLst/>
          </a:prstGeom>
        </p:spPr>
      </p:pic>
    </p:spTree>
    <p:extLst>
      <p:ext uri="{BB962C8B-B14F-4D97-AF65-F5344CB8AC3E}">
        <p14:creationId xmlns:p14="http://schemas.microsoft.com/office/powerpoint/2010/main" val="11603603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Independent Scrutiny</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617280" y="1813827"/>
            <a:ext cx="1095744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sz="3000" i="1" dirty="0">
                <a:solidFill>
                  <a:schemeClr val="accent1">
                    <a:lumMod val="50000"/>
                  </a:schemeClr>
                </a:solidFill>
                <a:latin typeface="Gill Sans MT" panose="020B0502020104020203" pitchFamily="34" charset="0"/>
              </a:rPr>
              <a:t>Independent scrutiny of safeguarding arrangements is a statutory requirement and is designed to provide assurance in judging the effectiveness of multi-agency arrangements to safeguard and promote the welfare of all children.</a:t>
            </a:r>
            <a:endParaRPr lang="en-US" altLang="en-US" sz="3000" i="1" dirty="0">
              <a:solidFill>
                <a:schemeClr val="accent1">
                  <a:lumMod val="50000"/>
                </a:schemeClr>
              </a:solidFill>
              <a:latin typeface="Gill Sans MT" pitchFamily="34" charset="0"/>
            </a:endParaRPr>
          </a:p>
        </p:txBody>
      </p:sp>
      <p:sp>
        <p:nvSpPr>
          <p:cNvPr id="7" name="TextBox 4">
            <a:extLst>
              <a:ext uri="{FF2B5EF4-FFF2-40B4-BE49-F238E27FC236}">
                <a16:creationId xmlns:a16="http://schemas.microsoft.com/office/drawing/2014/main" id="{BC7A087F-BA8E-44D8-962D-3591739C8133}"/>
              </a:ext>
            </a:extLst>
          </p:cNvPr>
          <p:cNvSpPr txBox="1">
            <a:spLocks noChangeArrowheads="1"/>
          </p:cNvSpPr>
          <p:nvPr/>
        </p:nvSpPr>
        <p:spPr bwMode="auto">
          <a:xfrm>
            <a:off x="617280" y="3938293"/>
            <a:ext cx="1079488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sz="3000" i="1" dirty="0">
                <a:solidFill>
                  <a:schemeClr val="accent1">
                    <a:lumMod val="50000"/>
                  </a:schemeClr>
                </a:solidFill>
                <a:latin typeface="Gill Sans MT" panose="020B0502020104020203" pitchFamily="34" charset="0"/>
              </a:rPr>
              <a:t>Safeguarding partners should ensure independent scrutiny is objective, acts as a constructive critical friend and promotes reflection to drive continuous improvement. </a:t>
            </a:r>
            <a:endParaRPr lang="en-GB" altLang="en-US" sz="30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
        <p:nvSpPr>
          <p:cNvPr id="8" name="TextBox 4">
            <a:extLst>
              <a:ext uri="{FF2B5EF4-FFF2-40B4-BE49-F238E27FC236}">
                <a16:creationId xmlns:a16="http://schemas.microsoft.com/office/drawing/2014/main" id="{A2CD43EF-3F27-48E0-B2A5-C021A054EBC6}"/>
              </a:ext>
            </a:extLst>
          </p:cNvPr>
          <p:cNvSpPr txBox="1">
            <a:spLocks noChangeArrowheads="1"/>
          </p:cNvSpPr>
          <p:nvPr/>
        </p:nvSpPr>
        <p:spPr bwMode="auto">
          <a:xfrm>
            <a:off x="3974088" y="5385651"/>
            <a:ext cx="4660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GB" sz="2800" dirty="0">
                <a:solidFill>
                  <a:schemeClr val="accent1">
                    <a:lumMod val="50000"/>
                  </a:schemeClr>
                </a:solidFill>
                <a:latin typeface="Gill Sans MT" panose="020B0502020104020203" pitchFamily="34" charset="0"/>
              </a:rPr>
              <a:t>Working Together 2018</a:t>
            </a:r>
            <a:endParaRPr lang="en-US" altLang="en-US" sz="28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6180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Independent Scrutiny</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13678" y="2127105"/>
            <a:ext cx="10542332" cy="260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sz="3600" dirty="0">
                <a:solidFill>
                  <a:schemeClr val="accent1">
                    <a:lumMod val="50000"/>
                  </a:schemeClr>
                </a:solidFill>
                <a:latin typeface="Gill Sans MT" panose="020B0502020104020203" pitchFamily="34" charset="0"/>
              </a:rPr>
              <a:t>Voice of children and young people crucially important to the scrutiny process</a:t>
            </a:r>
          </a:p>
          <a:p>
            <a:pPr marL="0" indent="0">
              <a:buNone/>
            </a:pPr>
            <a:endParaRPr lang="en-GB" sz="1000" dirty="0">
              <a:solidFill>
                <a:schemeClr val="accent1">
                  <a:lumMod val="50000"/>
                </a:schemeClr>
              </a:solidFill>
              <a:latin typeface="Gill Sans MT" panose="020B0502020104020203" pitchFamily="34" charset="0"/>
            </a:endParaRPr>
          </a:p>
          <a:p>
            <a:r>
              <a:rPr lang="en-GB" sz="3600" dirty="0">
                <a:solidFill>
                  <a:schemeClr val="accent1">
                    <a:lumMod val="50000"/>
                  </a:schemeClr>
                </a:solidFill>
                <a:latin typeface="Gill Sans MT" panose="020B0502020104020203" pitchFamily="34" charset="0"/>
              </a:rPr>
              <a:t>Emerging reflections and findings after the first 5-6 months of working under the new model:</a:t>
            </a:r>
            <a:endParaRPr lang="en-US" altLang="en-US" sz="24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40704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26968" y="520953"/>
            <a:ext cx="600551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1. The establishment of the partnership</a:t>
            </a: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617281" y="2173410"/>
            <a:ext cx="10968836" cy="3834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dirty="0">
                <a:solidFill>
                  <a:schemeClr val="accent1">
                    <a:lumMod val="50000"/>
                  </a:schemeClr>
                </a:solidFill>
                <a:latin typeface="Gill Sans MT" panose="020B0502020104020203" pitchFamily="34" charset="0"/>
              </a:rPr>
              <a:t>The WSCP was established through collaboration and co-construction</a:t>
            </a:r>
          </a:p>
          <a:p>
            <a:r>
              <a:rPr lang="en-GB" altLang="en-US" dirty="0">
                <a:solidFill>
                  <a:schemeClr val="accent1">
                    <a:lumMod val="50000"/>
                  </a:schemeClr>
                </a:solidFill>
                <a:latin typeface="Gill Sans MT" panose="020B0502020104020203" pitchFamily="34" charset="0"/>
              </a:rPr>
              <a:t>The model built on the learning and development approach of the WSCB </a:t>
            </a:r>
          </a:p>
          <a:p>
            <a:r>
              <a:rPr lang="en-GB" altLang="en-US" dirty="0">
                <a:solidFill>
                  <a:schemeClr val="accent1">
                    <a:lumMod val="50000"/>
                  </a:schemeClr>
                </a:solidFill>
                <a:latin typeface="Gill Sans MT" panose="020B0502020104020203" pitchFamily="34" charset="0"/>
              </a:rPr>
              <a:t>Partnership participation and consultation was wide &amp; strong</a:t>
            </a:r>
          </a:p>
          <a:p>
            <a:r>
              <a:rPr lang="en-GB" altLang="en-US" dirty="0">
                <a:solidFill>
                  <a:schemeClr val="accent1">
                    <a:lumMod val="50000"/>
                  </a:schemeClr>
                </a:solidFill>
                <a:latin typeface="Gill Sans MT" panose="020B0502020104020203" pitchFamily="34" charset="0"/>
              </a:rPr>
              <a:t>Partnership benefits from a strong relationship with LA Scrutiny Committee</a:t>
            </a:r>
            <a:endParaRPr lang="en-US" altLang="en-US"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240485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119120" y="531113"/>
            <a:ext cx="84556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2. How the partnership was developed in practice</a:t>
            </a:r>
            <a:endParaRPr lang="en-GB" altLang="en-US" sz="4400" b="1" dirty="0">
              <a:solidFill>
                <a:srgbClr val="54547E"/>
              </a:solidFill>
            </a:endParaRPr>
          </a:p>
        </p:txBody>
      </p:sp>
      <p:sp>
        <p:nvSpPr>
          <p:cNvPr id="7" name="TextBox 4">
            <a:extLst>
              <a:ext uri="{FF2B5EF4-FFF2-40B4-BE49-F238E27FC236}">
                <a16:creationId xmlns:a16="http://schemas.microsoft.com/office/drawing/2014/main" id="{60C0A3A5-227D-4F3B-A60A-7938A8C71543}"/>
              </a:ext>
            </a:extLst>
          </p:cNvPr>
          <p:cNvSpPr txBox="1">
            <a:spLocks noChangeArrowheads="1"/>
          </p:cNvSpPr>
          <p:nvPr/>
        </p:nvSpPr>
        <p:spPr bwMode="auto">
          <a:xfrm>
            <a:off x="747132" y="2218015"/>
            <a:ext cx="10827588" cy="334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dirty="0">
                <a:solidFill>
                  <a:schemeClr val="accent1">
                    <a:lumMod val="50000"/>
                  </a:schemeClr>
                </a:solidFill>
                <a:latin typeface="Gill Sans MT" panose="020B0502020104020203" pitchFamily="34" charset="0"/>
              </a:rPr>
              <a:t>The three-layer model (Practice, Services, Governance) was well thought out and suited Wirral </a:t>
            </a:r>
          </a:p>
          <a:p>
            <a:r>
              <a:rPr lang="en-GB" altLang="en-US" dirty="0">
                <a:solidFill>
                  <a:schemeClr val="accent1">
                    <a:lumMod val="50000"/>
                  </a:schemeClr>
                </a:solidFill>
                <a:latin typeface="Gill Sans MT" panose="020B0502020104020203" pitchFamily="34" charset="0"/>
              </a:rPr>
              <a:t>The unique, bespoke SFEF model is at the centre of practice </a:t>
            </a:r>
          </a:p>
          <a:p>
            <a:r>
              <a:rPr lang="en-GB" altLang="en-US" dirty="0">
                <a:solidFill>
                  <a:schemeClr val="accent1">
                    <a:lumMod val="50000"/>
                  </a:schemeClr>
                </a:solidFill>
                <a:latin typeface="Gill Sans MT" panose="020B0502020104020203" pitchFamily="34" charset="0"/>
              </a:rPr>
              <a:t>Strong relationships need to be forged with other significant groups including the emerging Children’s Partnership</a:t>
            </a:r>
          </a:p>
          <a:p>
            <a:r>
              <a:rPr lang="en-GB" altLang="en-US" dirty="0">
                <a:solidFill>
                  <a:schemeClr val="accent1">
                    <a:lumMod val="50000"/>
                  </a:schemeClr>
                </a:solidFill>
                <a:latin typeface="Gill Sans MT" panose="020B0502020104020203" pitchFamily="34" charset="0"/>
              </a:rPr>
              <a:t>Governance layer to ensure communication is strong</a:t>
            </a:r>
            <a:endParaRPr lang="en-US" altLang="en-US"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75789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048000" y="443568"/>
            <a:ext cx="836416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000" b="1" dirty="0">
                <a:solidFill>
                  <a:schemeClr val="accent1">
                    <a:lumMod val="50000"/>
                  </a:schemeClr>
                </a:solidFill>
                <a:latin typeface="Ink Free" panose="03080402000500000000" pitchFamily="66" charset="0"/>
              </a:rPr>
              <a:t>3. Configuration, terms of reference, membership and attendance of subcommittees</a:t>
            </a:r>
            <a:endParaRPr lang="en-GB" altLang="en-US" sz="4000" dirty="0">
              <a:solidFill>
                <a:srgbClr val="54547E"/>
              </a:solidFill>
            </a:endParaRPr>
          </a:p>
        </p:txBody>
      </p:sp>
      <p:sp>
        <p:nvSpPr>
          <p:cNvPr id="7" name="TextBox 4">
            <a:extLst>
              <a:ext uri="{FF2B5EF4-FFF2-40B4-BE49-F238E27FC236}">
                <a16:creationId xmlns:a16="http://schemas.microsoft.com/office/drawing/2014/main" id="{00C46BCD-B2C0-417B-9173-58F329A3A154}"/>
              </a:ext>
            </a:extLst>
          </p:cNvPr>
          <p:cNvSpPr txBox="1">
            <a:spLocks noChangeArrowheads="1"/>
          </p:cNvSpPr>
          <p:nvPr/>
        </p:nvSpPr>
        <p:spPr bwMode="auto">
          <a:xfrm>
            <a:off x="617280" y="2382560"/>
            <a:ext cx="10794880" cy="334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dirty="0">
                <a:solidFill>
                  <a:schemeClr val="accent1">
                    <a:lumMod val="50000"/>
                  </a:schemeClr>
                </a:solidFill>
                <a:latin typeface="Gill Sans MT" panose="020B0502020104020203" pitchFamily="34" charset="0"/>
              </a:rPr>
              <a:t>Not having a multi-membership Board is a challenge for the statutory safeguarding partners and relevant agencies</a:t>
            </a:r>
          </a:p>
          <a:p>
            <a:r>
              <a:rPr lang="en-GB" dirty="0">
                <a:solidFill>
                  <a:schemeClr val="accent1">
                    <a:lumMod val="50000"/>
                  </a:schemeClr>
                </a:solidFill>
                <a:latin typeface="Gill Sans MT" panose="020B0502020104020203" pitchFamily="34" charset="0"/>
              </a:rPr>
              <a:t>Greater responsibility now sits with committees</a:t>
            </a:r>
          </a:p>
          <a:p>
            <a:r>
              <a:rPr lang="en-GB" altLang="en-US" dirty="0">
                <a:solidFill>
                  <a:schemeClr val="accent1">
                    <a:lumMod val="50000"/>
                  </a:schemeClr>
                </a:solidFill>
                <a:latin typeface="Gill Sans MT" panose="020B0502020104020203" pitchFamily="34" charset="0"/>
              </a:rPr>
              <a:t>The three statutory partners must hold themselves and all agencies to account, and ensure that communication is strong</a:t>
            </a:r>
          </a:p>
          <a:p>
            <a:r>
              <a:rPr lang="en-GB" altLang="en-US" dirty="0">
                <a:solidFill>
                  <a:schemeClr val="accent1">
                    <a:lumMod val="50000"/>
                  </a:schemeClr>
                </a:solidFill>
                <a:latin typeface="Gill Sans MT" panose="020B0502020104020203" pitchFamily="34" charset="0"/>
              </a:rPr>
              <a:t>The start, so far, has been positive</a:t>
            </a:r>
            <a:endParaRPr lang="en-US" altLang="en-US"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426242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048000" y="443568"/>
            <a:ext cx="836416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4. The work undertaken to date: reasons to celebrate</a:t>
            </a:r>
            <a:endParaRPr lang="en-GB" altLang="en-US" sz="4400" dirty="0">
              <a:solidFill>
                <a:srgbClr val="54547E"/>
              </a:solidFill>
            </a:endParaRPr>
          </a:p>
        </p:txBody>
      </p:sp>
      <p:sp>
        <p:nvSpPr>
          <p:cNvPr id="7" name="TextBox 4">
            <a:extLst>
              <a:ext uri="{FF2B5EF4-FFF2-40B4-BE49-F238E27FC236}">
                <a16:creationId xmlns:a16="http://schemas.microsoft.com/office/drawing/2014/main" id="{A8DB5632-CB5C-462A-94A5-071BCE47EFF6}"/>
              </a:ext>
            </a:extLst>
          </p:cNvPr>
          <p:cNvSpPr txBox="1">
            <a:spLocks noChangeArrowheads="1"/>
          </p:cNvSpPr>
          <p:nvPr/>
        </p:nvSpPr>
        <p:spPr bwMode="auto">
          <a:xfrm>
            <a:off x="617280" y="1890118"/>
            <a:ext cx="10542332" cy="4653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sz="3000" dirty="0">
                <a:solidFill>
                  <a:schemeClr val="accent1">
                    <a:lumMod val="50000"/>
                  </a:schemeClr>
                </a:solidFill>
                <a:latin typeface="Gill Sans MT" panose="020B0502020104020203" pitchFamily="34" charset="0"/>
              </a:rPr>
              <a:t>Executive has grown and developed in a short space of time to be focused and strategic– momentum is strong </a:t>
            </a:r>
          </a:p>
          <a:p>
            <a:r>
              <a:rPr lang="en-GB" altLang="en-US" sz="3000" dirty="0">
                <a:solidFill>
                  <a:schemeClr val="accent1">
                    <a:lumMod val="50000"/>
                  </a:schemeClr>
                </a:solidFill>
                <a:latin typeface="Gill Sans MT" panose="020B0502020104020203" pitchFamily="34" charset="0"/>
              </a:rPr>
              <a:t>Wirral’s Be The Difference campaign highlights positive and inspirational work that is making the difference to C and YP</a:t>
            </a:r>
          </a:p>
          <a:p>
            <a:r>
              <a:rPr lang="en-GB" altLang="en-US" sz="3000" dirty="0">
                <a:solidFill>
                  <a:schemeClr val="accent1">
                    <a:lumMod val="50000"/>
                  </a:schemeClr>
                </a:solidFill>
                <a:latin typeface="Gill Sans MT" panose="020B0502020104020203" pitchFamily="34" charset="0"/>
              </a:rPr>
              <a:t>Wirral CRC has been leading vital work on improving support for children of prisoners</a:t>
            </a:r>
          </a:p>
          <a:p>
            <a:r>
              <a:rPr lang="en-GB" altLang="en-US" sz="3000" dirty="0">
                <a:solidFill>
                  <a:schemeClr val="accent1">
                    <a:lumMod val="50000"/>
                  </a:schemeClr>
                </a:solidFill>
                <a:latin typeface="Gill Sans MT" panose="020B0502020104020203" pitchFamily="34" charset="0"/>
              </a:rPr>
              <a:t>Real quality and depth of discussion emerging in committees, including focus on outcomes rather than processes </a:t>
            </a:r>
          </a:p>
          <a:p>
            <a:endParaRPr lang="en-US" altLang="en-US"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28607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2672080" y="443568"/>
            <a:ext cx="89916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4. </a:t>
            </a:r>
            <a:r>
              <a:rPr lang="en-GB" altLang="en-US" sz="4000" b="1" dirty="0">
                <a:solidFill>
                  <a:schemeClr val="accent1">
                    <a:lumMod val="50000"/>
                  </a:schemeClr>
                </a:solidFill>
                <a:latin typeface="Ink Free" panose="03080402000500000000" pitchFamily="66" charset="0"/>
              </a:rPr>
              <a:t>(continued) </a:t>
            </a:r>
            <a:r>
              <a:rPr lang="en-GB" altLang="en-US" sz="4400" b="1" dirty="0">
                <a:solidFill>
                  <a:schemeClr val="accent1">
                    <a:lumMod val="50000"/>
                  </a:schemeClr>
                </a:solidFill>
                <a:latin typeface="Ink Free" panose="03080402000500000000" pitchFamily="66" charset="0"/>
              </a:rPr>
              <a:t>The work undertaken to date: reasons to celebrate</a:t>
            </a:r>
            <a:endParaRPr lang="en-GB" altLang="en-US" sz="4400" dirty="0">
              <a:solidFill>
                <a:srgbClr val="54547E"/>
              </a:solidFill>
            </a:endParaRPr>
          </a:p>
        </p:txBody>
      </p:sp>
      <p:sp>
        <p:nvSpPr>
          <p:cNvPr id="7" name="TextBox 4">
            <a:extLst>
              <a:ext uri="{FF2B5EF4-FFF2-40B4-BE49-F238E27FC236}">
                <a16:creationId xmlns:a16="http://schemas.microsoft.com/office/drawing/2014/main" id="{A8DB5632-CB5C-462A-94A5-071BCE47EFF6}"/>
              </a:ext>
            </a:extLst>
          </p:cNvPr>
          <p:cNvSpPr txBox="1">
            <a:spLocks noChangeArrowheads="1"/>
          </p:cNvSpPr>
          <p:nvPr/>
        </p:nvSpPr>
        <p:spPr bwMode="auto">
          <a:xfrm>
            <a:off x="566480" y="1903055"/>
            <a:ext cx="10822880" cy="3834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altLang="en-US" dirty="0">
                <a:solidFill>
                  <a:schemeClr val="accent1">
                    <a:lumMod val="50000"/>
                  </a:schemeClr>
                </a:solidFill>
                <a:latin typeface="Gill Sans MT" panose="020B0502020104020203" pitchFamily="34" charset="0"/>
              </a:rPr>
              <a:t>Partner agencies are honest and transparent about their own agencies’ practice</a:t>
            </a:r>
          </a:p>
          <a:p>
            <a:r>
              <a:rPr lang="en-GB" altLang="en-US" dirty="0">
                <a:solidFill>
                  <a:schemeClr val="accent1">
                    <a:lumMod val="50000"/>
                  </a:schemeClr>
                </a:solidFill>
                <a:latin typeface="Gill Sans MT" panose="020B0502020104020203" pitchFamily="34" charset="0"/>
              </a:rPr>
              <a:t>Case Review committee highlighted for the strength, frankness and thoroughness of its work </a:t>
            </a:r>
          </a:p>
          <a:p>
            <a:r>
              <a:rPr lang="en-GB" altLang="en-US" dirty="0">
                <a:solidFill>
                  <a:schemeClr val="accent1">
                    <a:lumMod val="50000"/>
                  </a:schemeClr>
                </a:solidFill>
                <a:latin typeface="Gill Sans MT" panose="020B0502020104020203" pitchFamily="34" charset="0"/>
              </a:rPr>
              <a:t>Accountability meetings with Relevant Agencies revealed honesty and showed appetite for change</a:t>
            </a:r>
          </a:p>
          <a:p>
            <a:r>
              <a:rPr lang="en-GB" altLang="en-US" dirty="0">
                <a:solidFill>
                  <a:schemeClr val="accent1">
                    <a:lumMod val="50000"/>
                  </a:schemeClr>
                </a:solidFill>
                <a:latin typeface="Gill Sans MT" panose="020B0502020104020203" pitchFamily="34" charset="0"/>
              </a:rPr>
              <a:t>Training offer and Section 11/175 auditing are strengths </a:t>
            </a:r>
            <a:endParaRPr lang="en-US" altLang="en-US"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30041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048000" y="443568"/>
            <a:ext cx="836416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5. The work to come next: areas for continued development </a:t>
            </a:r>
            <a:endParaRPr lang="en-GB" altLang="en-US" sz="4400" dirty="0">
              <a:solidFill>
                <a:srgbClr val="54547E"/>
              </a:solidFill>
            </a:endParaRPr>
          </a:p>
        </p:txBody>
      </p:sp>
      <p:sp>
        <p:nvSpPr>
          <p:cNvPr id="7" name="TextBox 4">
            <a:extLst>
              <a:ext uri="{FF2B5EF4-FFF2-40B4-BE49-F238E27FC236}">
                <a16:creationId xmlns:a16="http://schemas.microsoft.com/office/drawing/2014/main" id="{102AAABC-8836-468D-8EAC-59D786437D11}"/>
              </a:ext>
            </a:extLst>
          </p:cNvPr>
          <p:cNvSpPr txBox="1">
            <a:spLocks noChangeArrowheads="1"/>
          </p:cNvSpPr>
          <p:nvPr/>
        </p:nvSpPr>
        <p:spPr bwMode="auto">
          <a:xfrm>
            <a:off x="617280" y="1890118"/>
            <a:ext cx="10542332" cy="3834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dirty="0">
                <a:solidFill>
                  <a:schemeClr val="accent1">
                    <a:lumMod val="50000"/>
                  </a:schemeClr>
                </a:solidFill>
                <a:latin typeface="Gill Sans MT" panose="020B0502020104020203" pitchFamily="34" charset="0"/>
              </a:rPr>
              <a:t>Pace cannot slacken as the partnership continues its journey to good and outstanding </a:t>
            </a:r>
          </a:p>
          <a:p>
            <a:r>
              <a:rPr lang="en-GB" altLang="en-US" dirty="0">
                <a:solidFill>
                  <a:schemeClr val="accent1">
                    <a:lumMod val="50000"/>
                  </a:schemeClr>
                </a:solidFill>
                <a:latin typeface="Gill Sans MT" panose="020B0502020104020203" pitchFamily="34" charset="0"/>
              </a:rPr>
              <a:t>The embedding and commitment to SFEF is crucial</a:t>
            </a:r>
          </a:p>
          <a:p>
            <a:r>
              <a:rPr lang="en-GB" altLang="en-US" dirty="0">
                <a:solidFill>
                  <a:schemeClr val="accent1">
                    <a:lumMod val="50000"/>
                  </a:schemeClr>
                </a:solidFill>
                <a:latin typeface="Gill Sans MT" panose="020B0502020104020203" pitchFamily="34" charset="0"/>
              </a:rPr>
              <a:t>Consideration needed to add a layer in the partnerships structure between the Executive and committees to ensure work is ‘joined up’ and key messages are communicated</a:t>
            </a:r>
          </a:p>
          <a:p>
            <a:r>
              <a:rPr lang="en-GB" altLang="en-US" dirty="0">
                <a:solidFill>
                  <a:schemeClr val="accent1">
                    <a:lumMod val="50000"/>
                  </a:schemeClr>
                </a:solidFill>
                <a:latin typeface="Gill Sans MT" panose="020B0502020104020203" pitchFamily="34" charset="0"/>
              </a:rPr>
              <a:t>Relevant agencies desire opportunities for involvement</a:t>
            </a:r>
            <a:endParaRPr lang="en-US" altLang="en-US"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421695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048000" y="443568"/>
            <a:ext cx="836416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The Scrutineer’s work in coming months:</a:t>
            </a:r>
            <a:endParaRPr lang="en-GB" altLang="en-US" sz="4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617280" y="1974430"/>
            <a:ext cx="10794880" cy="384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dirty="0">
                <a:solidFill>
                  <a:schemeClr val="accent1">
                    <a:lumMod val="50000"/>
                  </a:schemeClr>
                </a:solidFill>
                <a:latin typeface="Gill Sans MT" panose="020B0502020104020203" pitchFamily="34" charset="0"/>
              </a:rPr>
              <a:t>Continue to attend and observe meetings</a:t>
            </a:r>
          </a:p>
          <a:p>
            <a:r>
              <a:rPr lang="en-GB" altLang="en-US" dirty="0">
                <a:solidFill>
                  <a:schemeClr val="accent1">
                    <a:lumMod val="50000"/>
                  </a:schemeClr>
                </a:solidFill>
                <a:latin typeface="Gill Sans MT" panose="020B0502020104020203" pitchFamily="34" charset="0"/>
              </a:rPr>
              <a:t>Meet with partner relevant agencies                                </a:t>
            </a:r>
            <a:r>
              <a:rPr lang="en-GB" altLang="en-US" sz="2600" dirty="0">
                <a:solidFill>
                  <a:schemeClr val="accent1">
                    <a:lumMod val="50000"/>
                  </a:schemeClr>
                </a:solidFill>
                <a:latin typeface="Gill Sans MT" panose="020B0502020104020203" pitchFamily="34" charset="0"/>
              </a:rPr>
              <a:t>(contact DR to arrange a meeting)</a:t>
            </a:r>
          </a:p>
          <a:p>
            <a:r>
              <a:rPr lang="en-GB" altLang="en-US" dirty="0">
                <a:solidFill>
                  <a:schemeClr val="accent1">
                    <a:lumMod val="50000"/>
                  </a:schemeClr>
                </a:solidFill>
                <a:latin typeface="Gill Sans MT" panose="020B0502020104020203" pitchFamily="34" charset="0"/>
              </a:rPr>
              <a:t>Meet with Children and Young People’s groups</a:t>
            </a:r>
          </a:p>
          <a:p>
            <a:r>
              <a:rPr lang="en-GB" altLang="en-US" dirty="0">
                <a:solidFill>
                  <a:schemeClr val="accent1">
                    <a:lumMod val="50000"/>
                  </a:schemeClr>
                </a:solidFill>
                <a:latin typeface="Gill Sans MT" panose="020B0502020104020203" pitchFamily="34" charset="0"/>
              </a:rPr>
              <a:t>Meet with elected members, members of other statutory and non statutory groups</a:t>
            </a:r>
          </a:p>
          <a:p>
            <a:r>
              <a:rPr lang="en-GB" altLang="en-US" dirty="0">
                <a:solidFill>
                  <a:schemeClr val="accent1">
                    <a:lumMod val="50000"/>
                  </a:schemeClr>
                </a:solidFill>
                <a:latin typeface="Gill Sans MT" panose="020B0502020104020203" pitchFamily="34" charset="0"/>
              </a:rPr>
              <a:t>Prepare an annual report in September</a:t>
            </a:r>
            <a:endParaRPr lang="en-US" altLang="en-US"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55926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403600" y="658704"/>
            <a:ext cx="817112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Scrutiny– Task</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44220" y="2490281"/>
            <a:ext cx="1083050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lnSpc>
                <a:spcPct val="150000"/>
              </a:lnSpc>
              <a:spcBef>
                <a:spcPct val="0"/>
              </a:spcBef>
              <a:buNone/>
              <a:defRPr/>
            </a:pPr>
            <a:r>
              <a:rPr lang="en-GB" altLang="en-US" i="1" dirty="0">
                <a:solidFill>
                  <a:schemeClr val="accent1">
                    <a:lumMod val="50000"/>
                  </a:schemeClr>
                </a:solidFill>
                <a:latin typeface="Gill Sans MT" pitchFamily="34" charset="0"/>
              </a:rPr>
              <a:t>Partner agencies will be invited to share feedback/ thoughts from tabletop exercise</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50555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pic>
        <p:nvPicPr>
          <p:cNvPr id="7" name="Picture 6" descr="Image result for Animated smoke effect gif ">
            <a:extLst>
              <a:ext uri="{FF2B5EF4-FFF2-40B4-BE49-F238E27FC236}">
                <a16:creationId xmlns:a16="http://schemas.microsoft.com/office/drawing/2014/main" id="{9A62F2BE-C421-44E1-9027-1F924F62F18E}"/>
              </a:ext>
            </a:extLst>
          </p:cNvPr>
          <p:cNvPicPr>
            <a:picLocks noChangeAspect="1" noChangeArrowheads="1" noCrop="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6709" y="184131"/>
            <a:ext cx="11830191" cy="6554470"/>
          </a:xfrm>
          <a:prstGeom prst="rect">
            <a:avLst/>
          </a:prstGeom>
          <a:solidFill>
            <a:srgbClr val="008ED7"/>
          </a:solidFill>
        </p:spPr>
      </p:pic>
      <p:pic>
        <p:nvPicPr>
          <p:cNvPr id="5" name="Picture 6">
            <a:extLst>
              <a:ext uri="{FF2B5EF4-FFF2-40B4-BE49-F238E27FC236}">
                <a16:creationId xmlns:a16="http://schemas.microsoft.com/office/drawing/2014/main" id="{15DF7E4F-CB76-4536-B153-449B3FADED7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974574" y="1561434"/>
            <a:ext cx="2491329" cy="365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5">
            <a:extLst>
              <a:ext uri="{FF2B5EF4-FFF2-40B4-BE49-F238E27FC236}">
                <a16:creationId xmlns:a16="http://schemas.microsoft.com/office/drawing/2014/main" id="{4E6B7036-B85F-4E93-B17C-5F73B3826860}"/>
              </a:ext>
            </a:extLst>
          </p:cNvPr>
          <p:cNvSpPr/>
          <p:nvPr/>
        </p:nvSpPr>
        <p:spPr>
          <a:xfrm>
            <a:off x="1788133" y="1871609"/>
            <a:ext cx="6240379" cy="2554545"/>
          </a:xfrm>
          <a:prstGeom prst="rect">
            <a:avLst/>
          </a:prstGeom>
          <a:effectLst/>
        </p:spPr>
        <p:txBody>
          <a:bodyPr wrap="square">
            <a:spAutoFit/>
          </a:bodyPr>
          <a:lstStyle/>
          <a:p>
            <a:r>
              <a:rPr lang="en-GB" altLang="en-US" sz="8000" b="1" dirty="0">
                <a:solidFill>
                  <a:schemeClr val="bg1">
                    <a:lumMod val="75000"/>
                  </a:schemeClr>
                </a:solidFill>
                <a:latin typeface="Ink Free" panose="03080402000500000000" pitchFamily="66" charset="0"/>
              </a:rPr>
              <a:t>Focus on Early Help</a:t>
            </a:r>
            <a:endParaRPr lang="en-GB" sz="8000" dirty="0"/>
          </a:p>
        </p:txBody>
      </p:sp>
      <p:pic>
        <p:nvPicPr>
          <p:cNvPr id="11" name="Picture 10" descr="A picture containing drawing, animal, light&#10;&#10;Description automatically generated">
            <a:extLst>
              <a:ext uri="{FF2B5EF4-FFF2-40B4-BE49-F238E27FC236}">
                <a16:creationId xmlns:a16="http://schemas.microsoft.com/office/drawing/2014/main" id="{7D3528E9-10B4-46B1-92C6-E92D69CE61BB}"/>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a:xfrm rot="10800000">
            <a:off x="5867093" y="1398053"/>
            <a:ext cx="6706290" cy="4788642"/>
          </a:xfrm>
          <a:custGeom>
            <a:avLst/>
            <a:gdLst>
              <a:gd name="connsiteX0" fmla="*/ 5829300 w 5829300"/>
              <a:gd name="connsiteY0" fmla="*/ 4162425 h 4162425"/>
              <a:gd name="connsiteX1" fmla="*/ 4201658 w 5829300"/>
              <a:gd name="connsiteY1" fmla="*/ 4162425 h 4162425"/>
              <a:gd name="connsiteX2" fmla="*/ 4201658 w 5829300"/>
              <a:gd name="connsiteY2" fmla="*/ 2944986 h 4162425"/>
              <a:gd name="connsiteX3" fmla="*/ 5258490 w 5829300"/>
              <a:gd name="connsiteY3" fmla="*/ 2944986 h 4162425"/>
              <a:gd name="connsiteX4" fmla="*/ 4201658 w 5829300"/>
              <a:gd name="connsiteY4" fmla="*/ 2265336 h 4162425"/>
              <a:gd name="connsiteX5" fmla="*/ 4201658 w 5829300"/>
              <a:gd name="connsiteY5" fmla="*/ 2097424 h 4162425"/>
              <a:gd name="connsiteX6" fmla="*/ 3940561 w 5829300"/>
              <a:gd name="connsiteY6" fmla="*/ 2097424 h 4162425"/>
              <a:gd name="connsiteX7" fmla="*/ 2873400 w 5829300"/>
              <a:gd name="connsiteY7" fmla="*/ 1411131 h 4162425"/>
              <a:gd name="connsiteX8" fmla="*/ 1806239 w 5829300"/>
              <a:gd name="connsiteY8" fmla="*/ 2097424 h 4162425"/>
              <a:gd name="connsiteX9" fmla="*/ 371874 w 5829300"/>
              <a:gd name="connsiteY9" fmla="*/ 2097424 h 4162425"/>
              <a:gd name="connsiteX10" fmla="*/ 371874 w 5829300"/>
              <a:gd name="connsiteY10" fmla="*/ 4162425 h 4162425"/>
              <a:gd name="connsiteX11" fmla="*/ 0 w 5829300"/>
              <a:gd name="connsiteY11" fmla="*/ 4162425 h 4162425"/>
              <a:gd name="connsiteX12" fmla="*/ 0 w 5829300"/>
              <a:gd name="connsiteY12" fmla="*/ 0 h 4162425"/>
              <a:gd name="connsiteX13" fmla="*/ 5829300 w 5829300"/>
              <a:gd name="connsiteY13" fmla="*/ 0 h 416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29300" h="4162425">
                <a:moveTo>
                  <a:pt x="5829300" y="4162425"/>
                </a:moveTo>
                <a:lnTo>
                  <a:pt x="4201658" y="4162425"/>
                </a:lnTo>
                <a:lnTo>
                  <a:pt x="4201658" y="2944986"/>
                </a:lnTo>
                <a:lnTo>
                  <a:pt x="5258490" y="2944986"/>
                </a:lnTo>
                <a:lnTo>
                  <a:pt x="4201658" y="2265336"/>
                </a:lnTo>
                <a:lnTo>
                  <a:pt x="4201658" y="2097424"/>
                </a:lnTo>
                <a:lnTo>
                  <a:pt x="3940561" y="2097424"/>
                </a:lnTo>
                <a:lnTo>
                  <a:pt x="2873400" y="1411131"/>
                </a:lnTo>
                <a:lnTo>
                  <a:pt x="1806239" y="2097424"/>
                </a:lnTo>
                <a:lnTo>
                  <a:pt x="371874" y="2097424"/>
                </a:lnTo>
                <a:lnTo>
                  <a:pt x="371874" y="4162425"/>
                </a:lnTo>
                <a:lnTo>
                  <a:pt x="0" y="4162425"/>
                </a:lnTo>
                <a:lnTo>
                  <a:pt x="0" y="0"/>
                </a:lnTo>
                <a:lnTo>
                  <a:pt x="5829300" y="0"/>
                </a:lnTo>
                <a:close/>
              </a:path>
            </a:pathLst>
          </a:custGeom>
        </p:spPr>
      </p:pic>
    </p:spTree>
    <p:extLst>
      <p:ext uri="{BB962C8B-B14F-4D97-AF65-F5344CB8AC3E}">
        <p14:creationId xmlns:p14="http://schemas.microsoft.com/office/powerpoint/2010/main" val="42326147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Focus on Early Help</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1231900" y="2141538"/>
            <a:ext cx="901382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i="1" dirty="0">
                <a:solidFill>
                  <a:schemeClr val="accent1">
                    <a:lumMod val="50000"/>
                  </a:schemeClr>
                </a:solidFill>
                <a:latin typeface="Gill Sans MT" pitchFamily="34" charset="0"/>
              </a:rPr>
              <a:t>to be populated</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274344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5406648" y="581913"/>
            <a:ext cx="600551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Focus on Early Help</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1231900" y="2141538"/>
            <a:ext cx="901382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i="1" dirty="0">
                <a:solidFill>
                  <a:schemeClr val="accent1">
                    <a:lumMod val="50000"/>
                  </a:schemeClr>
                </a:solidFill>
                <a:latin typeface="Gill Sans MT" pitchFamily="34" charset="0"/>
              </a:rPr>
              <a:t>to be populated</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369485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04CC2BE2-8AD4-4418-B499-D1E2EBF87BE5}"/>
              </a:ext>
            </a:extLst>
          </p:cNvPr>
          <p:cNvSpPr>
            <a:spLocks noChangeArrowheads="1"/>
          </p:cNvSpPr>
          <p:nvPr/>
        </p:nvSpPr>
        <p:spPr bwMode="auto">
          <a:xfrm>
            <a:off x="3403600" y="658704"/>
            <a:ext cx="817112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800" b="1" dirty="0">
                <a:solidFill>
                  <a:schemeClr val="accent1">
                    <a:lumMod val="50000"/>
                  </a:schemeClr>
                </a:solidFill>
                <a:latin typeface="Ink Free" panose="03080402000500000000" pitchFamily="66" charset="0"/>
              </a:rPr>
              <a:t>Early Help – Task</a:t>
            </a:r>
          </a:p>
          <a:p>
            <a:pPr eaLnBrk="1" hangingPunct="1">
              <a:spcBef>
                <a:spcPct val="0"/>
              </a:spcBef>
              <a:buFontTx/>
              <a:buNone/>
              <a:defRPr/>
            </a:pPr>
            <a:endParaRPr lang="en-GB" altLang="en-US" sz="1400" dirty="0">
              <a:solidFill>
                <a:srgbClr val="54547E"/>
              </a:solidFill>
            </a:endParaRPr>
          </a:p>
        </p:txBody>
      </p:sp>
      <p:sp>
        <p:nvSpPr>
          <p:cNvPr id="6" name="TextBox 4">
            <a:extLst>
              <a:ext uri="{FF2B5EF4-FFF2-40B4-BE49-F238E27FC236}">
                <a16:creationId xmlns:a16="http://schemas.microsoft.com/office/drawing/2014/main" id="{0E451DD4-9B99-46B9-A990-86561BEA66BA}"/>
              </a:ext>
            </a:extLst>
          </p:cNvPr>
          <p:cNvSpPr txBox="1">
            <a:spLocks noChangeArrowheads="1"/>
          </p:cNvSpPr>
          <p:nvPr/>
        </p:nvSpPr>
        <p:spPr bwMode="auto">
          <a:xfrm>
            <a:off x="744220" y="2490281"/>
            <a:ext cx="1083050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lnSpc>
                <a:spcPct val="150000"/>
              </a:lnSpc>
              <a:spcBef>
                <a:spcPct val="0"/>
              </a:spcBef>
              <a:buNone/>
              <a:defRPr/>
            </a:pPr>
            <a:r>
              <a:rPr lang="en-GB" altLang="en-US" i="1" dirty="0">
                <a:solidFill>
                  <a:schemeClr val="accent1">
                    <a:lumMod val="50000"/>
                  </a:schemeClr>
                </a:solidFill>
                <a:latin typeface="Gill Sans MT" pitchFamily="34" charset="0"/>
              </a:rPr>
              <a:t>Partner agencies will be invited to share feedback/ thoughts from tabletop exercise</a:t>
            </a:r>
            <a:endParaRPr lang="en-GB" altLang="en-US" sz="2800" i="1" dirty="0">
              <a:solidFill>
                <a:srgbClr val="FF0000"/>
              </a:solidFill>
              <a:latin typeface="Gill Sans MT" pitchFamily="34" charset="0"/>
            </a:endParaRP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427361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9CCB3C-8509-44F9-A0EF-CCFD7EA73954}"/>
              </a:ext>
            </a:extLst>
          </p:cNvPr>
          <p:cNvPicPr/>
          <p:nvPr/>
        </p:nvPicPr>
        <p:blipFill rotWithShape="1">
          <a:blip r:embed="rId2"/>
          <a:srcRect l="2370" t="15283" r="8955" b="7957"/>
          <a:stretch/>
        </p:blipFill>
        <p:spPr bwMode="auto">
          <a:xfrm>
            <a:off x="617280" y="443568"/>
            <a:ext cx="2430720" cy="1261576"/>
          </a:xfrm>
          <a:prstGeom prst="rect">
            <a:avLst/>
          </a:prstGeom>
          <a:ln>
            <a:noFill/>
          </a:ln>
          <a:extLst>
            <a:ext uri="{53640926-AAD7-44D8-BBD7-CCE9431645EC}">
              <a14:shadowObscured xmlns:a14="http://schemas.microsoft.com/office/drawing/2010/main"/>
            </a:ext>
          </a:extLst>
        </p:spPr>
      </p:pic>
      <p:sp>
        <p:nvSpPr>
          <p:cNvPr id="7" name="Rectangle 1">
            <a:extLst>
              <a:ext uri="{FF2B5EF4-FFF2-40B4-BE49-F238E27FC236}">
                <a16:creationId xmlns:a16="http://schemas.microsoft.com/office/drawing/2014/main" id="{1C1B98CB-E122-4A75-8093-5AB1273049DE}"/>
              </a:ext>
            </a:extLst>
          </p:cNvPr>
          <p:cNvSpPr>
            <a:spLocks noChangeArrowheads="1"/>
          </p:cNvSpPr>
          <p:nvPr/>
        </p:nvSpPr>
        <p:spPr bwMode="auto">
          <a:xfrm>
            <a:off x="2470504" y="1479371"/>
            <a:ext cx="8064896"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GB" altLang="en-US" sz="4400" b="1" dirty="0">
                <a:solidFill>
                  <a:schemeClr val="accent1">
                    <a:lumMod val="75000"/>
                  </a:schemeClr>
                </a:solidFill>
                <a:latin typeface="Gill Sans MT" pitchFamily="34" charset="0"/>
              </a:rPr>
              <a:t>End of Presentation</a:t>
            </a:r>
          </a:p>
          <a:p>
            <a:pPr algn="ctr" eaLnBrk="1" hangingPunct="1">
              <a:spcBef>
                <a:spcPct val="0"/>
              </a:spcBef>
              <a:buFontTx/>
              <a:buNone/>
              <a:defRPr/>
            </a:pPr>
            <a:endParaRPr lang="en-GB" altLang="en-US" sz="6000" b="1" dirty="0">
              <a:solidFill>
                <a:schemeClr val="accent1">
                  <a:lumMod val="75000"/>
                </a:schemeClr>
              </a:solidFill>
              <a:latin typeface="Gill Sans MT" pitchFamily="34" charset="0"/>
            </a:endParaRPr>
          </a:p>
          <a:p>
            <a:pPr algn="ctr" eaLnBrk="1" hangingPunct="1">
              <a:spcBef>
                <a:spcPct val="0"/>
              </a:spcBef>
              <a:buFontTx/>
              <a:buNone/>
              <a:defRPr/>
            </a:pPr>
            <a:r>
              <a:rPr lang="en-GB" altLang="en-US" dirty="0">
                <a:solidFill>
                  <a:schemeClr val="accent1">
                    <a:lumMod val="75000"/>
                  </a:schemeClr>
                </a:solidFill>
                <a:latin typeface="Gill Sans MT" pitchFamily="34" charset="0"/>
                <a:hlinkClick r:id="rId3">
                  <a:extLst>
                    <a:ext uri="{A12FA001-AC4F-418D-AE19-62706E023703}">
                      <ahyp:hlinkClr xmlns:ahyp="http://schemas.microsoft.com/office/drawing/2018/hyperlinkcolor" val="tx"/>
                    </a:ext>
                  </a:extLst>
                </a:hlinkClick>
              </a:rPr>
              <a:t>https://www.wirralsafeguarding.co.uk/</a:t>
            </a:r>
            <a:endParaRPr lang="en-GB" altLang="en-US" dirty="0">
              <a:solidFill>
                <a:schemeClr val="accent1">
                  <a:lumMod val="75000"/>
                </a:schemeClr>
              </a:solidFill>
              <a:latin typeface="Gill Sans MT" pitchFamily="34" charset="0"/>
            </a:endParaRPr>
          </a:p>
          <a:p>
            <a:pPr algn="ctr" eaLnBrk="1" hangingPunct="1">
              <a:spcBef>
                <a:spcPct val="0"/>
              </a:spcBef>
              <a:buFontTx/>
              <a:buNone/>
              <a:defRPr/>
            </a:pPr>
            <a:endParaRPr lang="en-GB" altLang="en-US" dirty="0">
              <a:solidFill>
                <a:schemeClr val="accent1">
                  <a:lumMod val="75000"/>
                </a:schemeClr>
              </a:solidFill>
              <a:latin typeface="Gill Sans MT" pitchFamily="34" charset="0"/>
            </a:endParaRPr>
          </a:p>
          <a:p>
            <a:pPr algn="ctr" eaLnBrk="1" hangingPunct="1">
              <a:spcBef>
                <a:spcPct val="0"/>
              </a:spcBef>
              <a:buFontTx/>
              <a:buNone/>
              <a:defRPr/>
            </a:pPr>
            <a:endParaRPr lang="en-GB" altLang="en-US" dirty="0">
              <a:solidFill>
                <a:schemeClr val="accent1">
                  <a:lumMod val="75000"/>
                </a:schemeClr>
              </a:solidFill>
              <a:latin typeface="Gill Sans MT" pitchFamily="34" charset="0"/>
            </a:endParaRPr>
          </a:p>
          <a:p>
            <a:pPr algn="ctr" eaLnBrk="1" hangingPunct="1">
              <a:spcBef>
                <a:spcPct val="0"/>
              </a:spcBef>
              <a:buFontTx/>
              <a:buNone/>
              <a:defRPr/>
            </a:pPr>
            <a:endParaRPr lang="en-GB" altLang="en-US" dirty="0">
              <a:solidFill>
                <a:schemeClr val="accent1">
                  <a:lumMod val="75000"/>
                </a:schemeClr>
              </a:solidFill>
              <a:latin typeface="Gill Sans MT" pitchFamily="34" charset="0"/>
            </a:endParaRPr>
          </a:p>
          <a:p>
            <a:pPr algn="ctr" eaLnBrk="1" hangingPunct="1">
              <a:spcBef>
                <a:spcPct val="0"/>
              </a:spcBef>
              <a:buFontTx/>
              <a:buNone/>
              <a:defRPr/>
            </a:pPr>
            <a:endParaRPr lang="en-GB" altLang="en-US" dirty="0">
              <a:solidFill>
                <a:schemeClr val="accent1">
                  <a:lumMod val="75000"/>
                </a:schemeClr>
              </a:solidFill>
              <a:latin typeface="Gill Sans MT" pitchFamily="34" charset="0"/>
            </a:endParaRPr>
          </a:p>
          <a:p>
            <a:pPr eaLnBrk="1" hangingPunct="1">
              <a:spcBef>
                <a:spcPct val="0"/>
              </a:spcBef>
              <a:buFontTx/>
              <a:buNone/>
              <a:defRPr/>
            </a:pPr>
            <a:r>
              <a:rPr lang="en-GB" altLang="en-US" sz="1400" dirty="0">
                <a:solidFill>
                  <a:schemeClr val="accent1">
                    <a:lumMod val="75000"/>
                  </a:schemeClr>
                </a:solidFill>
              </a:rPr>
              <a:t> </a:t>
            </a:r>
          </a:p>
        </p:txBody>
      </p:sp>
    </p:spTree>
    <p:extLst>
      <p:ext uri="{BB962C8B-B14F-4D97-AF65-F5344CB8AC3E}">
        <p14:creationId xmlns:p14="http://schemas.microsoft.com/office/powerpoint/2010/main" val="141482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3516</TotalTime>
  <Words>3204</Words>
  <Application>Microsoft Office PowerPoint</Application>
  <PresentationFormat>Widescreen</PresentationFormat>
  <Paragraphs>385</Paragraphs>
  <Slides>67</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67</vt:i4>
      </vt:variant>
    </vt:vector>
  </HeadingPairs>
  <TitlesOfParts>
    <vt:vector size="76" baseType="lpstr">
      <vt:lpstr>Arial</vt:lpstr>
      <vt:lpstr>Arial Narrow</vt:lpstr>
      <vt:lpstr>Broadway</vt:lpstr>
      <vt:lpstr>Calibri</vt:lpstr>
      <vt:lpstr>Calibri Light</vt:lpstr>
      <vt:lpstr>Courier New</vt:lpstr>
      <vt:lpstr>Gill Sans MT</vt:lpstr>
      <vt:lpstr>Ink Free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David C.</dc:creator>
  <cp:lastModifiedBy>Robbins, David C.</cp:lastModifiedBy>
  <cp:revision>207</cp:revision>
  <cp:lastPrinted>2020-02-06T14:47:20Z</cp:lastPrinted>
  <dcterms:created xsi:type="dcterms:W3CDTF">2019-09-19T10:29:03Z</dcterms:created>
  <dcterms:modified xsi:type="dcterms:W3CDTF">2020-03-05T16:00:07Z</dcterms:modified>
</cp:coreProperties>
</file>