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2" r:id="rId6"/>
    <p:sldId id="264" r:id="rId7"/>
    <p:sldId id="265" r:id="rId8"/>
    <p:sldId id="266" r:id="rId9"/>
    <p:sldId id="269" r:id="rId10"/>
    <p:sldId id="271" r:id="rId11"/>
    <p:sldId id="273" r:id="rId12"/>
    <p:sldId id="274" r:id="rId13"/>
    <p:sldId id="2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4867E-286B-4E1C-AA67-F6BB750D8DCF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BCF8F-93DF-40B9-8FD8-655D607B3C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430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endParaRPr lang="en-GB" alt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fld id="{DC014427-52D8-43B1-A0BF-053454035B5E}" type="slidenum">
              <a:rPr lang="en-GB" altLang="en-US" smtClean="0"/>
              <a:pPr>
                <a:spcBef>
                  <a:spcPct val="0"/>
                </a:spcBef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89259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05B458-6CDE-4BDE-A693-98D00817BB8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087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A98AF0-2EF1-4CCE-A58A-C3741BE260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35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endParaRPr lang="en-GB" altLang="en-US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fld id="{5E8BEC64-A0A9-4A20-A2C5-B5A5B9463A05}" type="slidenum">
              <a:rPr lang="en-GB" altLang="en-US" smtClean="0"/>
              <a:pPr>
                <a:spcBef>
                  <a:spcPct val="0"/>
                </a:spcBef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7709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52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325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264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467406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00178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603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67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470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925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472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956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33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116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5EFCC-3D36-4315-AAFA-3DC7BB611053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B04D8-255F-41DA-A773-00354D8576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1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islamophobiawatch.co.uk/wp-content/uploads/Knights-Templar.png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lison.Burnett@liverpool.gov.uk" TargetMode="External"/><Relationship Id="rId2" Type="http://schemas.openxmlformats.org/officeDocument/2006/relationships/hyperlink" Target="mailto:declan.sammin@liverpool.gov.uk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Bev.Hurst@liverpool.gov.uk" TargetMode="External"/><Relationship Id="rId4" Type="http://schemas.openxmlformats.org/officeDocument/2006/relationships/hyperlink" Target="mailto:Claire.Wright@liverpool.gov.u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gif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535413"/>
            <a:ext cx="6708775" cy="361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1711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5951539" y="549275"/>
            <a:ext cx="30241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As the </a:t>
            </a:r>
            <a:r>
              <a:rPr lang="en-US" altLang="en-US" i="1"/>
              <a:t>Mail</a:t>
            </a:r>
            <a:r>
              <a:rPr lang="en-US" altLang="en-US"/>
              <a:t> points out, the </a:t>
            </a:r>
            <a:r>
              <a:rPr lang="en-US" altLang="en-US">
                <a:hlinkClick r:id="rId2"/>
              </a:rPr>
              <a:t>symbol of the Knights Templar</a:t>
            </a:r>
            <a:r>
              <a:rPr lang="en-US" altLang="en-US"/>
              <a:t>, which has inspired both the English Defence League and Anders Breivik, can be seen on the left of the photograph.</a:t>
            </a:r>
            <a:endParaRPr lang="en-GB" altLang="en-US"/>
          </a:p>
        </p:txBody>
      </p:sp>
      <p:pic>
        <p:nvPicPr>
          <p:cNvPr id="3584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785814"/>
            <a:ext cx="3598862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39267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9" y="549275"/>
            <a:ext cx="3455987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9" y="549275"/>
            <a:ext cx="4105275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4292601"/>
            <a:ext cx="309721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4" y="4149726"/>
            <a:ext cx="26638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527562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 txBox="1">
            <a:spLocks noChangeArrowheads="1"/>
          </p:cNvSpPr>
          <p:nvPr/>
        </p:nvSpPr>
        <p:spPr bwMode="auto">
          <a:xfrm>
            <a:off x="2146300" y="141288"/>
            <a:ext cx="82296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4800" b="1">
                <a:solidFill>
                  <a:schemeClr val="accent1"/>
                </a:solidFill>
                <a:latin typeface="Calibri" panose="020F0502020204030204" pitchFamily="34" charset="0"/>
              </a:rPr>
              <a:t>The local</a:t>
            </a:r>
            <a:r>
              <a:rPr lang="en-GB" altLang="en-US" sz="4800" b="1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4800" b="1">
                <a:solidFill>
                  <a:schemeClr val="accent1"/>
                </a:solidFill>
                <a:latin typeface="Calibri" panose="020F0502020204030204" pitchFamily="34" charset="0"/>
              </a:rPr>
              <a:t>Channel programme</a:t>
            </a:r>
            <a:endParaRPr lang="en-US" altLang="en-US" sz="4800" b="1">
              <a:solidFill>
                <a:schemeClr val="accent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919288" y="1220788"/>
            <a:ext cx="7904162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200">
                <a:latin typeface="Calibri" panose="020F0502020204030204" pitchFamily="34" charset="0"/>
                <a:cs typeface="Arial" panose="020B0604020202020204" pitchFamily="34" charset="0"/>
              </a:rPr>
              <a:t>A multi-agency referral process which provides support for those who may be vulnerable from being drawn into terrorism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200">
                <a:latin typeface="Calibri" panose="020F0502020204030204" pitchFamily="34" charset="0"/>
                <a:cs typeface="Arial" panose="020B0604020202020204" pitchFamily="34" charset="0"/>
              </a:rPr>
              <a:t>The Channel panel is chaired and hosted by the local authority.</a:t>
            </a:r>
          </a:p>
          <a:p>
            <a:pPr eaLnBrk="1" hangingPunct="1"/>
            <a:r>
              <a:rPr lang="en-GB" altLang="en-US" sz="220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eaLnBrk="1" hangingPunct="1"/>
            <a:r>
              <a:rPr lang="en-GB" altLang="en-US" b="1">
                <a:latin typeface="Calibri" panose="020F0502020204030204" pitchFamily="34" charset="0"/>
                <a:cs typeface="Arial" panose="020B0604020202020204" pitchFamily="34" charset="0"/>
              </a:rPr>
              <a:t>(1) </a:t>
            </a:r>
            <a:r>
              <a:rPr lang="en-GB" altLang="en-US" b="1" u="sng">
                <a:latin typeface="Calibri" panose="020F0502020204030204" pitchFamily="34" charset="0"/>
                <a:cs typeface="Arial" panose="020B0604020202020204" pitchFamily="34" charset="0"/>
              </a:rPr>
              <a:t>Confidential</a:t>
            </a:r>
            <a:r>
              <a:rPr lang="en-GB" altLang="en-US" sz="2200">
                <a:latin typeface="Calibri" panose="020F0502020204030204" pitchFamily="34" charset="0"/>
                <a:cs typeface="Arial" panose="020B0604020202020204" pitchFamily="34" charset="0"/>
              </a:rPr>
              <a:t>  and</a:t>
            </a:r>
            <a:r>
              <a:rPr lang="en-GB" altLang="en-US" sz="220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GB" altLang="en-US" sz="2200" b="1">
                <a:latin typeface="Calibri" panose="020F0502020204030204" pitchFamily="34" charset="0"/>
                <a:cs typeface="Arial" panose="020B0604020202020204" pitchFamily="34" charset="0"/>
              </a:rPr>
              <a:t>(2)</a:t>
            </a:r>
            <a:r>
              <a:rPr lang="en-GB" altLang="en-US" sz="220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b="1" u="sng">
                <a:latin typeface="Calibri" panose="020F0502020204030204" pitchFamily="34" charset="0"/>
                <a:cs typeface="Arial" panose="020B0604020202020204" pitchFamily="34" charset="0"/>
              </a:rPr>
              <a:t>Voluntary</a:t>
            </a:r>
            <a:endParaRPr lang="en-GB" altLang="en-US" sz="2200" b="1" u="sng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6084" name="TextBox 1"/>
          <p:cNvSpPr txBox="1">
            <a:spLocks noChangeArrowheads="1"/>
          </p:cNvSpPr>
          <p:nvPr/>
        </p:nvSpPr>
        <p:spPr bwMode="auto">
          <a:xfrm>
            <a:off x="2279650" y="3284539"/>
            <a:ext cx="3887788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000" b="1">
                <a:solidFill>
                  <a:schemeClr val="accent1"/>
                </a:solidFill>
              </a:rPr>
              <a:t>Referral Process</a:t>
            </a:r>
          </a:p>
          <a:p>
            <a:pPr eaLnBrk="1" hangingPunct="1"/>
            <a:endParaRPr lang="en-GB" altLang="en-US" sz="110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1800">
                <a:cs typeface="Arial" panose="020B0604020202020204" pitchFamily="34" charset="0"/>
              </a:rPr>
              <a:t>Referral is received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1800">
                <a:cs typeface="Arial" panose="020B0604020202020204" pitchFamily="34" charset="0"/>
              </a:rPr>
              <a:t>Information gathered by local authority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1800">
                <a:cs typeface="Arial" panose="020B0604020202020204" pitchFamily="34" charset="0"/>
              </a:rPr>
              <a:t>Multi-agency discussion panel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1800">
                <a:cs typeface="Arial" panose="020B0604020202020204" pitchFamily="34" charset="0"/>
              </a:rPr>
              <a:t>Risk assessment carried out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altLang="en-US" sz="1800">
                <a:cs typeface="Arial" panose="020B0604020202020204" pitchFamily="34" charset="0"/>
              </a:rPr>
              <a:t>      -----------------------------------------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1800">
                <a:cs typeface="Arial" panose="020B0604020202020204" pitchFamily="34" charset="0"/>
              </a:rPr>
              <a:t>Voluntary intervention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1800">
                <a:cs typeface="Arial" panose="020B0604020202020204" pitchFamily="34" charset="0"/>
              </a:rPr>
              <a:t>Post intervention assessment</a:t>
            </a:r>
          </a:p>
          <a:p>
            <a:pPr eaLnBrk="1" hangingPunct="1"/>
            <a:endParaRPr lang="en-GB" altLang="en-US" sz="1800"/>
          </a:p>
        </p:txBody>
      </p:sp>
      <p:sp>
        <p:nvSpPr>
          <p:cNvPr id="13" name="Rectangular Callout 12"/>
          <p:cNvSpPr/>
          <p:nvPr/>
        </p:nvSpPr>
        <p:spPr>
          <a:xfrm>
            <a:off x="6816726" y="2924175"/>
            <a:ext cx="3382963" cy="3384550"/>
          </a:xfrm>
          <a:prstGeom prst="wedgeRectCallout">
            <a:avLst>
              <a:gd name="adj1" fmla="val -73025"/>
              <a:gd name="adj2" fmla="val 340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 sz="2000" b="1">
                <a:solidFill>
                  <a:srgbClr val="FFFFFF"/>
                </a:solidFill>
                <a:latin typeface="Calibri" pitchFamily="34" charset="0"/>
              </a:rPr>
              <a:t>  Types of Support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</a:rPr>
              <a:t>Diversionary activity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</a:rPr>
              <a:t>Sports participation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</a:rPr>
              <a:t>Faith Groups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</a:rPr>
              <a:t>Education support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</a:rPr>
              <a:t>Housing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</a:rPr>
              <a:t>Skills training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</a:rPr>
              <a:t>Mentorship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</a:rPr>
              <a:t>Employment support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</a:rPr>
              <a:t>Theological/ Political</a:t>
            </a:r>
            <a:endParaRPr lang="en-GB" altLang="en-US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135188" y="3860801"/>
            <a:ext cx="0" cy="22320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08144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4530" y="889844"/>
            <a:ext cx="98606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>
                <a:ea typeface="Calibri" panose="020F0502020204030204" pitchFamily="34" charset="0"/>
              </a:rPr>
              <a:t>Should you or your teams require any verbal advice on completing the forms or general information regarding Channel / Prevent referrals – </a:t>
            </a:r>
          </a:p>
          <a:p>
            <a:endParaRPr lang="en-GB" altLang="en-US" dirty="0">
              <a:ea typeface="Calibri" panose="020F0502020204030204" pitchFamily="34" charset="0"/>
            </a:endParaRPr>
          </a:p>
          <a:p>
            <a:r>
              <a:rPr lang="en-GB" altLang="en-US" dirty="0">
                <a:ea typeface="Calibri" panose="020F0502020204030204" pitchFamily="34" charset="0"/>
              </a:rPr>
              <a:t>Declan Sammin Channel Supervisor on 0151 233 0343 or 07394559105 </a:t>
            </a:r>
            <a:r>
              <a:rPr lang="en-GB" altLang="en-US" u="sng" dirty="0">
                <a:ea typeface="Calibri" panose="020F0502020204030204" pitchFamily="34" charset="0"/>
                <a:hlinkClick r:id="rId2"/>
              </a:rPr>
              <a:t>declan.sammin@liverpool.gov.uk</a:t>
            </a:r>
            <a:r>
              <a:rPr lang="en-GB" altLang="en-US" dirty="0">
                <a:ea typeface="Calibri" panose="020F0502020204030204" pitchFamily="34" charset="0"/>
              </a:rPr>
              <a:t> </a:t>
            </a:r>
          </a:p>
          <a:p>
            <a:r>
              <a:rPr lang="en-GB" altLang="en-US" dirty="0">
                <a:ea typeface="Calibri" panose="020F0502020204030204" pitchFamily="34" charset="0"/>
              </a:rPr>
              <a:t> </a:t>
            </a:r>
          </a:p>
          <a:p>
            <a:r>
              <a:rPr lang="en-GB" altLang="en-US" dirty="0">
                <a:ea typeface="Calibri" panose="020F0502020204030204" pitchFamily="34" charset="0"/>
              </a:rPr>
              <a:t>Alison Burnett, Single point of contact for Liverpool &amp; Wirral: </a:t>
            </a:r>
          </a:p>
          <a:p>
            <a:r>
              <a:rPr lang="en-GB" altLang="en-US" dirty="0">
                <a:ea typeface="Calibri" panose="020F0502020204030204" pitchFamily="34" charset="0"/>
              </a:rPr>
              <a:t>07394559106 </a:t>
            </a:r>
            <a:endParaRPr lang="en-GB" altLang="en-US" sz="2000" dirty="0">
              <a:ea typeface="Calibri" panose="020F0502020204030204" pitchFamily="34" charset="0"/>
            </a:endParaRPr>
          </a:p>
          <a:p>
            <a:r>
              <a:rPr lang="en-GB" altLang="en-US" u="sng" dirty="0">
                <a:ea typeface="Calibri" panose="020F0502020204030204" pitchFamily="34" charset="0"/>
                <a:hlinkClick r:id="rId3"/>
              </a:rPr>
              <a:t>Alison.Burnett@liverpool.gov.uk</a:t>
            </a:r>
            <a:r>
              <a:rPr lang="en-GB" altLang="en-US" dirty="0">
                <a:ea typeface="Calibri" panose="020F0502020204030204" pitchFamily="34" charset="0"/>
              </a:rPr>
              <a:t> </a:t>
            </a:r>
            <a:endParaRPr lang="en-GB" altLang="en-US" sz="2000" dirty="0">
              <a:ea typeface="Calibri" panose="020F0502020204030204" pitchFamily="34" charset="0"/>
            </a:endParaRPr>
          </a:p>
          <a:p>
            <a:r>
              <a:rPr lang="en-GB" altLang="en-US" dirty="0">
                <a:ea typeface="Calibri" panose="020F0502020204030204" pitchFamily="34" charset="0"/>
              </a:rPr>
              <a:t> </a:t>
            </a:r>
            <a:endParaRPr lang="en-GB" altLang="en-US" sz="2000" dirty="0">
              <a:ea typeface="Calibri" panose="020F0502020204030204" pitchFamily="34" charset="0"/>
            </a:endParaRPr>
          </a:p>
          <a:p>
            <a:r>
              <a:rPr lang="en-GB" altLang="en-US" dirty="0">
                <a:ea typeface="Calibri" panose="020F0502020204030204" pitchFamily="34" charset="0"/>
              </a:rPr>
              <a:t>Claire Wright, Single point of contact for Sefton, Knowsley &amp; St. Helens: 07934559107 </a:t>
            </a:r>
            <a:endParaRPr lang="en-GB" altLang="en-US" sz="2000" dirty="0">
              <a:ea typeface="Calibri" panose="020F0502020204030204" pitchFamily="34" charset="0"/>
            </a:endParaRPr>
          </a:p>
          <a:p>
            <a:r>
              <a:rPr lang="en-GB" altLang="en-US" u="sng" dirty="0">
                <a:ea typeface="Calibri" panose="020F0502020204030204" pitchFamily="34" charset="0"/>
                <a:hlinkClick r:id="rId4"/>
              </a:rPr>
              <a:t>Claire.Wright@liverpool.gov.uk</a:t>
            </a:r>
            <a:r>
              <a:rPr lang="en-GB" altLang="en-US" dirty="0">
                <a:ea typeface="Calibri" panose="020F0502020204030204" pitchFamily="34" charset="0"/>
              </a:rPr>
              <a:t> </a:t>
            </a:r>
            <a:endParaRPr lang="en-GB" altLang="en-US" sz="2000" dirty="0">
              <a:ea typeface="Calibri" panose="020F0502020204030204" pitchFamily="34" charset="0"/>
            </a:endParaRPr>
          </a:p>
          <a:p>
            <a:r>
              <a:rPr lang="en-GB" altLang="en-US" dirty="0">
                <a:ea typeface="Calibri" panose="020F0502020204030204" pitchFamily="34" charset="0"/>
              </a:rPr>
              <a:t> </a:t>
            </a:r>
            <a:endParaRPr lang="en-GB" altLang="en-US" sz="2000" dirty="0">
              <a:ea typeface="Calibri" panose="020F0502020204030204" pitchFamily="34" charset="0"/>
            </a:endParaRPr>
          </a:p>
          <a:p>
            <a:r>
              <a:rPr lang="en-GB" altLang="en-US" dirty="0">
                <a:ea typeface="Calibri" panose="020F0502020204030204" pitchFamily="34" charset="0"/>
              </a:rPr>
              <a:t>Bev Hurst, Single point of contact for Cheshire: </a:t>
            </a:r>
          </a:p>
          <a:p>
            <a:r>
              <a:rPr lang="en-GB" altLang="en-US" dirty="0">
                <a:ea typeface="Calibri" panose="020F0502020204030204" pitchFamily="34" charset="0"/>
              </a:rPr>
              <a:t>07394559108 </a:t>
            </a:r>
            <a:endParaRPr lang="en-GB" altLang="en-US" sz="2000" dirty="0">
              <a:ea typeface="Calibri" panose="020F0502020204030204" pitchFamily="34" charset="0"/>
            </a:endParaRPr>
          </a:p>
          <a:p>
            <a:r>
              <a:rPr lang="en-GB" altLang="en-US" u="sng" dirty="0">
                <a:ea typeface="Calibri" panose="020F0502020204030204" pitchFamily="34" charset="0"/>
                <a:hlinkClick r:id="rId5"/>
              </a:rPr>
              <a:t>Bev.Hurst@liverpool.gov.uk</a:t>
            </a:r>
            <a:endParaRPr lang="en-GB" altLang="en-US" sz="2000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797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209" y="1403607"/>
            <a:ext cx="6624637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033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229" y="710170"/>
            <a:ext cx="7602538" cy="471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7679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3155" y="783221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altLang="en-US" sz="3200" b="1" dirty="0">
                <a:solidFill>
                  <a:srgbClr val="4F81BD"/>
                </a:solidFill>
                <a:latin typeface="Calibri" panose="020F0502020204030204" pitchFamily="34" charset="0"/>
              </a:rPr>
              <a:t>“Safeguarding vulnerable people from radicalisation is no different from safeguarding them from other forms of harm”</a:t>
            </a:r>
          </a:p>
          <a:p>
            <a:pPr algn="ctr"/>
            <a:endParaRPr lang="en-GB" altLang="en-US" sz="3200" b="1" dirty="0">
              <a:solidFill>
                <a:srgbClr val="4F81BD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altLang="en-US" sz="3200" b="1" dirty="0">
                <a:solidFill>
                  <a:srgbClr val="4F81BD"/>
                </a:solidFill>
                <a:latin typeface="Calibri" panose="020F0502020204030204" pitchFamily="34" charset="0"/>
              </a:rPr>
              <a:t>Home Office, The Prevent Strategy</a:t>
            </a:r>
          </a:p>
        </p:txBody>
      </p:sp>
    </p:spTree>
    <p:extLst>
      <p:ext uri="{BB962C8B-B14F-4D97-AF65-F5344CB8AC3E}">
        <p14:creationId xmlns:p14="http://schemas.microsoft.com/office/powerpoint/2010/main" val="1825931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832100" y="4191000"/>
            <a:ext cx="3841750" cy="81915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aggressive behaviour </a:t>
            </a:r>
          </a:p>
        </p:txBody>
      </p:sp>
      <p:sp>
        <p:nvSpPr>
          <p:cNvPr id="6" name="Oval 5"/>
          <p:cNvSpPr/>
          <p:nvPr/>
        </p:nvSpPr>
        <p:spPr>
          <a:xfrm>
            <a:off x="6884989" y="5329238"/>
            <a:ext cx="3227387" cy="103981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closed to new ideas or views</a:t>
            </a:r>
          </a:p>
        </p:txBody>
      </p:sp>
      <p:sp>
        <p:nvSpPr>
          <p:cNvPr id="7" name="Oval 6"/>
          <p:cNvSpPr/>
          <p:nvPr/>
        </p:nvSpPr>
        <p:spPr>
          <a:xfrm>
            <a:off x="2063750" y="5280025"/>
            <a:ext cx="4040188" cy="103663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GB">
                <a:solidFill>
                  <a:prstClr val="black"/>
                </a:solidFill>
              </a:rPr>
              <a:t>suddenly very outspoken on a particular issue – prescriptive speech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673850" y="3576639"/>
            <a:ext cx="3651250" cy="954087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ea typeface="MS PGothic" panose="020B0600070205080204" pitchFamily="34" charset="-128"/>
              </a:rPr>
              <a:t>withdrawn – when previously very sociable</a:t>
            </a:r>
          </a:p>
        </p:txBody>
      </p:sp>
      <p:sp>
        <p:nvSpPr>
          <p:cNvPr id="9" name="Oval 8"/>
          <p:cNvSpPr/>
          <p:nvPr/>
        </p:nvSpPr>
        <p:spPr>
          <a:xfrm>
            <a:off x="6183313" y="2243139"/>
            <a:ext cx="3744912" cy="706437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altLang="en-US" dirty="0">
                <a:solidFill>
                  <a:prstClr val="black"/>
                </a:solidFill>
                <a:ea typeface="MS PGothic" panose="020B0600070205080204" pitchFamily="34" charset="-128"/>
              </a:rPr>
              <a:t>prejudicial behaviour</a:t>
            </a:r>
          </a:p>
        </p:txBody>
      </p:sp>
      <p:sp>
        <p:nvSpPr>
          <p:cNvPr id="10" name="Oval 9"/>
          <p:cNvSpPr/>
          <p:nvPr/>
        </p:nvSpPr>
        <p:spPr>
          <a:xfrm>
            <a:off x="2336800" y="2957513"/>
            <a:ext cx="4681538" cy="838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ea typeface="MS PGothic" panose="020B0600070205080204" pitchFamily="34" charset="-128"/>
              </a:rPr>
              <a:t>change in physical appearance - specific tattoos</a:t>
            </a:r>
          </a:p>
        </p:txBody>
      </p:sp>
      <p:sp>
        <p:nvSpPr>
          <p:cNvPr id="11" name="Oval 10"/>
          <p:cNvSpPr/>
          <p:nvPr/>
        </p:nvSpPr>
        <p:spPr>
          <a:xfrm>
            <a:off x="2516188" y="339726"/>
            <a:ext cx="3135312" cy="75882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altLang="en-US" dirty="0">
                <a:solidFill>
                  <a:prstClr val="black"/>
                </a:solidFill>
                <a:ea typeface="MS PGothic" panose="020B0600070205080204" pitchFamily="34" charset="-128"/>
              </a:rPr>
              <a:t>expression of extreme or violent views</a:t>
            </a:r>
          </a:p>
        </p:txBody>
      </p:sp>
      <p:sp>
        <p:nvSpPr>
          <p:cNvPr id="12" name="Oval 11"/>
          <p:cNvSpPr/>
          <p:nvPr/>
        </p:nvSpPr>
        <p:spPr>
          <a:xfrm>
            <a:off x="2232025" y="1466851"/>
            <a:ext cx="3816350" cy="97631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altLang="en-US">
                <a:solidFill>
                  <a:prstClr val="black"/>
                </a:solidFill>
                <a:ea typeface="MS PGothic" panose="020B0600070205080204" pitchFamily="34" charset="-128"/>
              </a:rPr>
              <a:t>graffiti on school books (symbols of XFR and Daesh)</a:t>
            </a:r>
            <a:endParaRPr lang="en-GB" altLang="en-US" dirty="0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808663" y="569913"/>
            <a:ext cx="3816350" cy="116205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altLang="en-US" dirty="0">
                <a:solidFill>
                  <a:prstClr val="black"/>
                </a:solidFill>
                <a:ea typeface="MS PGothic" panose="020B0600070205080204" pitchFamily="34" charset="-128"/>
              </a:rPr>
              <a:t>accessing or sharing radical and extremist sites/ YouTube clips</a:t>
            </a:r>
          </a:p>
        </p:txBody>
      </p:sp>
    </p:spTree>
    <p:extLst>
      <p:ext uri="{BB962C8B-B14F-4D97-AF65-F5344CB8AC3E}">
        <p14:creationId xmlns:p14="http://schemas.microsoft.com/office/powerpoint/2010/main" val="428299993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3489325" y="2378075"/>
            <a:ext cx="0" cy="2540000"/>
          </a:xfrm>
          <a:prstGeom prst="line">
            <a:avLst/>
          </a:prstGeom>
          <a:ln w="19050">
            <a:solidFill>
              <a:srgbClr val="E87C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79" name="TextBox 7"/>
          <p:cNvSpPr txBox="1">
            <a:spLocks noChangeArrowheads="1"/>
          </p:cNvSpPr>
          <p:nvPr/>
        </p:nvSpPr>
        <p:spPr bwMode="auto">
          <a:xfrm>
            <a:off x="1831976" y="2327276"/>
            <a:ext cx="165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000000"/>
                </a:solidFill>
                <a:cs typeface="Arial" panose="020B0604020202020204" pitchFamily="34" charset="0"/>
              </a:rPr>
              <a:t>18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164138" y="2378075"/>
            <a:ext cx="0" cy="2540000"/>
          </a:xfrm>
          <a:prstGeom prst="line">
            <a:avLst/>
          </a:prstGeom>
          <a:ln w="19050">
            <a:solidFill>
              <a:srgbClr val="E87C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1" name="TextBox 20"/>
          <p:cNvSpPr txBox="1">
            <a:spLocks noChangeArrowheads="1"/>
          </p:cNvSpPr>
          <p:nvPr/>
        </p:nvSpPr>
        <p:spPr bwMode="auto">
          <a:xfrm>
            <a:off x="3467101" y="2327276"/>
            <a:ext cx="165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6843713" y="2378075"/>
            <a:ext cx="0" cy="2540000"/>
          </a:xfrm>
          <a:prstGeom prst="line">
            <a:avLst/>
          </a:prstGeom>
          <a:ln w="19050">
            <a:solidFill>
              <a:srgbClr val="E87C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3" name="TextBox 24"/>
          <p:cNvSpPr txBox="1">
            <a:spLocks noChangeArrowheads="1"/>
          </p:cNvSpPr>
          <p:nvPr/>
        </p:nvSpPr>
        <p:spPr bwMode="auto">
          <a:xfrm>
            <a:off x="5186364" y="2327276"/>
            <a:ext cx="165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000000"/>
                </a:solidFill>
                <a:cs typeface="Arial" panose="020B0604020202020204" pitchFamily="34" charset="0"/>
              </a:rPr>
              <a:t>14 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8534400" y="2378075"/>
            <a:ext cx="0" cy="2540000"/>
          </a:xfrm>
          <a:prstGeom prst="line">
            <a:avLst/>
          </a:prstGeom>
          <a:ln w="19050">
            <a:solidFill>
              <a:srgbClr val="E87C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TextBox 28"/>
          <p:cNvSpPr txBox="1">
            <a:spLocks noChangeArrowheads="1"/>
          </p:cNvSpPr>
          <p:nvPr/>
        </p:nvSpPr>
        <p:spPr bwMode="auto">
          <a:xfrm>
            <a:off x="6877051" y="2327276"/>
            <a:ext cx="165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000000"/>
                </a:solidFill>
                <a:cs typeface="Arial" panose="020B0604020202020204" pitchFamily="34" charset="0"/>
              </a:rPr>
              <a:t>28</a:t>
            </a:r>
          </a:p>
        </p:txBody>
      </p:sp>
      <p:sp>
        <p:nvSpPr>
          <p:cNvPr id="24586" name="TextBox 32"/>
          <p:cNvSpPr txBox="1">
            <a:spLocks noChangeArrowheads="1"/>
          </p:cNvSpPr>
          <p:nvPr/>
        </p:nvSpPr>
        <p:spPr bwMode="auto">
          <a:xfrm>
            <a:off x="8572501" y="2327276"/>
            <a:ext cx="1655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76300653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3726" y="1158876"/>
            <a:ext cx="5959475" cy="392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95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Far right numbers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936750" y="5589588"/>
            <a:ext cx="83185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489325" y="2378075"/>
            <a:ext cx="0" cy="2540000"/>
          </a:xfrm>
          <a:prstGeom prst="line">
            <a:avLst/>
          </a:prstGeom>
          <a:ln w="19050">
            <a:solidFill>
              <a:srgbClr val="E87C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1831976" y="2327276"/>
            <a:ext cx="165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000000"/>
                </a:solidFill>
                <a:cs typeface="Arial" panose="020B0604020202020204" pitchFamily="34" charset="0"/>
              </a:rPr>
              <a:t>18</a:t>
            </a:r>
          </a:p>
        </p:txBody>
      </p:sp>
      <p:sp>
        <p:nvSpPr>
          <p:cNvPr id="26630" name="Rectangle 10"/>
          <p:cNvSpPr>
            <a:spLocks noChangeArrowheads="1"/>
          </p:cNvSpPr>
          <p:nvPr/>
        </p:nvSpPr>
        <p:spPr bwMode="auto">
          <a:xfrm>
            <a:off x="1825625" y="3257551"/>
            <a:ext cx="1658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1 = A 8 = H</a:t>
            </a:r>
          </a:p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Far right code for Adolf Hitler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164138" y="2378075"/>
            <a:ext cx="0" cy="2540000"/>
          </a:xfrm>
          <a:prstGeom prst="line">
            <a:avLst/>
          </a:prstGeom>
          <a:ln w="19050">
            <a:solidFill>
              <a:srgbClr val="E87C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2" name="TextBox 20"/>
          <p:cNvSpPr txBox="1">
            <a:spLocks noChangeArrowheads="1"/>
          </p:cNvSpPr>
          <p:nvPr/>
        </p:nvSpPr>
        <p:spPr bwMode="auto">
          <a:xfrm>
            <a:off x="3467101" y="2327276"/>
            <a:ext cx="165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</a:p>
        </p:txBody>
      </p:sp>
      <p:sp>
        <p:nvSpPr>
          <p:cNvPr id="26633" name="Rectangle 21"/>
          <p:cNvSpPr>
            <a:spLocks noChangeArrowheads="1"/>
          </p:cNvSpPr>
          <p:nvPr/>
        </p:nvSpPr>
        <p:spPr bwMode="auto">
          <a:xfrm>
            <a:off x="3500438" y="3257551"/>
            <a:ext cx="16573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8 = h, 88 = HH </a:t>
            </a:r>
          </a:p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Heil Hitler</a:t>
            </a:r>
          </a:p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Neo Nazi greeting/salute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6843713" y="2378075"/>
            <a:ext cx="0" cy="2540000"/>
          </a:xfrm>
          <a:prstGeom prst="line">
            <a:avLst/>
          </a:prstGeom>
          <a:ln w="19050">
            <a:solidFill>
              <a:srgbClr val="E87C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5" name="TextBox 24"/>
          <p:cNvSpPr txBox="1">
            <a:spLocks noChangeArrowheads="1"/>
          </p:cNvSpPr>
          <p:nvPr/>
        </p:nvSpPr>
        <p:spPr bwMode="auto">
          <a:xfrm>
            <a:off x="5186364" y="2327276"/>
            <a:ext cx="165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000000"/>
                </a:solidFill>
                <a:cs typeface="Arial" panose="020B0604020202020204" pitchFamily="34" charset="0"/>
              </a:rPr>
              <a:t>14 </a:t>
            </a:r>
          </a:p>
        </p:txBody>
      </p:sp>
      <p:sp>
        <p:nvSpPr>
          <p:cNvPr id="26636" name="Rectangle 25"/>
          <p:cNvSpPr>
            <a:spLocks noChangeArrowheads="1"/>
          </p:cNvSpPr>
          <p:nvPr/>
        </p:nvSpPr>
        <p:spPr bwMode="auto">
          <a:xfrm>
            <a:off x="5180013" y="3257551"/>
            <a:ext cx="16573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We must secure the existence of our people and a future for White children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8534400" y="2378075"/>
            <a:ext cx="0" cy="2540000"/>
          </a:xfrm>
          <a:prstGeom prst="line">
            <a:avLst/>
          </a:prstGeom>
          <a:ln w="19050">
            <a:solidFill>
              <a:srgbClr val="E87C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8" name="TextBox 28"/>
          <p:cNvSpPr txBox="1">
            <a:spLocks noChangeArrowheads="1"/>
          </p:cNvSpPr>
          <p:nvPr/>
        </p:nvSpPr>
        <p:spPr bwMode="auto">
          <a:xfrm>
            <a:off x="6877051" y="2327276"/>
            <a:ext cx="165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000000"/>
                </a:solidFill>
                <a:cs typeface="Arial" panose="020B0604020202020204" pitchFamily="34" charset="0"/>
              </a:rPr>
              <a:t>28</a:t>
            </a:r>
          </a:p>
        </p:txBody>
      </p:sp>
      <p:sp>
        <p:nvSpPr>
          <p:cNvPr id="26639" name="Rectangle 29"/>
          <p:cNvSpPr>
            <a:spLocks noChangeArrowheads="1"/>
          </p:cNvSpPr>
          <p:nvPr/>
        </p:nvSpPr>
        <p:spPr bwMode="auto">
          <a:xfrm>
            <a:off x="6870700" y="3257551"/>
            <a:ext cx="16589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2 = B, 8 = H</a:t>
            </a:r>
          </a:p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The number represents </a:t>
            </a:r>
          </a:p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Blood &amp; Honour</a:t>
            </a:r>
          </a:p>
        </p:txBody>
      </p:sp>
      <p:sp>
        <p:nvSpPr>
          <p:cNvPr id="26640" name="TextBox 32"/>
          <p:cNvSpPr txBox="1">
            <a:spLocks noChangeArrowheads="1"/>
          </p:cNvSpPr>
          <p:nvPr/>
        </p:nvSpPr>
        <p:spPr bwMode="auto">
          <a:xfrm>
            <a:off x="8572501" y="2327276"/>
            <a:ext cx="1655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</a:p>
        </p:txBody>
      </p:sp>
      <p:sp>
        <p:nvSpPr>
          <p:cNvPr id="26641" name="Rectangle 33"/>
          <p:cNvSpPr>
            <a:spLocks noChangeArrowheads="1"/>
          </p:cNvSpPr>
          <p:nvPr/>
        </p:nvSpPr>
        <p:spPr bwMode="auto">
          <a:xfrm>
            <a:off x="8567738" y="3257551"/>
            <a:ext cx="1657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23 = W </a:t>
            </a:r>
          </a:p>
          <a:p>
            <a:pPr algn="ctr"/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This simply means White</a:t>
            </a:r>
          </a:p>
        </p:txBody>
      </p:sp>
    </p:spTree>
    <p:extLst>
      <p:ext uri="{BB962C8B-B14F-4D97-AF65-F5344CB8AC3E}">
        <p14:creationId xmlns:p14="http://schemas.microsoft.com/office/powerpoint/2010/main" val="96618412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714" y="1974850"/>
            <a:ext cx="784225" cy="78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39" y="2876550"/>
            <a:ext cx="795337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8676" name="Picture 4" descr="triske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0" y="1997075"/>
            <a:ext cx="852488" cy="59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8677" name="Picture 5" descr="kattrune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4714875"/>
            <a:ext cx="839788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8678" name="Picture 6" descr="symbol-9-lar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88" y="1946275"/>
            <a:ext cx="889000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3811589"/>
            <a:ext cx="706438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6" y="4627563"/>
            <a:ext cx="811213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8681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88" y="2862263"/>
            <a:ext cx="87471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788" y="3811589"/>
            <a:ext cx="8128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Pictur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689" y="2957514"/>
            <a:ext cx="1189037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863726" y="1158876"/>
            <a:ext cx="5959475" cy="392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95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Far-right symbols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1936750" y="5589588"/>
            <a:ext cx="83185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6" name="TextBox 28"/>
          <p:cNvSpPr txBox="1">
            <a:spLocks noChangeArrowheads="1"/>
          </p:cNvSpPr>
          <p:nvPr/>
        </p:nvSpPr>
        <p:spPr bwMode="auto">
          <a:xfrm>
            <a:off x="2916238" y="2238376"/>
            <a:ext cx="15033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Nazi swastika</a:t>
            </a:r>
            <a:endParaRPr lang="en-US" altLang="en-US" sz="1200" u="sng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8687" name="TextBox 30"/>
          <p:cNvSpPr txBox="1">
            <a:spLocks noChangeArrowheads="1"/>
          </p:cNvSpPr>
          <p:nvPr/>
        </p:nvSpPr>
        <p:spPr bwMode="auto">
          <a:xfrm>
            <a:off x="2917825" y="3136901"/>
            <a:ext cx="15049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Racist Celtic cross</a:t>
            </a:r>
            <a:endParaRPr lang="en-US" altLang="en-US" sz="1200" u="sng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8688" name="TextBox 31"/>
          <p:cNvSpPr txBox="1">
            <a:spLocks noChangeArrowheads="1"/>
          </p:cNvSpPr>
          <p:nvPr/>
        </p:nvSpPr>
        <p:spPr bwMode="auto">
          <a:xfrm>
            <a:off x="2916238" y="4027489"/>
            <a:ext cx="1503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National Action</a:t>
            </a:r>
            <a:endParaRPr lang="en-US" altLang="en-US" sz="1200" u="sng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8689" name="TextBox 32"/>
          <p:cNvSpPr txBox="1">
            <a:spLocks noChangeArrowheads="1"/>
          </p:cNvSpPr>
          <p:nvPr/>
        </p:nvSpPr>
        <p:spPr bwMode="auto">
          <a:xfrm>
            <a:off x="2917825" y="4905376"/>
            <a:ext cx="15049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Odal Rune</a:t>
            </a:r>
            <a:endParaRPr lang="en-US" altLang="en-US" sz="1200" u="sng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8690" name="TextBox 33"/>
          <p:cNvSpPr txBox="1">
            <a:spLocks noChangeArrowheads="1"/>
          </p:cNvSpPr>
          <p:nvPr/>
        </p:nvSpPr>
        <p:spPr bwMode="auto">
          <a:xfrm>
            <a:off x="5761039" y="2106613"/>
            <a:ext cx="1590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C18 Death’s Head/</a:t>
            </a:r>
          </a:p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SS logo</a:t>
            </a:r>
          </a:p>
        </p:txBody>
      </p:sp>
      <p:sp>
        <p:nvSpPr>
          <p:cNvPr id="28691" name="TextBox 34"/>
          <p:cNvSpPr txBox="1">
            <a:spLocks noChangeArrowheads="1"/>
          </p:cNvSpPr>
          <p:nvPr/>
        </p:nvSpPr>
        <p:spPr bwMode="auto">
          <a:xfrm>
            <a:off x="5754688" y="3135313"/>
            <a:ext cx="15049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C18 number badge</a:t>
            </a:r>
          </a:p>
        </p:txBody>
      </p:sp>
      <p:sp>
        <p:nvSpPr>
          <p:cNvPr id="28692" name="TextBox 35"/>
          <p:cNvSpPr txBox="1">
            <a:spLocks noChangeArrowheads="1"/>
          </p:cNvSpPr>
          <p:nvPr/>
        </p:nvSpPr>
        <p:spPr bwMode="auto">
          <a:xfrm>
            <a:off x="5761038" y="4027488"/>
            <a:ext cx="15049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Ku Klux Klan</a:t>
            </a:r>
          </a:p>
        </p:txBody>
      </p:sp>
      <p:sp>
        <p:nvSpPr>
          <p:cNvPr id="28693" name="TextBox 36"/>
          <p:cNvSpPr txBox="1">
            <a:spLocks noChangeArrowheads="1"/>
          </p:cNvSpPr>
          <p:nvPr/>
        </p:nvSpPr>
        <p:spPr bwMode="auto">
          <a:xfrm>
            <a:off x="5761038" y="4849814"/>
            <a:ext cx="1504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Creativity Alliance</a:t>
            </a:r>
          </a:p>
        </p:txBody>
      </p:sp>
      <p:sp>
        <p:nvSpPr>
          <p:cNvPr id="28694" name="TextBox 37"/>
          <p:cNvSpPr txBox="1">
            <a:spLocks noChangeArrowheads="1"/>
          </p:cNvSpPr>
          <p:nvPr/>
        </p:nvSpPr>
        <p:spPr bwMode="auto">
          <a:xfrm>
            <a:off x="8812213" y="2101851"/>
            <a:ext cx="1295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Triskele </a:t>
            </a:r>
            <a:r>
              <a:rPr lang="mr-IN" altLang="en-US" sz="1200">
                <a:solidFill>
                  <a:srgbClr val="000000"/>
                </a:solidFill>
                <a:cs typeface="Arial" panose="020B0604020202020204" pitchFamily="34" charset="0"/>
              </a:rPr>
              <a:t>–</a:t>
            </a:r>
            <a:r>
              <a:rPr lang="en-US" altLang="en-US" sz="1200">
                <a:solidFill>
                  <a:srgbClr val="000000"/>
                </a:solidFill>
                <a:cs typeface="Arial" panose="020B0604020202020204" pitchFamily="34" charset="0"/>
              </a:rPr>
              <a:t> Christian FR</a:t>
            </a:r>
          </a:p>
        </p:txBody>
      </p:sp>
      <p:sp>
        <p:nvSpPr>
          <p:cNvPr id="28695" name="TextBox 38"/>
          <p:cNvSpPr txBox="1">
            <a:spLocks noChangeArrowheads="1"/>
          </p:cNvSpPr>
          <p:nvPr/>
        </p:nvSpPr>
        <p:spPr bwMode="auto">
          <a:xfrm>
            <a:off x="8951913" y="4108451"/>
            <a:ext cx="15049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000000"/>
                </a:solidFill>
                <a:cs typeface="Arial" panose="020B0604020202020204" pitchFamily="34" charset="0"/>
              </a:rPr>
              <a:t>Identarian  Symbol</a:t>
            </a:r>
          </a:p>
        </p:txBody>
      </p:sp>
      <p:pic>
        <p:nvPicPr>
          <p:cNvPr id="28696" name="Picture 3" descr="A close up of a sign&#10;&#10;Description generated with very high confidence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6" y="3973514"/>
            <a:ext cx="809625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7" name="TextBox 39"/>
          <p:cNvSpPr txBox="1">
            <a:spLocks noChangeArrowheads="1"/>
          </p:cNvSpPr>
          <p:nvPr/>
        </p:nvSpPr>
        <p:spPr bwMode="auto">
          <a:xfrm>
            <a:off x="8921750" y="3148014"/>
            <a:ext cx="1504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000000"/>
                </a:solidFill>
                <a:cs typeface="Arial" panose="020B0604020202020204" pitchFamily="34" charset="0"/>
              </a:rPr>
              <a:t>British Movement </a:t>
            </a:r>
          </a:p>
        </p:txBody>
      </p:sp>
      <p:pic>
        <p:nvPicPr>
          <p:cNvPr id="28698" name="Picture 6" descr="A red and white sign&#10;&#10;Description generated with very high confidence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689" y="4810126"/>
            <a:ext cx="1189037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9" name="TextBox 41"/>
          <p:cNvSpPr txBox="1">
            <a:spLocks noChangeArrowheads="1"/>
          </p:cNvSpPr>
          <p:nvPr/>
        </p:nvSpPr>
        <p:spPr bwMode="auto">
          <a:xfrm>
            <a:off x="8988425" y="4964114"/>
            <a:ext cx="1504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000000"/>
                </a:solidFill>
                <a:cs typeface="Arial" panose="020B0604020202020204" pitchFamily="34" charset="0"/>
              </a:rPr>
              <a:t>Fascist Logo</a:t>
            </a:r>
          </a:p>
        </p:txBody>
      </p:sp>
    </p:spTree>
    <p:extLst>
      <p:ext uri="{BB962C8B-B14F-4D97-AF65-F5344CB8AC3E}">
        <p14:creationId xmlns:p14="http://schemas.microsoft.com/office/powerpoint/2010/main" val="129572883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605" y="170464"/>
            <a:ext cx="8351837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612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351</Words>
  <Application>Microsoft Office PowerPoint</Application>
  <PresentationFormat>Widescreen</PresentationFormat>
  <Paragraphs>91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Liverpool City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Sammin, Declan</dc:creator>
  <cp:lastModifiedBy>Ryan, Kat</cp:lastModifiedBy>
  <cp:revision>2</cp:revision>
  <dcterms:created xsi:type="dcterms:W3CDTF">2019-09-27T09:57:56Z</dcterms:created>
  <dcterms:modified xsi:type="dcterms:W3CDTF">2019-10-14T13:14:18Z</dcterms:modified>
</cp:coreProperties>
</file>