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74" r:id="rId5"/>
    <p:sldId id="266" r:id="rId6"/>
    <p:sldId id="261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64" r:id="rId15"/>
    <p:sldId id="278" r:id="rId16"/>
    <p:sldId id="26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scoe Colin" initials="BC" lastIdx="1" clrIdx="0">
    <p:extLst>
      <p:ext uri="{19B8F6BF-5375-455C-9EA6-DF929625EA0E}">
        <p15:presenceInfo xmlns:p15="http://schemas.microsoft.com/office/powerpoint/2012/main" userId="Briscoe Col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C5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20016" autoAdjust="0"/>
    <p:restoredTop sz="94718" autoAdjust="0"/>
  </p:normalViewPr>
  <p:slideViewPr>
    <p:cSldViewPr snapToGrid="0">
      <p:cViewPr varScale="1">
        <p:scale>
          <a:sx n="110" d="100"/>
          <a:sy n="110" d="100"/>
        </p:scale>
        <p:origin x="342" y="108"/>
      </p:cViewPr>
      <p:guideLst/>
    </p:cSldViewPr>
  </p:slideViewPr>
  <p:outlineViewPr>
    <p:cViewPr>
      <p:scale>
        <a:sx n="33" d="100"/>
        <a:sy n="33" d="100"/>
      </p:scale>
      <p:origin x="0" y="-948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06"/>
    </p:cViewPr>
  </p:sorterViewPr>
  <p:notesViewPr>
    <p:cSldViewPr snapToGrid="0">
      <p:cViewPr varScale="1">
        <p:scale>
          <a:sx n="48" d="100"/>
          <a:sy n="48" d="100"/>
        </p:scale>
        <p:origin x="2684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9A1B12-AD86-4EE7-B25A-AA2B03E33192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CEE4C-F638-4838-9D42-0CE9838387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025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BCEE4C-F638-4838-9D42-0CE9838387E4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90877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2650" cy="335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822370"/>
            <a:ext cx="5486400" cy="3178629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9699C-EB6C-46F0-A37D-36AAFBDCC276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8405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2650" cy="335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865914"/>
            <a:ext cx="5486400" cy="3135086"/>
          </a:xfrm>
        </p:spPr>
        <p:txBody>
          <a:bodyPr/>
          <a:lstStyle/>
          <a:p>
            <a:r>
              <a:rPr lang="en-GB" dirty="0"/>
              <a:t>Surprising that significant harm / multi-agency is not shared across</a:t>
            </a:r>
            <a:r>
              <a:rPr lang="en-GB" baseline="0" dirty="0"/>
              <a:t> boroughs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9699C-EB6C-46F0-A37D-36AAFBDCC276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52302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2650" cy="335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5083628"/>
            <a:ext cx="5486400" cy="291737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9699C-EB6C-46F0-A37D-36AAFBDCC276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74299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2650" cy="335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5072742"/>
            <a:ext cx="5486400" cy="2928257"/>
          </a:xfrm>
        </p:spPr>
        <p:txBody>
          <a:bodyPr/>
          <a:lstStyle/>
          <a:p>
            <a:r>
              <a:rPr lang="en-GB" dirty="0"/>
              <a:t>Perhaps the biggest difference of information displayed</a:t>
            </a:r>
          </a:p>
          <a:p>
            <a:r>
              <a:rPr lang="en-GB" dirty="0"/>
              <a:t>If a professional consults the models, they will need information that is easy to understand quickly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9699C-EB6C-46F0-A37D-36AAFBDCC276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41261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2650" cy="335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953000"/>
            <a:ext cx="5486400" cy="3048000"/>
          </a:xfrm>
        </p:spPr>
        <p:txBody>
          <a:bodyPr/>
          <a:lstStyle/>
          <a:p>
            <a:r>
              <a:rPr lang="en-GB" sz="1200" b="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have chosen</a:t>
            </a:r>
            <a:r>
              <a:rPr lang="en-GB" sz="1200" b="0" baseline="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child image </a:t>
            </a:r>
            <a:r>
              <a:rPr lang="en-GB" sz="1200" b="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 that any child is at the centre of all our thoughts and actions</a:t>
            </a:r>
          </a:p>
          <a:p>
            <a:r>
              <a:rPr lang="en-GB" sz="1200" b="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Liverpool’s image is also the simplest figure form</a:t>
            </a:r>
          </a:p>
          <a:p>
            <a:r>
              <a:rPr lang="en-GB" sz="1200" b="0" dirty="0">
                <a:solidFill>
                  <a:srgbClr val="00206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The wording to be kept to a minimum so it’s immediately obvious to users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9699C-EB6C-46F0-A37D-36AAFBDCC276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7772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2650" cy="335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974770"/>
            <a:ext cx="5486400" cy="3026229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9699C-EB6C-46F0-A37D-36AAFBDCC276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31233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47675" y="704056"/>
            <a:ext cx="5962650" cy="335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9699C-EB6C-46F0-A37D-36AAFBDCC276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5188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2650" cy="335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9699C-EB6C-46F0-A37D-36AAFBDCC276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3782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2650" cy="335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855028"/>
            <a:ext cx="5486400" cy="3145971"/>
          </a:xfrm>
        </p:spPr>
        <p:txBody>
          <a:bodyPr/>
          <a:lstStyle/>
          <a:p>
            <a:r>
              <a:rPr lang="en-GB" dirty="0"/>
              <a:t>5 different models – differing complexity in diagram and wordings</a:t>
            </a:r>
          </a:p>
          <a:p>
            <a:r>
              <a:rPr lang="en-GB" dirty="0"/>
              <a:t>1 very clear – what</a:t>
            </a:r>
            <a:r>
              <a:rPr lang="en-GB" baseline="0" dirty="0"/>
              <a:t> would a practitioner want to see when viewing the Levels of Need Documents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9699C-EB6C-46F0-A37D-36AAFBDCC276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9631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2650" cy="335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942114"/>
            <a:ext cx="5486400" cy="3058886"/>
          </a:xfrm>
        </p:spPr>
        <p:txBody>
          <a:bodyPr/>
          <a:lstStyle/>
          <a:p>
            <a:r>
              <a:rPr lang="en-GB" dirty="0"/>
              <a:t>This is the first proposal for consideration – for discussion on presentation with partner</a:t>
            </a:r>
            <a:r>
              <a:rPr lang="en-GB" baseline="0" dirty="0"/>
              <a:t> agency leads.</a:t>
            </a:r>
          </a:p>
          <a:p>
            <a:r>
              <a:rPr lang="en-GB" baseline="0" dirty="0"/>
              <a:t>T</a:t>
            </a:r>
            <a:r>
              <a:rPr lang="en-GB" dirty="0"/>
              <a:t>o be shared with LSCB legal / trainers etc. for future decisions to be made.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9699C-EB6C-46F0-A37D-36AAFBDCC276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8220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2650" cy="335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855028"/>
            <a:ext cx="5486400" cy="3145971"/>
          </a:xfrm>
        </p:spPr>
        <p:txBody>
          <a:bodyPr/>
          <a:lstStyle/>
          <a:p>
            <a:r>
              <a:rPr lang="en-GB" dirty="0"/>
              <a:t>Green wording demonstrates the numerous similarities</a:t>
            </a:r>
            <a:r>
              <a:rPr lang="en-GB" baseline="0" dirty="0"/>
              <a:t> in wordings between boroughs – Child’s Journey only in Knowsley</a:t>
            </a:r>
            <a:endParaRPr lang="en-GB" dirty="0"/>
          </a:p>
          <a:p>
            <a:r>
              <a:rPr lang="en-GB" dirty="0"/>
              <a:t>Wirral</a:t>
            </a:r>
            <a:r>
              <a:rPr lang="en-GB" baseline="0" dirty="0"/>
              <a:t> does not have a Level 1 displayed on diagram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9699C-EB6C-46F0-A37D-36AAFBDCC276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62263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2650" cy="335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996542"/>
            <a:ext cx="5486400" cy="3004457"/>
          </a:xfrm>
        </p:spPr>
        <p:txBody>
          <a:bodyPr/>
          <a:lstStyle/>
          <a:p>
            <a:r>
              <a:rPr lang="en-GB" dirty="0"/>
              <a:t>This is the first proposal for consideration – for discussion on presentation with partner</a:t>
            </a:r>
            <a:r>
              <a:rPr lang="en-GB" baseline="0" dirty="0"/>
              <a:t> agency leads.</a:t>
            </a:r>
          </a:p>
          <a:p>
            <a:r>
              <a:rPr lang="en-GB" baseline="0" dirty="0"/>
              <a:t>T</a:t>
            </a:r>
            <a:r>
              <a:rPr lang="en-GB" dirty="0"/>
              <a:t>o be shared with LSCB legal / trainers etc. for future decisions to be made.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9699C-EB6C-46F0-A37D-36AAFBDCC276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00500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2650" cy="335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963886"/>
            <a:ext cx="5486400" cy="3037114"/>
          </a:xfrm>
        </p:spPr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Sefton uses Multi-Agency in Windscreen wording but Single Agency in LON Guidance wording /Wirral uses Single Agency in LON Guidance</a:t>
            </a:r>
          </a:p>
          <a:p>
            <a:r>
              <a:rPr lang="en-GB" dirty="0"/>
              <a:t>Some words not shared surprising like working together St Helens……..CAF no longer used in Working Together 2018</a:t>
            </a:r>
          </a:p>
          <a:p>
            <a:r>
              <a:rPr lang="en-GB" dirty="0"/>
              <a:t>Universal Plus not different enough from Level</a:t>
            </a:r>
            <a:r>
              <a:rPr lang="en-GB" baseline="0" dirty="0"/>
              <a:t> 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9699C-EB6C-46F0-A37D-36AAFBDCC276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74488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2650" cy="335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5083628"/>
            <a:ext cx="5486400" cy="291737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9699C-EB6C-46F0-A37D-36AAFBDCC276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95634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2650" cy="335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5029200"/>
            <a:ext cx="5486400" cy="2971800"/>
          </a:xfrm>
        </p:spPr>
        <p:txBody>
          <a:bodyPr/>
          <a:lstStyle/>
          <a:p>
            <a:r>
              <a:rPr lang="en-GB" dirty="0"/>
              <a:t>Working Together 2018 – </a:t>
            </a:r>
            <a:r>
              <a:rPr lang="en-GB" b="1" dirty="0"/>
              <a:t>does not include CAF </a:t>
            </a:r>
            <a:r>
              <a:rPr lang="en-GB" dirty="0"/>
              <a:t>- now centred around Early Help evidential based </a:t>
            </a:r>
            <a:r>
              <a:rPr lang="en-GB" baseline="0" dirty="0"/>
              <a:t>assessments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9699C-EB6C-46F0-A37D-36AAFBDCC276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5705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22EF5-3ABD-4D8A-A3C6-A58DA9B957E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47A6-672C-4810-8FC1-C1A779F27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902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22EF5-3ABD-4D8A-A3C6-A58DA9B957E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47A6-672C-4810-8FC1-C1A779F27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263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22EF5-3ABD-4D8A-A3C6-A58DA9B957E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47A6-672C-4810-8FC1-C1A779F27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103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22EF5-3ABD-4D8A-A3C6-A58DA9B957E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47A6-672C-4810-8FC1-C1A779F27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766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22EF5-3ABD-4D8A-A3C6-A58DA9B957E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47A6-672C-4810-8FC1-C1A779F27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433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22EF5-3ABD-4D8A-A3C6-A58DA9B957E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47A6-672C-4810-8FC1-C1A779F27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973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22EF5-3ABD-4D8A-A3C6-A58DA9B957E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47A6-672C-4810-8FC1-C1A779F27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347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22EF5-3ABD-4D8A-A3C6-A58DA9B957E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47A6-672C-4810-8FC1-C1A779F27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810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22EF5-3ABD-4D8A-A3C6-A58DA9B957E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47A6-672C-4810-8FC1-C1A779F27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460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22EF5-3ABD-4D8A-A3C6-A58DA9B957E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47A6-672C-4810-8FC1-C1A779F27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318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22EF5-3ABD-4D8A-A3C6-A58DA9B957E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47A6-672C-4810-8FC1-C1A779F27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836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22EF5-3ABD-4D8A-A3C6-A58DA9B957E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447A6-672C-4810-8FC1-C1A779F27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060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90" y="5920624"/>
            <a:ext cx="1635622" cy="78255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519237"/>
          </a:xfrm>
        </p:spPr>
        <p:txBody>
          <a:bodyPr>
            <a:normAutofit/>
          </a:bodyPr>
          <a:lstStyle/>
          <a:p>
            <a:r>
              <a:rPr lang="en-GB" sz="36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Proposal for pan Merseyside Level of Need Windscreen Model for Children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318586"/>
          </a:xfrm>
        </p:spPr>
        <p:txBody>
          <a:bodyPr>
            <a:normAutofit fontScale="92500" lnSpcReduction="20000"/>
          </a:bodyPr>
          <a:lstStyle/>
          <a:p>
            <a:r>
              <a:rPr lang="en-GB" sz="2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Colin Briscoe </a:t>
            </a:r>
          </a:p>
          <a:p>
            <a:r>
              <a:rPr lang="en-GB" sz="2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Preventative Policing Project</a:t>
            </a:r>
          </a:p>
          <a:p>
            <a:endParaRPr lang="en-GB" sz="2600" b="1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2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Multi Agency Safeguarding Hub (MASH)</a:t>
            </a:r>
          </a:p>
          <a:p>
            <a:r>
              <a:rPr lang="en-GB" sz="2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Project Sponsor: ACC Julie Cooke</a:t>
            </a:r>
          </a:p>
          <a:p>
            <a:r>
              <a:rPr lang="en-GB" sz="2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Project Lead: Superintendent Paul White</a:t>
            </a:r>
          </a:p>
          <a:p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761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904874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2.5				Proposed Level 3 wording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0001"/>
            <a:ext cx="10515600" cy="4650625"/>
          </a:xfrm>
        </p:spPr>
        <p:txBody>
          <a:bodyPr anchor="ctr">
            <a:noAutofit/>
          </a:bodyPr>
          <a:lstStyle/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endParaRPr lang="en-GB" sz="1600" b="1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indent="0">
              <a:lnSpc>
                <a:spcPct val="20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b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	 	</a:t>
            </a:r>
            <a:endParaRPr lang="en-GB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90" y="5920626"/>
            <a:ext cx="1635623" cy="782551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147850"/>
              </p:ext>
            </p:extLst>
          </p:nvPr>
        </p:nvGraphicFramePr>
        <p:xfrm>
          <a:off x="2240211" y="1169398"/>
          <a:ext cx="7711578" cy="4851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57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5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2305">
                <a:tc>
                  <a:txBody>
                    <a:bodyPr/>
                    <a:lstStyle/>
                    <a:p>
                      <a:r>
                        <a:rPr lang="en-GB" dirty="0"/>
                        <a:t>Boroughs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Pan Merseyside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1950">
                <a:tc>
                  <a:txBody>
                    <a:bodyPr/>
                    <a:lstStyle/>
                    <a:p>
                      <a:r>
                        <a:rPr lang="en-GB" sz="1800" dirty="0"/>
                        <a:t>Wording outside windscreen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800" u="non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327">
                <a:tc>
                  <a:txBody>
                    <a:bodyPr/>
                    <a:lstStyle/>
                    <a:p>
                      <a:r>
                        <a:rPr lang="en-GB" sz="1800" dirty="0"/>
                        <a:t>Headings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Multiple and</a:t>
                      </a:r>
                      <a:r>
                        <a:rPr lang="en-GB" sz="180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Complex Needs</a:t>
                      </a:r>
                      <a:endParaRPr lang="en-GB" sz="1800" u="non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1817">
                <a:tc>
                  <a:txBody>
                    <a:bodyPr/>
                    <a:lstStyle/>
                    <a:p>
                      <a:r>
                        <a:rPr lang="en-GB" sz="1800" dirty="0"/>
                        <a:t>Wording within windscreen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 has multiple and complex needs requiring targeted Multi-Agency support with a lead professional to initiate an Early Help Assessment.</a:t>
                      </a:r>
                    </a:p>
                    <a:p>
                      <a:endParaRPr lang="en-GB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5027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904874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2.6		Current levels and </a:t>
            </a: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common factors </a:t>
            </a: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Level 4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0001"/>
            <a:ext cx="10515600" cy="4650625"/>
          </a:xfrm>
        </p:spPr>
        <p:txBody>
          <a:bodyPr anchor="ctr">
            <a:noAutofit/>
          </a:bodyPr>
          <a:lstStyle/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endParaRPr lang="en-GB" sz="1600" b="1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indent="0">
              <a:lnSpc>
                <a:spcPct val="20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b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	 	</a:t>
            </a:r>
            <a:endParaRPr lang="en-GB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90" y="5920626"/>
            <a:ext cx="1635623" cy="782551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710711"/>
              </p:ext>
            </p:extLst>
          </p:nvPr>
        </p:nvGraphicFramePr>
        <p:xfrm>
          <a:off x="838200" y="1270001"/>
          <a:ext cx="10892589" cy="42752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295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2305">
                <a:tc>
                  <a:txBody>
                    <a:bodyPr/>
                    <a:lstStyle/>
                    <a:p>
                      <a:r>
                        <a:rPr lang="en-GB" dirty="0"/>
                        <a:t>Boroughs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Sefton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Wirral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Knowsley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St Helens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Liverpool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9931">
                <a:tc>
                  <a:txBody>
                    <a:bodyPr/>
                    <a:lstStyle/>
                    <a:p>
                      <a:r>
                        <a:rPr lang="en-GB" sz="1300" dirty="0"/>
                        <a:t>Wording outside windscreen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Children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acute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including those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protection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30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family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assessment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section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17/47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enquiries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30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CSC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Single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Assessment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begins (TAF closes)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30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statutory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or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protection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from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harm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30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30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5326">
                <a:tc>
                  <a:txBody>
                    <a:bodyPr/>
                    <a:lstStyle/>
                    <a:p>
                      <a:r>
                        <a:rPr lang="en-GB" sz="1300" dirty="0"/>
                        <a:t>Headings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Acute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Statutory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Specialist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Intervention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Specialist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Acute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Statutory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Response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9307">
                <a:tc>
                  <a:txBody>
                    <a:bodyPr/>
                    <a:lstStyle/>
                    <a:p>
                      <a:r>
                        <a:rPr lang="en-GB" sz="1300" dirty="0"/>
                        <a:t>Wording within windscreen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/>
                          </a:solidFill>
                        </a:rPr>
                        <a:t>Family </a:t>
                      </a:r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need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</a:rPr>
                        <a:t> multi-agency </a:t>
                      </a:r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response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</a:rPr>
                        <a:t> including</a:t>
                      </a:r>
                      <a:r>
                        <a:rPr lang="en-GB" sz="13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300" baseline="0" dirty="0">
                          <a:solidFill>
                            <a:srgbClr val="00B050"/>
                          </a:solidFill>
                        </a:rPr>
                        <a:t>specialist</a:t>
                      </a:r>
                      <a:r>
                        <a:rPr lang="en-GB" sz="13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300" baseline="0" dirty="0">
                          <a:solidFill>
                            <a:srgbClr val="00B050"/>
                          </a:solidFill>
                        </a:rPr>
                        <a:t>intervention</a:t>
                      </a:r>
                      <a:r>
                        <a:rPr lang="en-GB" sz="13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300" baseline="0" dirty="0">
                          <a:solidFill>
                            <a:srgbClr val="00B050"/>
                          </a:solidFill>
                        </a:rPr>
                        <a:t>from</a:t>
                      </a:r>
                      <a:r>
                        <a:rPr lang="en-GB" sz="13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300" baseline="0" dirty="0">
                          <a:solidFill>
                            <a:srgbClr val="00B050"/>
                          </a:solidFill>
                        </a:rPr>
                        <a:t>children’s</a:t>
                      </a:r>
                      <a:r>
                        <a:rPr lang="en-GB" sz="13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300" baseline="0" dirty="0">
                          <a:solidFill>
                            <a:srgbClr val="00B050"/>
                          </a:solidFill>
                        </a:rPr>
                        <a:t>social</a:t>
                      </a:r>
                      <a:r>
                        <a:rPr lang="en-GB" sz="13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300" baseline="0" dirty="0">
                          <a:solidFill>
                            <a:srgbClr val="00B050"/>
                          </a:solidFill>
                        </a:rPr>
                        <a:t>care</a:t>
                      </a:r>
                      <a:endParaRPr lang="en-GB" sz="13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Statutory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Intervention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Children’s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Social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Care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is the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lead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agency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en-GB" sz="13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Protection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Looked after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Children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Specialist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Intervention</a:t>
                      </a:r>
                    </a:p>
                    <a:p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Social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worker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Specialist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interventions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co-ordinated through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statutory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processes alongside universal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Child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with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</a:rPr>
                        <a:t> significant welfare concerns. </a:t>
                      </a:r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Specialist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intervention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</a:rPr>
                        <a:t> - </a:t>
                      </a:r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Social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worker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led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endParaRPr lang="en-GB" sz="13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(Child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in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Need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S17) </a:t>
                      </a:r>
                    </a:p>
                    <a:p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(Child Protection S47)</a:t>
                      </a:r>
                      <a:r>
                        <a:rPr lang="en-GB" sz="13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r>
                        <a:rPr lang="en-GB" sz="1300" baseline="0" dirty="0">
                          <a:solidFill>
                            <a:schemeClr val="tx1"/>
                          </a:solidFill>
                        </a:rPr>
                        <a:t>MARF required.</a:t>
                      </a:r>
                      <a:endParaRPr lang="en-GB" sz="13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9227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904874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2.7				Proposed Level 4 wording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0001"/>
            <a:ext cx="10515600" cy="4650625"/>
          </a:xfrm>
        </p:spPr>
        <p:txBody>
          <a:bodyPr anchor="ctr">
            <a:noAutofit/>
          </a:bodyPr>
          <a:lstStyle/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endParaRPr lang="en-GB" sz="1600" b="1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indent="0">
              <a:lnSpc>
                <a:spcPct val="20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b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	 	</a:t>
            </a:r>
            <a:endParaRPr lang="en-GB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90" y="5920626"/>
            <a:ext cx="1635623" cy="782551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196909"/>
              </p:ext>
            </p:extLst>
          </p:nvPr>
        </p:nvGraphicFramePr>
        <p:xfrm>
          <a:off x="2240211" y="1169398"/>
          <a:ext cx="7711578" cy="4851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57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5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2305">
                <a:tc>
                  <a:txBody>
                    <a:bodyPr/>
                    <a:lstStyle/>
                    <a:p>
                      <a:r>
                        <a:rPr lang="en-GB" dirty="0"/>
                        <a:t>Boroughs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Pan Merseyside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1950">
                <a:tc>
                  <a:txBody>
                    <a:bodyPr/>
                    <a:lstStyle/>
                    <a:p>
                      <a:r>
                        <a:rPr lang="en-GB" sz="1800" dirty="0"/>
                        <a:t>Wording outside windscreen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800" u="non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327">
                <a:tc>
                  <a:txBody>
                    <a:bodyPr/>
                    <a:lstStyle/>
                    <a:p>
                      <a:r>
                        <a:rPr lang="en-GB" sz="1800" dirty="0"/>
                        <a:t>Headings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Statutory Services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1817">
                <a:tc>
                  <a:txBody>
                    <a:bodyPr/>
                    <a:lstStyle/>
                    <a:p>
                      <a:r>
                        <a:rPr lang="en-GB" sz="1800" dirty="0"/>
                        <a:t>Wording within windscreen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Statutory response with specialist services intervention led by Children’s Social Care, </a:t>
                      </a:r>
                    </a:p>
                    <a:p>
                      <a:r>
                        <a:rPr lang="en-GB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decide whether the child is a child in need (section 17), </a:t>
                      </a:r>
                    </a:p>
                    <a:p>
                      <a:r>
                        <a:rPr lang="en-GB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 is suffering or likely to suffer significant harm (section 47).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97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904874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3.0		</a:t>
            </a: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Current Overarching principals and </a:t>
            </a: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common factors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0001"/>
            <a:ext cx="10515600" cy="4650625"/>
          </a:xfrm>
        </p:spPr>
        <p:txBody>
          <a:bodyPr anchor="ctr">
            <a:noAutofit/>
          </a:bodyPr>
          <a:lstStyle/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endParaRPr lang="en-GB" sz="1600" b="1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indent="0">
              <a:lnSpc>
                <a:spcPct val="20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b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	 	</a:t>
            </a:r>
            <a:endParaRPr lang="en-GB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90" y="5920626"/>
            <a:ext cx="1635623" cy="782551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011399"/>
              </p:ext>
            </p:extLst>
          </p:nvPr>
        </p:nvGraphicFramePr>
        <p:xfrm>
          <a:off x="763607" y="1152902"/>
          <a:ext cx="10772274" cy="4874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1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42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20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37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83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822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9231">
                <a:tc>
                  <a:txBody>
                    <a:bodyPr/>
                    <a:lstStyle/>
                    <a:p>
                      <a:r>
                        <a:rPr lang="en-GB" dirty="0"/>
                        <a:t>Boroughs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Sefton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Wirral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Knowsley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St Helens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Liverpool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5688">
                <a:tc>
                  <a:txBody>
                    <a:bodyPr/>
                    <a:lstStyle/>
                    <a:p>
                      <a:r>
                        <a:rPr lang="en-GB" sz="1300" dirty="0"/>
                        <a:t>Wording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2060"/>
                          </a:solidFill>
                        </a:rPr>
                        <a:t>     </a:t>
                      </a:r>
                    </a:p>
                    <a:p>
                      <a:r>
                        <a:rPr lang="en-GB" sz="1300" dirty="0">
                          <a:solidFill>
                            <a:srgbClr val="002060"/>
                          </a:solidFill>
                        </a:rPr>
                        <a:t>     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Think </a:t>
                      </a:r>
                      <a:r>
                        <a:rPr lang="en-GB" sz="1400" dirty="0">
                          <a:solidFill>
                            <a:srgbClr val="00B050"/>
                          </a:solidFill>
                        </a:rPr>
                        <a:t>Family</a:t>
                      </a:r>
                    </a:p>
                    <a:p>
                      <a:endParaRPr lang="en-GB" sz="13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Children</a:t>
                      </a:r>
                      <a:r>
                        <a:rPr lang="en-GB" sz="1300" dirty="0"/>
                        <a:t> </a:t>
                      </a:r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and</a:t>
                      </a:r>
                      <a:r>
                        <a:rPr lang="en-GB" sz="1300" dirty="0"/>
                        <a:t> young people move within </a:t>
                      </a:r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and</a:t>
                      </a:r>
                      <a:r>
                        <a:rPr lang="en-GB" sz="1300" dirty="0"/>
                        <a:t> </a:t>
                      </a:r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between</a:t>
                      </a:r>
                      <a:r>
                        <a:rPr lang="en-GB" sz="1300" dirty="0"/>
                        <a:t> </a:t>
                      </a:r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levels</a:t>
                      </a:r>
                      <a:r>
                        <a:rPr lang="en-GB" sz="1300" dirty="0"/>
                        <a:t> as their </a:t>
                      </a:r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needs</a:t>
                      </a:r>
                      <a:r>
                        <a:rPr lang="en-GB" sz="1300" dirty="0"/>
                        <a:t> </a:t>
                      </a:r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change</a:t>
                      </a:r>
                    </a:p>
                    <a:p>
                      <a:endParaRPr lang="en-GB" sz="13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3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Universal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Children</a:t>
                      </a:r>
                    </a:p>
                    <a:p>
                      <a:endParaRPr lang="en-GB" sz="13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3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solidFill>
                            <a:srgbClr val="00B050"/>
                          </a:solidFill>
                        </a:rPr>
                        <a:t>Child’s 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</a:rPr>
                        <a:t>Journey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2980" y="2201388"/>
            <a:ext cx="1388729" cy="1261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00850" y="3611208"/>
            <a:ext cx="1688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2060"/>
                </a:solidFill>
              </a:rPr>
              <a:t>    </a:t>
            </a:r>
            <a:r>
              <a:rPr lang="en-GB" sz="1400" dirty="0"/>
              <a:t>Share Information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9829" y="3340658"/>
            <a:ext cx="1411571" cy="1261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40441" y="4602158"/>
            <a:ext cx="169043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/>
              <a:t>Go straight </a:t>
            </a:r>
            <a:r>
              <a:rPr lang="en-GB" sz="1300" dirty="0">
                <a:solidFill>
                  <a:srgbClr val="00B050"/>
                </a:solidFill>
              </a:rPr>
              <a:t>to</a:t>
            </a:r>
            <a:r>
              <a:rPr lang="en-GB" sz="1300" dirty="0"/>
              <a:t> </a:t>
            </a:r>
            <a:r>
              <a:rPr lang="en-GB" sz="1300" dirty="0">
                <a:solidFill>
                  <a:srgbClr val="00B050"/>
                </a:solidFill>
              </a:rPr>
              <a:t>Level</a:t>
            </a:r>
            <a:r>
              <a:rPr lang="en-GB" sz="1300" dirty="0"/>
              <a:t> </a:t>
            </a:r>
            <a:r>
              <a:rPr lang="en-GB" sz="1300" dirty="0">
                <a:solidFill>
                  <a:srgbClr val="00B050"/>
                </a:solidFill>
              </a:rPr>
              <a:t>4</a:t>
            </a:r>
            <a:r>
              <a:rPr lang="en-GB" sz="1300" dirty="0"/>
              <a:t> as soon as risk </a:t>
            </a:r>
            <a:r>
              <a:rPr lang="en-GB" sz="1300" dirty="0">
                <a:solidFill>
                  <a:srgbClr val="00B050"/>
                </a:solidFill>
              </a:rPr>
              <a:t>of</a:t>
            </a:r>
            <a:r>
              <a:rPr lang="en-GB" sz="1300" dirty="0"/>
              <a:t> </a:t>
            </a:r>
            <a:r>
              <a:rPr lang="en-GB" sz="1300" dirty="0">
                <a:solidFill>
                  <a:srgbClr val="00B050"/>
                </a:solidFill>
              </a:rPr>
              <a:t>significant</a:t>
            </a:r>
            <a:r>
              <a:rPr lang="en-GB" sz="1300" dirty="0"/>
              <a:t> </a:t>
            </a:r>
            <a:r>
              <a:rPr lang="en-GB" sz="1300" dirty="0">
                <a:solidFill>
                  <a:srgbClr val="00B050"/>
                </a:solidFill>
              </a:rPr>
              <a:t>harm</a:t>
            </a:r>
            <a:r>
              <a:rPr lang="en-GB" sz="1300" dirty="0"/>
              <a:t> </a:t>
            </a:r>
            <a:r>
              <a:rPr lang="en-GB" sz="1300" dirty="0">
                <a:solidFill>
                  <a:srgbClr val="00B050"/>
                </a:solidFill>
              </a:rPr>
              <a:t>is</a:t>
            </a:r>
            <a:r>
              <a:rPr lang="en-GB" sz="1300" dirty="0"/>
              <a:t> suspected</a:t>
            </a:r>
          </a:p>
          <a:p>
            <a:endParaRPr lang="en-GB" sz="1300" dirty="0"/>
          </a:p>
          <a:p>
            <a:r>
              <a:rPr lang="en-GB" sz="1300" dirty="0">
                <a:solidFill>
                  <a:srgbClr val="00B050"/>
                </a:solidFill>
              </a:rPr>
              <a:t>If</a:t>
            </a:r>
            <a:r>
              <a:rPr lang="en-GB" sz="1300" dirty="0"/>
              <a:t> </a:t>
            </a:r>
            <a:r>
              <a:rPr lang="en-GB" sz="1300" dirty="0">
                <a:solidFill>
                  <a:srgbClr val="00B050"/>
                </a:solidFill>
              </a:rPr>
              <a:t>in</a:t>
            </a:r>
            <a:r>
              <a:rPr lang="en-GB" sz="1300" dirty="0"/>
              <a:t> doubt </a:t>
            </a:r>
            <a:r>
              <a:rPr lang="en-GB" sz="1300" u="sng" dirty="0">
                <a:solidFill>
                  <a:srgbClr val="00B050"/>
                </a:solidFill>
              </a:rPr>
              <a:t>consult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7513" y="2322095"/>
            <a:ext cx="1227964" cy="128737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97513" y="3726573"/>
            <a:ext cx="120323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/>
              <a:t>(Threshold </a:t>
            </a:r>
            <a:r>
              <a:rPr lang="en-GB" sz="1300" dirty="0">
                <a:solidFill>
                  <a:srgbClr val="00B050"/>
                </a:solidFill>
              </a:rPr>
              <a:t>for </a:t>
            </a:r>
          </a:p>
          <a:p>
            <a:r>
              <a:rPr lang="en-GB" sz="1300" dirty="0"/>
              <a:t>Social Care</a:t>
            </a:r>
          </a:p>
          <a:p>
            <a:r>
              <a:rPr lang="en-GB" sz="1300" dirty="0">
                <a:solidFill>
                  <a:srgbClr val="00B050"/>
                </a:solidFill>
              </a:rPr>
              <a:t>Between</a:t>
            </a:r>
            <a:r>
              <a:rPr lang="en-GB" sz="1300" dirty="0"/>
              <a:t> </a:t>
            </a:r>
            <a:r>
              <a:rPr lang="en-GB" sz="1300" dirty="0">
                <a:solidFill>
                  <a:srgbClr val="00B050"/>
                </a:solidFill>
              </a:rPr>
              <a:t>LON</a:t>
            </a:r>
            <a:r>
              <a:rPr lang="en-GB" sz="1300" dirty="0"/>
              <a:t> 3 </a:t>
            </a:r>
            <a:r>
              <a:rPr lang="en-GB" sz="1300" dirty="0">
                <a:solidFill>
                  <a:srgbClr val="00B050"/>
                </a:solidFill>
              </a:rPr>
              <a:t>and</a:t>
            </a:r>
            <a:r>
              <a:rPr lang="en-GB" sz="1300" dirty="0"/>
              <a:t> </a:t>
            </a:r>
            <a:r>
              <a:rPr lang="en-GB" sz="1300" dirty="0">
                <a:solidFill>
                  <a:srgbClr val="00B050"/>
                </a:solidFill>
              </a:rPr>
              <a:t>4</a:t>
            </a:r>
            <a:r>
              <a:rPr lang="en-GB" sz="1300" dirty="0"/>
              <a:t>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39793" y="2322095"/>
            <a:ext cx="1324709" cy="129701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61598" y="1708860"/>
            <a:ext cx="1395106" cy="110570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297772" y="2814569"/>
            <a:ext cx="3312702" cy="30931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dirty="0">
                <a:solidFill>
                  <a:srgbClr val="00B050"/>
                </a:solidFill>
              </a:rPr>
              <a:t>Universal</a:t>
            </a:r>
            <a:r>
              <a:rPr lang="en-GB" sz="1300" dirty="0"/>
              <a:t> </a:t>
            </a:r>
            <a:r>
              <a:rPr lang="en-GB" sz="1300" dirty="0">
                <a:solidFill>
                  <a:srgbClr val="00B050"/>
                </a:solidFill>
              </a:rPr>
              <a:t>services</a:t>
            </a:r>
            <a:r>
              <a:rPr lang="en-GB" sz="1300" dirty="0"/>
              <a:t> support </a:t>
            </a:r>
            <a:r>
              <a:rPr lang="en-GB" sz="1300" dirty="0">
                <a:solidFill>
                  <a:srgbClr val="00B050"/>
                </a:solidFill>
              </a:rPr>
              <a:t>needs</a:t>
            </a:r>
            <a:r>
              <a:rPr lang="en-GB" sz="1300" dirty="0"/>
              <a:t> at </a:t>
            </a:r>
            <a:r>
              <a:rPr lang="en-GB" sz="1300" dirty="0">
                <a:solidFill>
                  <a:srgbClr val="00B050"/>
                </a:solidFill>
              </a:rPr>
              <a:t>all</a:t>
            </a:r>
            <a:r>
              <a:rPr lang="en-GB" sz="1300" dirty="0"/>
              <a:t> </a:t>
            </a:r>
            <a:r>
              <a:rPr lang="en-GB" sz="1300" dirty="0">
                <a:solidFill>
                  <a:srgbClr val="00B050"/>
                </a:solidFill>
              </a:rPr>
              <a:t>levels</a:t>
            </a:r>
          </a:p>
          <a:p>
            <a:endParaRPr lang="en-GB" sz="1300" dirty="0"/>
          </a:p>
          <a:p>
            <a:r>
              <a:rPr lang="en-GB" sz="1300" b="1" dirty="0"/>
              <a:t>Consent </a:t>
            </a:r>
            <a:r>
              <a:rPr lang="en-GB" sz="1300" dirty="0"/>
              <a:t>– It </a:t>
            </a:r>
            <a:r>
              <a:rPr lang="en-GB" sz="1300" dirty="0">
                <a:solidFill>
                  <a:srgbClr val="00B050"/>
                </a:solidFill>
              </a:rPr>
              <a:t>is</a:t>
            </a:r>
            <a:r>
              <a:rPr lang="en-GB" sz="1300" dirty="0"/>
              <a:t> important that </a:t>
            </a:r>
            <a:r>
              <a:rPr lang="en-GB" sz="1300" dirty="0">
                <a:solidFill>
                  <a:srgbClr val="00B050"/>
                </a:solidFill>
              </a:rPr>
              <a:t>parental </a:t>
            </a:r>
          </a:p>
          <a:p>
            <a:r>
              <a:rPr lang="en-GB" sz="1300" dirty="0"/>
              <a:t>consent </a:t>
            </a:r>
            <a:r>
              <a:rPr lang="en-GB" sz="1300" dirty="0">
                <a:solidFill>
                  <a:srgbClr val="00B050"/>
                </a:solidFill>
              </a:rPr>
              <a:t>is</a:t>
            </a:r>
            <a:r>
              <a:rPr lang="en-GB" sz="1300" dirty="0"/>
              <a:t> obtained when making a referral</a:t>
            </a:r>
          </a:p>
          <a:p>
            <a:r>
              <a:rPr lang="en-GB" sz="1300" dirty="0">
                <a:solidFill>
                  <a:srgbClr val="00B050"/>
                </a:solidFill>
              </a:rPr>
              <a:t>for</a:t>
            </a:r>
            <a:r>
              <a:rPr lang="en-GB" sz="1300" dirty="0"/>
              <a:t> a </a:t>
            </a:r>
            <a:r>
              <a:rPr lang="en-GB" sz="1300" dirty="0">
                <a:solidFill>
                  <a:srgbClr val="00B050"/>
                </a:solidFill>
              </a:rPr>
              <a:t>child</a:t>
            </a:r>
            <a:r>
              <a:rPr lang="en-GB" sz="1300" dirty="0"/>
              <a:t> </a:t>
            </a:r>
            <a:r>
              <a:rPr lang="en-GB" sz="1300" dirty="0">
                <a:solidFill>
                  <a:srgbClr val="00B050"/>
                </a:solidFill>
              </a:rPr>
              <a:t>in</a:t>
            </a:r>
            <a:r>
              <a:rPr lang="en-GB" sz="1300" dirty="0"/>
              <a:t> </a:t>
            </a:r>
            <a:r>
              <a:rPr lang="en-GB" sz="1300" dirty="0">
                <a:solidFill>
                  <a:srgbClr val="00B050"/>
                </a:solidFill>
              </a:rPr>
              <a:t>need</a:t>
            </a:r>
            <a:r>
              <a:rPr lang="en-GB" sz="1300" dirty="0"/>
              <a:t>.</a:t>
            </a:r>
          </a:p>
          <a:p>
            <a:r>
              <a:rPr lang="en-GB" sz="1300" dirty="0"/>
              <a:t>However, consent </a:t>
            </a:r>
            <a:r>
              <a:rPr lang="en-GB" sz="1300" dirty="0">
                <a:solidFill>
                  <a:srgbClr val="00B050"/>
                </a:solidFill>
              </a:rPr>
              <a:t>is</a:t>
            </a:r>
            <a:r>
              <a:rPr lang="en-GB" sz="1300" dirty="0"/>
              <a:t> not required </a:t>
            </a:r>
            <a:r>
              <a:rPr lang="en-GB" sz="1300" dirty="0">
                <a:solidFill>
                  <a:srgbClr val="00B050"/>
                </a:solidFill>
              </a:rPr>
              <a:t>for</a:t>
            </a:r>
            <a:r>
              <a:rPr lang="en-GB" sz="1300" dirty="0"/>
              <a:t> a </a:t>
            </a:r>
            <a:r>
              <a:rPr lang="en-GB" sz="1300" dirty="0">
                <a:solidFill>
                  <a:srgbClr val="00B050"/>
                </a:solidFill>
              </a:rPr>
              <a:t>child</a:t>
            </a:r>
          </a:p>
          <a:p>
            <a:r>
              <a:rPr lang="en-GB" sz="1300" dirty="0"/>
              <a:t>requiring protection.</a:t>
            </a:r>
          </a:p>
          <a:p>
            <a:endParaRPr lang="en-GB" sz="1300" b="1" dirty="0"/>
          </a:p>
          <a:p>
            <a:r>
              <a:rPr lang="en-GB" sz="1300" dirty="0"/>
              <a:t>Contact </a:t>
            </a:r>
            <a:r>
              <a:rPr lang="en-GB" sz="1300" b="1" dirty="0" err="1"/>
              <a:t>Careline</a:t>
            </a:r>
            <a:r>
              <a:rPr lang="en-GB" sz="1300" b="1" dirty="0"/>
              <a:t> </a:t>
            </a:r>
            <a:r>
              <a:rPr lang="en-GB" sz="1300" dirty="0">
                <a:solidFill>
                  <a:srgbClr val="00B050"/>
                </a:solidFill>
              </a:rPr>
              <a:t>for</a:t>
            </a:r>
            <a:r>
              <a:rPr lang="en-GB" sz="1300" dirty="0"/>
              <a:t> concerns that a </a:t>
            </a:r>
            <a:r>
              <a:rPr lang="en-GB" sz="1300" dirty="0">
                <a:solidFill>
                  <a:srgbClr val="00B050"/>
                </a:solidFill>
              </a:rPr>
              <a:t>child</a:t>
            </a:r>
            <a:r>
              <a:rPr lang="en-GB" sz="1300" dirty="0"/>
              <a:t> has</a:t>
            </a:r>
          </a:p>
          <a:p>
            <a:r>
              <a:rPr lang="en-GB" sz="1300" dirty="0"/>
              <a:t>suffered or </a:t>
            </a:r>
            <a:r>
              <a:rPr lang="en-GB" sz="1300" dirty="0">
                <a:solidFill>
                  <a:srgbClr val="00B050"/>
                </a:solidFill>
              </a:rPr>
              <a:t>is</a:t>
            </a:r>
            <a:r>
              <a:rPr lang="en-GB" sz="1300" dirty="0"/>
              <a:t> likely </a:t>
            </a:r>
            <a:r>
              <a:rPr lang="en-GB" sz="1300" dirty="0">
                <a:solidFill>
                  <a:srgbClr val="00B050"/>
                </a:solidFill>
              </a:rPr>
              <a:t>to</a:t>
            </a:r>
            <a:r>
              <a:rPr lang="en-GB" sz="1300" dirty="0"/>
              <a:t> suffer </a:t>
            </a:r>
            <a:r>
              <a:rPr lang="en-GB" sz="1300" dirty="0">
                <a:solidFill>
                  <a:srgbClr val="00B050"/>
                </a:solidFill>
              </a:rPr>
              <a:t>significant</a:t>
            </a:r>
            <a:r>
              <a:rPr lang="en-GB" sz="1300" dirty="0"/>
              <a:t> </a:t>
            </a:r>
            <a:r>
              <a:rPr lang="en-GB" sz="1300" dirty="0">
                <a:solidFill>
                  <a:srgbClr val="00B050"/>
                </a:solidFill>
              </a:rPr>
              <a:t>harm</a:t>
            </a:r>
          </a:p>
          <a:p>
            <a:r>
              <a:rPr lang="en-GB" sz="1300" dirty="0"/>
              <a:t>0151 233 3700</a:t>
            </a:r>
          </a:p>
          <a:p>
            <a:endParaRPr lang="en-GB" sz="1300" dirty="0"/>
          </a:p>
          <a:p>
            <a:r>
              <a:rPr lang="en-GB" sz="1300" dirty="0" err="1"/>
              <a:t>Practioners</a:t>
            </a:r>
            <a:r>
              <a:rPr lang="en-GB" sz="1300" dirty="0"/>
              <a:t> must escalate </a:t>
            </a:r>
            <a:r>
              <a:rPr lang="en-GB" sz="1300" dirty="0">
                <a:solidFill>
                  <a:srgbClr val="00B050"/>
                </a:solidFill>
              </a:rPr>
              <a:t>to</a:t>
            </a:r>
            <a:r>
              <a:rPr lang="en-GB" sz="1300" dirty="0"/>
              <a:t> resolve any areas</a:t>
            </a:r>
          </a:p>
          <a:p>
            <a:r>
              <a:rPr lang="en-GB" sz="1300" dirty="0">
                <a:solidFill>
                  <a:srgbClr val="00B050"/>
                </a:solidFill>
              </a:rPr>
              <a:t>of</a:t>
            </a:r>
            <a:r>
              <a:rPr lang="en-GB" sz="1300" dirty="0"/>
              <a:t> professional disagreement. See LSCB</a:t>
            </a:r>
          </a:p>
          <a:p>
            <a:r>
              <a:rPr lang="en-GB" sz="1300" dirty="0"/>
              <a:t>Escalation Policy.</a:t>
            </a:r>
          </a:p>
        </p:txBody>
      </p:sp>
    </p:spTree>
    <p:extLst>
      <p:ext uri="{BB962C8B-B14F-4D97-AF65-F5344CB8AC3E}">
        <p14:creationId xmlns:p14="http://schemas.microsoft.com/office/powerpoint/2010/main" val="255472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2412"/>
          </a:xfrm>
        </p:spPr>
        <p:txBody>
          <a:bodyPr>
            <a:normAutofit fontScale="90000"/>
          </a:bodyPr>
          <a:lstStyle/>
          <a:p>
            <a:b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</a:t>
            </a:r>
            <a:r>
              <a:rPr lang="en-GB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GB" sz="27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Overarching</a:t>
            </a: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principals proposal</a:t>
            </a:r>
            <a:br>
              <a:rPr lang="en-GB" sz="24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GB" sz="24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0001"/>
            <a:ext cx="10515600" cy="4650625"/>
          </a:xfrm>
        </p:spPr>
        <p:txBody>
          <a:bodyPr anchor="ctr">
            <a:noAutofit/>
          </a:bodyPr>
          <a:lstStyle/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</a:t>
            </a:r>
          </a:p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endParaRPr lang="en-GB" sz="1600" b="1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endParaRPr lang="en-GB" sz="1600" b="1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</a:t>
            </a:r>
          </a:p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</a:t>
            </a:r>
          </a:p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</a:t>
            </a:r>
            <a:r>
              <a:rPr lang="en-GB" sz="24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unsure consult</a:t>
            </a:r>
          </a:p>
          <a:p>
            <a:pPr marL="457189" indent="0">
              <a:lnSpc>
                <a:spcPct val="20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b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	 	</a:t>
            </a:r>
            <a:endParaRPr lang="en-GB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90" y="5920626"/>
            <a:ext cx="1635623" cy="7825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7937" y="1999581"/>
            <a:ext cx="2442410" cy="175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18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4.0			P</a:t>
            </a: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roposed pan Merseyside Windscreen Model</a:t>
            </a:r>
            <a:endParaRPr lang="en-GB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43413" y="1316818"/>
            <a:ext cx="8891999" cy="50035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90" y="5920626"/>
            <a:ext cx="1635623" cy="78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66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4875"/>
          </a:xfrm>
        </p:spPr>
        <p:txBody>
          <a:bodyPr>
            <a:noAutofit/>
          </a:bodyPr>
          <a:lstStyle/>
          <a:p>
            <a:r>
              <a:rPr lang="en-GB" sz="6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0001"/>
            <a:ext cx="10515600" cy="4650625"/>
          </a:xfrm>
        </p:spPr>
        <p:txBody>
          <a:bodyPr anchor="ctr">
            <a:noAutofit/>
          </a:bodyPr>
          <a:lstStyle/>
          <a:p>
            <a:pPr marL="457189" indent="0" algn="ctr">
              <a:lnSpc>
                <a:spcPct val="200000"/>
              </a:lnSpc>
              <a:spcAft>
                <a:spcPts val="800"/>
              </a:spcAft>
              <a:buNone/>
            </a:pPr>
            <a:r>
              <a:rPr lang="en-GB" sz="6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Questions?</a:t>
            </a:r>
            <a:br>
              <a:rPr lang="en-GB" sz="60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	 	</a:t>
            </a:r>
            <a:endParaRPr lang="en-GB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90" y="5920626"/>
            <a:ext cx="1635623" cy="78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72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4875"/>
          </a:xfrm>
        </p:spPr>
        <p:txBody>
          <a:bodyPr>
            <a:normAutofit/>
          </a:bodyPr>
          <a:lstStyle/>
          <a:p>
            <a:r>
              <a:rPr lang="en-GB" sz="2400" b="1" u="sng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Contents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0001"/>
            <a:ext cx="10515600" cy="4650625"/>
          </a:xfrm>
        </p:spPr>
        <p:txBody>
          <a:bodyPr anchor="ctr">
            <a:noAutofit/>
          </a:bodyPr>
          <a:lstStyle/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1.0		Current Merseyside LON Windscreen Models</a:t>
            </a:r>
          </a:p>
          <a:p>
            <a:pPr marL="457189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2.0		Current levels, common factors and proposed wording</a:t>
            </a:r>
          </a:p>
          <a:p>
            <a:pPr marL="457189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3.0		Current Overarching principals, common factors and proposed wording </a:t>
            </a:r>
          </a:p>
          <a:p>
            <a:pPr marL="457189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4.0		Proposal of pan Merseyside Windscreen Model</a:t>
            </a:r>
          </a:p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endParaRPr lang="en-GB" sz="1600" b="1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indent="0">
              <a:lnSpc>
                <a:spcPct val="20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b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	 	</a:t>
            </a:r>
            <a:endParaRPr lang="en-GB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90" y="5920626"/>
            <a:ext cx="1635623" cy="78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20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4875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1.0		Current Merseyside LON Windscreen Models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0001"/>
            <a:ext cx="10515600" cy="4650625"/>
          </a:xfrm>
        </p:spPr>
        <p:txBody>
          <a:bodyPr anchor="ctr">
            <a:noAutofit/>
          </a:bodyPr>
          <a:lstStyle/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endParaRPr lang="en-GB" sz="1600" b="1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indent="0">
              <a:lnSpc>
                <a:spcPct val="20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b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	 	</a:t>
            </a:r>
            <a:endParaRPr lang="en-GB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90" y="5920626"/>
            <a:ext cx="1635623" cy="7825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6099" y="1549399"/>
            <a:ext cx="3606801" cy="23304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600" y="1549399"/>
            <a:ext cx="3352800" cy="23304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35328" y="1549398"/>
            <a:ext cx="3683000" cy="23304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81613" y="4483099"/>
            <a:ext cx="3630287" cy="21209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76877" y="4483099"/>
            <a:ext cx="3643399" cy="21209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43413" y="1112176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Sefton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83904" y="1153224"/>
            <a:ext cx="756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Wirral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542867" y="1153224"/>
            <a:ext cx="106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Knowsley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66803" y="4035138"/>
            <a:ext cx="105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St Helens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872951" y="4035138"/>
            <a:ext cx="1051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Liverpool</a:t>
            </a:r>
          </a:p>
        </p:txBody>
      </p:sp>
    </p:spTree>
    <p:extLst>
      <p:ext uri="{BB962C8B-B14F-4D97-AF65-F5344CB8AC3E}">
        <p14:creationId xmlns:p14="http://schemas.microsoft.com/office/powerpoint/2010/main" val="208237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1.1				Problem and Purpose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Autofit/>
          </a:bodyPr>
          <a:lstStyle/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buNone/>
            </a:pPr>
            <a:r>
              <a:rPr lang="en-GB" sz="14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</a:t>
            </a:r>
            <a:endParaRPr lang="en-GB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GB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five different windscreen models pan Merseyside of varying complexity in design </a:t>
            </a:r>
            <a:r>
              <a:rPr lang="en-GB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GB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GB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Merseyside Police works with all five boroughs using these differing models</a:t>
            </a:r>
          </a:p>
          <a:p>
            <a:pPr lvl="0"/>
            <a:r>
              <a:rPr lang="en-GB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Merseyside Police is centralising a Vulnerable Persons Referral Unit and implementing technological changes to serve the five boroughs </a:t>
            </a:r>
          </a:p>
          <a:p>
            <a:pPr lvl="0"/>
            <a:endParaRPr lang="en-GB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4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Purpose</a:t>
            </a:r>
            <a:endParaRPr lang="en-GB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GB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analyse the five windscreen models, assess common ground and propose a pan Merseyside model</a:t>
            </a:r>
          </a:p>
          <a:p>
            <a:pPr lvl="0"/>
            <a:r>
              <a:rPr lang="en-GB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assess and share best practice pan Merseyside</a:t>
            </a:r>
          </a:p>
          <a:p>
            <a:pPr lvl="0"/>
            <a:r>
              <a:rPr lang="en-GB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standardise referral mechanisms from the Police Vulnerable Persons Referral Unit pan Merseyside</a:t>
            </a:r>
          </a:p>
          <a:p>
            <a:pPr marL="457189" indent="0">
              <a:lnSpc>
                <a:spcPct val="200000"/>
              </a:lnSpc>
              <a:spcAft>
                <a:spcPts val="800"/>
              </a:spcAft>
              <a:buNone/>
            </a:pPr>
            <a:b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	 	</a:t>
            </a:r>
            <a:endParaRPr lang="en-GB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90" y="5920626"/>
            <a:ext cx="1635623" cy="78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019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904874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2.0		Current levels and </a:t>
            </a: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common factors </a:t>
            </a: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Level 1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0001"/>
            <a:ext cx="10515600" cy="4650625"/>
          </a:xfrm>
        </p:spPr>
        <p:txBody>
          <a:bodyPr anchor="ctr">
            <a:noAutofit/>
          </a:bodyPr>
          <a:lstStyle/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endParaRPr lang="en-GB" sz="1600" b="1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indent="0">
              <a:lnSpc>
                <a:spcPct val="20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b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	 	</a:t>
            </a:r>
            <a:endParaRPr lang="en-GB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90" y="5920626"/>
            <a:ext cx="1635623" cy="782551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098093"/>
              </p:ext>
            </p:extLst>
          </p:nvPr>
        </p:nvGraphicFramePr>
        <p:xfrm>
          <a:off x="838200" y="1157389"/>
          <a:ext cx="10515600" cy="48758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2305">
                <a:tc>
                  <a:txBody>
                    <a:bodyPr/>
                    <a:lstStyle/>
                    <a:p>
                      <a:r>
                        <a:rPr lang="en-GB" dirty="0"/>
                        <a:t>Boroughs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Sefton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Wirral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Knowsley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St Helens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Liverpool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1950">
                <a:tc>
                  <a:txBody>
                    <a:bodyPr/>
                    <a:lstStyle/>
                    <a:p>
                      <a:r>
                        <a:rPr lang="en-GB" sz="1300" dirty="0"/>
                        <a:t>Wording outside windscreen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Children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whose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are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fully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thrive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aspire and achieve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Safe and secure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Happy and healthy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Resilient and ready for adulthood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30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Child’s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journey</a:t>
                      </a:r>
                    </a:p>
                    <a:p>
                      <a:endParaRPr lang="en-GB" sz="130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Accessing</a:t>
                      </a:r>
                      <a:r>
                        <a:rPr lang="en-GB" sz="1300" u="none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universal</a:t>
                      </a:r>
                      <a:r>
                        <a:rPr lang="en-GB" sz="1300" u="non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  <a:endParaRPr lang="en-GB" sz="1300" u="none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30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30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327">
                <a:tc>
                  <a:txBody>
                    <a:bodyPr/>
                    <a:lstStyle/>
                    <a:p>
                      <a:r>
                        <a:rPr lang="en-GB" sz="1300" dirty="0"/>
                        <a:t>Headings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Universal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1817">
                <a:tc>
                  <a:txBody>
                    <a:bodyPr/>
                    <a:lstStyle/>
                    <a:p>
                      <a:r>
                        <a:rPr lang="en-GB" sz="1300" dirty="0"/>
                        <a:t>Wording within windscreen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Family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are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meeting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their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children’s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with support from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universal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 </a:t>
                      </a:r>
                    </a:p>
                    <a:p>
                      <a:endParaRPr lang="en-GB" sz="13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Single Agency</a:t>
                      </a:r>
                      <a:endParaRPr lang="en-GB" sz="13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Has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within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universal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provision (e.g. schools, GP’s).  May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limited intervention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avoid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 </a:t>
                      </a:r>
                    </a:p>
                    <a:p>
                      <a:endParaRPr lang="en-GB" sz="13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3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(Not on Windscreen from at-a-glance doc)</a:t>
                      </a:r>
                      <a:endParaRPr lang="en-GB" sz="13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Children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having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their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through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accessing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universal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  <a:endParaRPr lang="en-GB" sz="13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Personalised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universal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  <a:endParaRPr lang="en-GB" sz="13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Childs</a:t>
                      </a:r>
                      <a:r>
                        <a:rPr lang="en-GB" sz="1300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needs</a:t>
                      </a:r>
                      <a:r>
                        <a:rPr lang="en-GB" sz="13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are</a:t>
                      </a:r>
                      <a:r>
                        <a:rPr lang="en-GB" sz="13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</a:t>
                      </a:r>
                      <a:r>
                        <a:rPr lang="en-GB" sz="13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through</a:t>
                      </a:r>
                      <a:r>
                        <a:rPr lang="en-GB" sz="13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access</a:t>
                      </a:r>
                      <a:r>
                        <a:rPr lang="en-GB" sz="13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en-GB" sz="13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universal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  <a:endParaRPr lang="en-GB" sz="13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738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904874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2.1				Proposed Level 1 wording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0001"/>
            <a:ext cx="10515600" cy="4650625"/>
          </a:xfrm>
        </p:spPr>
        <p:txBody>
          <a:bodyPr anchor="ctr">
            <a:noAutofit/>
          </a:bodyPr>
          <a:lstStyle/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endParaRPr lang="en-GB" sz="1600" b="1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indent="0">
              <a:lnSpc>
                <a:spcPct val="20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b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	 	</a:t>
            </a:r>
            <a:endParaRPr lang="en-GB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90" y="5920626"/>
            <a:ext cx="1635623" cy="782551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1176758"/>
              </p:ext>
            </p:extLst>
          </p:nvPr>
        </p:nvGraphicFramePr>
        <p:xfrm>
          <a:off x="2240211" y="1169398"/>
          <a:ext cx="7711578" cy="4851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57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5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2305">
                <a:tc>
                  <a:txBody>
                    <a:bodyPr/>
                    <a:lstStyle/>
                    <a:p>
                      <a:r>
                        <a:rPr lang="en-GB" dirty="0"/>
                        <a:t>Boroughs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Pan Merseyside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1950">
                <a:tc>
                  <a:txBody>
                    <a:bodyPr/>
                    <a:lstStyle/>
                    <a:p>
                      <a:r>
                        <a:rPr lang="en-GB" sz="1800" dirty="0"/>
                        <a:t>Wording outside windscreen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80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327">
                <a:tc>
                  <a:txBody>
                    <a:bodyPr/>
                    <a:lstStyle/>
                    <a:p>
                      <a:r>
                        <a:rPr lang="en-GB" sz="1800" dirty="0"/>
                        <a:t>Headings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1817">
                <a:tc>
                  <a:txBody>
                    <a:bodyPr/>
                    <a:lstStyle/>
                    <a:p>
                      <a:r>
                        <a:rPr lang="en-GB" sz="1800" dirty="0"/>
                        <a:t>Wording within windscreen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Childs</a:t>
                      </a:r>
                      <a:r>
                        <a:rPr lang="en-GB" sz="1800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needs are met through access to </a:t>
                      </a:r>
                      <a:r>
                        <a:rPr lang="en-GB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universal services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637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904874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2.2		Current levels and </a:t>
            </a: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common factors </a:t>
            </a: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Level 2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0001"/>
            <a:ext cx="10515600" cy="4650625"/>
          </a:xfrm>
        </p:spPr>
        <p:txBody>
          <a:bodyPr anchor="ctr">
            <a:noAutofit/>
          </a:bodyPr>
          <a:lstStyle/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endParaRPr lang="en-GB" sz="1600" b="1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indent="0">
              <a:lnSpc>
                <a:spcPct val="20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b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	 	</a:t>
            </a:r>
            <a:endParaRPr lang="en-GB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90" y="5920626"/>
            <a:ext cx="1635623" cy="782551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364916"/>
              </p:ext>
            </p:extLst>
          </p:nvPr>
        </p:nvGraphicFramePr>
        <p:xfrm>
          <a:off x="838200" y="1222055"/>
          <a:ext cx="10515600" cy="46985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2305">
                <a:tc>
                  <a:txBody>
                    <a:bodyPr/>
                    <a:lstStyle/>
                    <a:p>
                      <a:r>
                        <a:rPr lang="en-GB" dirty="0"/>
                        <a:t>Boroughs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Sefton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Wirral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Knowsley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St Helens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Liverpool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6568">
                <a:tc>
                  <a:txBody>
                    <a:bodyPr/>
                    <a:lstStyle/>
                    <a:p>
                      <a:r>
                        <a:rPr lang="en-GB" sz="1300" dirty="0"/>
                        <a:t>Wording outside windscreen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Children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30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Identified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30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30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818">
                <a:tc>
                  <a:txBody>
                    <a:bodyPr/>
                    <a:lstStyle/>
                    <a:p>
                      <a:r>
                        <a:rPr lang="en-GB" sz="1300" dirty="0"/>
                        <a:t>Headings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Universal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Plus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Multi-Agency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Response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EHAT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1817">
                <a:tc>
                  <a:txBody>
                    <a:bodyPr/>
                    <a:lstStyle/>
                    <a:p>
                      <a:r>
                        <a:rPr lang="en-GB" sz="1300" dirty="0"/>
                        <a:t>Wording within windscreen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Family who can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meet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their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children’s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some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support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usually in the short term</a:t>
                      </a:r>
                    </a:p>
                    <a:p>
                      <a:endParaRPr lang="en-GB" sz="13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Multi-Agency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3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Offer of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support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by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agencies.</a:t>
                      </a:r>
                    </a:p>
                    <a:p>
                      <a:endParaRPr lang="en-GB" sz="13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Consultation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Early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Help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Advice</a:t>
                      </a:r>
                      <a:r>
                        <a:rPr lang="en-GB" sz="13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on referral.</a:t>
                      </a:r>
                    </a:p>
                    <a:p>
                      <a:endParaRPr lang="en-GB" sz="130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3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Recording of </a:t>
                      </a:r>
                      <a:r>
                        <a:rPr lang="en-GB" sz="1300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help</a:t>
                      </a:r>
                      <a:r>
                        <a:rPr lang="en-GB" sz="13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offered.</a:t>
                      </a:r>
                    </a:p>
                    <a:p>
                      <a:endParaRPr lang="en-GB" sz="130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300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Early</a:t>
                      </a:r>
                      <a:r>
                        <a:rPr lang="en-GB" sz="13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Help</a:t>
                      </a:r>
                      <a:r>
                        <a:rPr lang="en-GB" sz="13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Offer.</a:t>
                      </a:r>
                      <a:endParaRPr lang="en-GB" sz="13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Targeted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response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emerging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which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multi-agency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Early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Help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Assessment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Plan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lead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professional</a:t>
                      </a:r>
                      <a:endParaRPr lang="en-GB" sz="13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by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universal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working together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accessing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targeted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specialist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when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needed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 CAF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13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has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or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emerging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which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support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en-GB" sz="13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Consider an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Early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Help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Assessment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EHAT.</a:t>
                      </a:r>
                      <a:endParaRPr lang="en-GB" sz="13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023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904874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2.3				Proposed Level 2 wording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0001"/>
            <a:ext cx="10515600" cy="4650625"/>
          </a:xfrm>
        </p:spPr>
        <p:txBody>
          <a:bodyPr anchor="ctr">
            <a:noAutofit/>
          </a:bodyPr>
          <a:lstStyle/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endParaRPr lang="en-GB" sz="1600" b="1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indent="0">
              <a:lnSpc>
                <a:spcPct val="20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b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	 	</a:t>
            </a:r>
            <a:endParaRPr lang="en-GB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90" y="5920626"/>
            <a:ext cx="1635623" cy="782551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585776"/>
              </p:ext>
            </p:extLst>
          </p:nvPr>
        </p:nvGraphicFramePr>
        <p:xfrm>
          <a:off x="2240211" y="1169398"/>
          <a:ext cx="7711578" cy="4851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57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5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2305">
                <a:tc>
                  <a:txBody>
                    <a:bodyPr/>
                    <a:lstStyle/>
                    <a:p>
                      <a:r>
                        <a:rPr lang="en-GB" dirty="0"/>
                        <a:t>Boroughs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Pan Merseyside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1950">
                <a:tc>
                  <a:txBody>
                    <a:bodyPr/>
                    <a:lstStyle/>
                    <a:p>
                      <a:r>
                        <a:rPr lang="en-GB" sz="1800" dirty="0"/>
                        <a:t>Wording outside windscreen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80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327">
                <a:tc>
                  <a:txBody>
                    <a:bodyPr/>
                    <a:lstStyle/>
                    <a:p>
                      <a:r>
                        <a:rPr lang="en-GB" sz="1800" dirty="0"/>
                        <a:t>Headings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</a:t>
                      </a:r>
                      <a:r>
                        <a:rPr lang="en-GB" sz="180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Needs</a:t>
                      </a:r>
                      <a:endParaRPr lang="en-GB" sz="1800" u="non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1817">
                <a:tc>
                  <a:txBody>
                    <a:bodyPr/>
                    <a:lstStyle/>
                    <a:p>
                      <a:r>
                        <a:rPr lang="en-GB" sz="1800" dirty="0"/>
                        <a:t>Wording within windscreen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 with additional or emerging needs who may require multi-agency targeted support and an Early Help Assessment.</a:t>
                      </a:r>
                    </a:p>
                    <a:p>
                      <a:endParaRPr lang="en-GB" sz="18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2748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904874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2.4		Current levels and </a:t>
            </a: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common factors </a:t>
            </a: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Level 3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0001"/>
            <a:ext cx="10515600" cy="4650625"/>
          </a:xfrm>
        </p:spPr>
        <p:txBody>
          <a:bodyPr anchor="ctr">
            <a:noAutofit/>
          </a:bodyPr>
          <a:lstStyle/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pPr marL="457189" indent="0">
              <a:lnSpc>
                <a:spcPct val="150000"/>
              </a:lnSpc>
              <a:spcAft>
                <a:spcPts val="800"/>
              </a:spcAft>
              <a:buNone/>
            </a:pPr>
            <a:endParaRPr lang="en-GB" sz="1600" b="1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indent="0">
              <a:lnSpc>
                <a:spcPct val="200000"/>
              </a:lnSpc>
              <a:spcAft>
                <a:spcPts val="800"/>
              </a:spcAft>
              <a:buNone/>
            </a:pP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b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	 	</a:t>
            </a:r>
            <a:endParaRPr lang="en-GB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90" y="5920626"/>
            <a:ext cx="1635623" cy="782551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158758"/>
              </p:ext>
            </p:extLst>
          </p:nvPr>
        </p:nvGraphicFramePr>
        <p:xfrm>
          <a:off x="838200" y="1270001"/>
          <a:ext cx="10515600" cy="40498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2305">
                <a:tc>
                  <a:txBody>
                    <a:bodyPr/>
                    <a:lstStyle/>
                    <a:p>
                      <a:r>
                        <a:rPr lang="en-GB" dirty="0"/>
                        <a:t>Boroughs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Sefton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Wirral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Knowsley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St Helens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Liverpool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9931">
                <a:tc>
                  <a:txBody>
                    <a:bodyPr/>
                    <a:lstStyle/>
                    <a:p>
                      <a:r>
                        <a:rPr lang="en-GB" sz="1300" dirty="0"/>
                        <a:t>Wording outside windscreen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Children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Multiple</a:t>
                      </a:r>
                      <a:r>
                        <a:rPr lang="en-GB" sz="1300" u="none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</a:t>
                      </a:r>
                      <a:r>
                        <a:rPr lang="en-GB" sz="1300" u="non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Complex</a:t>
                      </a:r>
                      <a:r>
                        <a:rPr lang="en-GB" sz="1300" u="non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30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Multiple</a:t>
                      </a:r>
                      <a:r>
                        <a:rPr lang="en-GB" sz="1300" u="none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Complex</a:t>
                      </a:r>
                      <a:endParaRPr lang="en-GB" sz="1300" u="none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Identified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30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30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5326">
                <a:tc>
                  <a:txBody>
                    <a:bodyPr/>
                    <a:lstStyle/>
                    <a:p>
                      <a:r>
                        <a:rPr lang="en-GB" sz="1300" dirty="0"/>
                        <a:t>Headings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Multiple</a:t>
                      </a:r>
                      <a:r>
                        <a:rPr lang="en-GB" sz="1300" u="none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</a:t>
                      </a:r>
                      <a:r>
                        <a:rPr lang="en-GB" sz="1300" u="non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Complex</a:t>
                      </a:r>
                      <a:endParaRPr lang="en-GB" sz="1300" u="none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Targeted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Multiple</a:t>
                      </a:r>
                      <a:r>
                        <a:rPr lang="en-GB" sz="1300" u="none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Complex</a:t>
                      </a:r>
                      <a:endParaRPr lang="en-GB" sz="1300" u="none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Considerable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Complex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Multi-Agency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Response</a:t>
                      </a:r>
                      <a:r>
                        <a:rPr lang="en-GB" sz="13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en-GB" sz="1300" u="non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EHAT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1817">
                <a:tc>
                  <a:txBody>
                    <a:bodyPr/>
                    <a:lstStyle/>
                    <a:p>
                      <a:r>
                        <a:rPr lang="en-GB" sz="1300" dirty="0"/>
                        <a:t>Wording within windscreen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Family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multiple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complex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who can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meet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their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children’s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targeted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co-ordinated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support</a:t>
                      </a:r>
                      <a:endParaRPr lang="en-GB" sz="13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Referral for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Common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Assessment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Assessment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based access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en-GB" sz="13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Common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Assessment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completed.</a:t>
                      </a:r>
                    </a:p>
                    <a:p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Team around the Family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Intervention.</a:t>
                      </a:r>
                    </a:p>
                    <a:p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Lead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professional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from key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agency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Multi-Agency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planning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support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(TAF) with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lead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professional</a:t>
                      </a:r>
                      <a:endParaRPr lang="en-GB" sz="13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Multi-agency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response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family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working alongside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children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young peoples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targeted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Early Help assessment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meet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identified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through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Think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Family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process.</a:t>
                      </a:r>
                      <a:endParaRPr lang="en-GB" sz="13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has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complex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or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multiple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which required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targeted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support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en-GB" sz="13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should</a:t>
                      </a:r>
                      <a:r>
                        <a:rPr lang="en-GB" sz="13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 </a:t>
                      </a:r>
                      <a:r>
                        <a:rPr lang="en-GB" sz="1300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</a:t>
                      </a:r>
                      <a:r>
                        <a:rPr lang="en-GB" sz="13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by </a:t>
                      </a:r>
                      <a:r>
                        <a:rPr lang="en-GB" sz="1300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3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multi-agency</a:t>
                      </a:r>
                      <a:r>
                        <a:rPr lang="en-GB" sz="13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response</a:t>
                      </a:r>
                      <a:r>
                        <a:rPr lang="en-GB" sz="13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en-GB" sz="130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Initiate 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</a:t>
                      </a:r>
                      <a:r>
                        <a:rPr lang="en-GB" sz="1300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Early Help Assessment</a:t>
                      </a:r>
                      <a:r>
                        <a:rPr lang="en-GB" sz="130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EHAT.</a:t>
                      </a:r>
                      <a:endParaRPr lang="en-GB" sz="13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880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20184</TotalTime>
  <Words>1149</Words>
  <Application>Microsoft Office PowerPoint</Application>
  <PresentationFormat>Widescreen</PresentationFormat>
  <Paragraphs>312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Proposal for pan Merseyside Level of Need Windscreen Model for Children</vt:lpstr>
      <vt:lpstr>Contents</vt:lpstr>
      <vt:lpstr>1.0  Current Merseyside LON Windscreen Models</vt:lpstr>
      <vt:lpstr>1.1    Problem and Purpose</vt:lpstr>
      <vt:lpstr>2.0  Current levels and common factors - Level 1</vt:lpstr>
      <vt:lpstr>2.1    Proposed Level 1 wording</vt:lpstr>
      <vt:lpstr>2.2  Current levels and common factors - Level 2</vt:lpstr>
      <vt:lpstr>2.3    Proposed Level 2 wording</vt:lpstr>
      <vt:lpstr>2.4  Current levels and common factors - Level 3</vt:lpstr>
      <vt:lpstr>2.5    Proposed Level 3 wording</vt:lpstr>
      <vt:lpstr>2.6  Current levels and common factors - Level 4</vt:lpstr>
      <vt:lpstr>2.7    Proposed Level 4 wording</vt:lpstr>
      <vt:lpstr>3.0    Current Overarching principals and common factors</vt:lpstr>
      <vt:lpstr>   3.1   Overarching principals proposal  </vt:lpstr>
      <vt:lpstr>4.0   Proposed pan Merseyside Windscreen Model</vt:lpstr>
      <vt:lpstr> </vt:lpstr>
    </vt:vector>
  </TitlesOfParts>
  <Company>Merseyside Police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Briscoe Colin</dc:creator>
  <cp:lastModifiedBy>Robbins, David C.</cp:lastModifiedBy>
  <cp:revision>239</cp:revision>
  <dcterms:created xsi:type="dcterms:W3CDTF">2018-10-10T08:35:49Z</dcterms:created>
  <dcterms:modified xsi:type="dcterms:W3CDTF">2019-10-23T12:13:59Z</dcterms:modified>
</cp:coreProperties>
</file>