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59" r:id="rId2"/>
    <p:sldId id="306" r:id="rId3"/>
    <p:sldId id="286" r:id="rId4"/>
    <p:sldId id="318" r:id="rId5"/>
    <p:sldId id="319" r:id="rId6"/>
    <p:sldId id="288" r:id="rId7"/>
    <p:sldId id="307" r:id="rId8"/>
    <p:sldId id="289" r:id="rId9"/>
    <p:sldId id="291" r:id="rId10"/>
    <p:sldId id="292" r:id="rId11"/>
    <p:sldId id="293" r:id="rId12"/>
    <p:sldId id="300" r:id="rId13"/>
    <p:sldId id="299" r:id="rId14"/>
    <p:sldId id="301" r:id="rId15"/>
    <p:sldId id="302" r:id="rId16"/>
    <p:sldId id="303" r:id="rId17"/>
    <p:sldId id="304" r:id="rId18"/>
    <p:sldId id="321" r:id="rId19"/>
    <p:sldId id="308" r:id="rId20"/>
    <p:sldId id="330" r:id="rId21"/>
    <p:sldId id="322" r:id="rId22"/>
    <p:sldId id="331" r:id="rId23"/>
    <p:sldId id="309" r:id="rId24"/>
    <p:sldId id="323" r:id="rId25"/>
    <p:sldId id="340" r:id="rId26"/>
    <p:sldId id="341" r:id="rId27"/>
    <p:sldId id="342" r:id="rId28"/>
    <p:sldId id="310" r:id="rId29"/>
    <p:sldId id="324" r:id="rId30"/>
    <p:sldId id="332" r:id="rId31"/>
    <p:sldId id="333" r:id="rId32"/>
    <p:sldId id="334" r:id="rId33"/>
    <p:sldId id="311" r:id="rId34"/>
    <p:sldId id="325" r:id="rId35"/>
    <p:sldId id="335" r:id="rId36"/>
    <p:sldId id="336" r:id="rId37"/>
    <p:sldId id="337" r:id="rId38"/>
    <p:sldId id="312" r:id="rId39"/>
    <p:sldId id="326" r:id="rId40"/>
    <p:sldId id="313" r:id="rId41"/>
    <p:sldId id="314" r:id="rId42"/>
    <p:sldId id="327" r:id="rId43"/>
    <p:sldId id="339" r:id="rId44"/>
    <p:sldId id="338" r:id="rId45"/>
    <p:sldId id="315" r:id="rId46"/>
    <p:sldId id="328" r:id="rId47"/>
    <p:sldId id="343" r:id="rId48"/>
    <p:sldId id="344" r:id="rId49"/>
    <p:sldId id="316" r:id="rId50"/>
    <p:sldId id="329" r:id="rId51"/>
    <p:sldId id="317" r:id="rId52"/>
    <p:sldId id="296" r:id="rId53"/>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B9C7"/>
    <a:srgbClr val="254061"/>
    <a:srgbClr val="57BA5A"/>
    <a:srgbClr val="006300"/>
    <a:srgbClr val="83B8C6"/>
    <a:srgbClr val="573C78"/>
    <a:srgbClr val="F27721"/>
    <a:srgbClr val="97D598"/>
    <a:srgbClr val="CDCDCD"/>
    <a:srgbClr val="206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114" autoAdjust="0"/>
  </p:normalViewPr>
  <p:slideViewPr>
    <p:cSldViewPr>
      <p:cViewPr varScale="1">
        <p:scale>
          <a:sx n="62" d="100"/>
          <a:sy n="62" d="100"/>
        </p:scale>
        <p:origin x="1400"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11E5851-665B-4A25-86B5-12BA8240471C}" type="datetimeFigureOut">
              <a:rPr lang="en-GB" smtClean="0"/>
              <a:t>30/08/2019</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89F56187-C52A-4C0D-909B-159B5E8A721E}" type="slidenum">
              <a:rPr lang="en-GB" smtClean="0"/>
              <a:t>‹#›</a:t>
            </a:fld>
            <a:endParaRPr lang="en-GB"/>
          </a:p>
        </p:txBody>
      </p:sp>
    </p:spTree>
    <p:extLst>
      <p:ext uri="{BB962C8B-B14F-4D97-AF65-F5344CB8AC3E}">
        <p14:creationId xmlns:p14="http://schemas.microsoft.com/office/powerpoint/2010/main" val="30702380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pPr>
              <a:defRPr/>
            </a:pPr>
            <a:fld id="{28983256-B6CE-4D45-A3DF-8A33B901ADE4}" type="datetimeFigureOut">
              <a:rPr lang="en-GB"/>
              <a:pPr>
                <a:defRPr/>
              </a:pPr>
              <a:t>30/08/2019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8CC750EC-5EBF-4AFD-ACC5-29B5520A8B8E}" type="slidenum">
              <a:rPr lang="en-GB"/>
              <a:pPr>
                <a:defRPr/>
              </a:pPr>
              <a:t>‹#›</a:t>
            </a:fld>
            <a:endParaRPr lang="en-GB"/>
          </a:p>
        </p:txBody>
      </p:sp>
    </p:spTree>
    <p:extLst>
      <p:ext uri="{BB962C8B-B14F-4D97-AF65-F5344CB8AC3E}">
        <p14:creationId xmlns:p14="http://schemas.microsoft.com/office/powerpoint/2010/main" val="5232603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F14E7A3-3462-49A0-B446-1A6D8925D8F9}" type="slidenum">
              <a:rPr lang="en-GB" altLang="en-US" smtClean="0"/>
              <a:pPr eaLnBrk="1" hangingPunct="1">
                <a:spcBef>
                  <a:spcPct val="0"/>
                </a:spcBef>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a:t>
            </a:fld>
            <a:endParaRPr lang="en-GB" altLang="en-US"/>
          </a:p>
        </p:txBody>
      </p:sp>
    </p:spTree>
    <p:extLst>
      <p:ext uri="{BB962C8B-B14F-4D97-AF65-F5344CB8AC3E}">
        <p14:creationId xmlns:p14="http://schemas.microsoft.com/office/powerpoint/2010/main" val="2529529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5</a:t>
            </a:fld>
            <a:endParaRPr lang="en-GB" altLang="en-US"/>
          </a:p>
        </p:txBody>
      </p:sp>
    </p:spTree>
    <p:extLst>
      <p:ext uri="{BB962C8B-B14F-4D97-AF65-F5344CB8AC3E}">
        <p14:creationId xmlns:p14="http://schemas.microsoft.com/office/powerpoint/2010/main" val="345469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613028D-4B68-4FEA-966C-8C240AE0D542}" type="slidenum">
              <a:rPr lang="en-GB" altLang="en-US" smtClean="0"/>
              <a:pPr eaLnBrk="1" hangingPunct="1">
                <a:spcBef>
                  <a:spcPct val="0"/>
                </a:spcBef>
              </a:pPr>
              <a:t>6</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CC750EC-5EBF-4AFD-ACC5-29B5520A8B8E}" type="slidenum">
              <a:rPr lang="en-GB" smtClean="0"/>
              <a:pPr>
                <a:defRPr/>
              </a:pPr>
              <a:t>7</a:t>
            </a:fld>
            <a:endParaRPr lang="en-GB"/>
          </a:p>
        </p:txBody>
      </p:sp>
    </p:spTree>
    <p:extLst>
      <p:ext uri="{BB962C8B-B14F-4D97-AF65-F5344CB8AC3E}">
        <p14:creationId xmlns:p14="http://schemas.microsoft.com/office/powerpoint/2010/main" val="1003172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F27DD16-A369-4BD7-AAF1-8A4923DACDE8}" type="slidenum">
              <a:rPr lang="en-GB" altLang="en-US" smtClean="0"/>
              <a:pPr eaLnBrk="1" hangingPunct="1">
                <a:spcBef>
                  <a:spcPct val="0"/>
                </a:spcBef>
              </a:pPr>
              <a:t>8</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6CF12ED-827F-4175-A73C-4B58A0AC2DA6}" type="slidenum">
              <a:rPr lang="en-GB" altLang="en-US" smtClean="0"/>
              <a:pPr eaLnBrk="1" hangingPunct="1">
                <a:spcBef>
                  <a:spcPct val="0"/>
                </a:spcBef>
              </a:pPr>
              <a:t>9</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5D236AF-96D0-4188-854B-580AF535D9A5}" type="slidenum">
              <a:rPr lang="en-GB" altLang="en-US" smtClean="0"/>
              <a:pPr eaLnBrk="1" hangingPunct="1">
                <a:spcBef>
                  <a:spcPct val="0"/>
                </a:spcBef>
              </a:pPr>
              <a:t>10</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11</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12</a:t>
            </a:fld>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13</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14</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15</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16</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17</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C96E3E0-88AD-4D22-8777-65A12BBCDB46}" type="slidenum">
              <a:rPr lang="en-GB" altLang="en-US" smtClean="0"/>
              <a:pPr eaLnBrk="1" hangingPunct="1">
                <a:spcBef>
                  <a:spcPct val="0"/>
                </a:spcBef>
              </a:pPr>
              <a:t>18</a:t>
            </a:fld>
            <a:endParaRPr lang="en-GB" altLang="en-US"/>
          </a:p>
        </p:txBody>
      </p:sp>
    </p:spTree>
    <p:extLst>
      <p:ext uri="{BB962C8B-B14F-4D97-AF65-F5344CB8AC3E}">
        <p14:creationId xmlns:p14="http://schemas.microsoft.com/office/powerpoint/2010/main" val="759944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20</a:t>
            </a:fld>
            <a:endParaRPr lang="en-GB" altLang="en-US"/>
          </a:p>
        </p:txBody>
      </p:sp>
    </p:spTree>
    <p:extLst>
      <p:ext uri="{BB962C8B-B14F-4D97-AF65-F5344CB8AC3E}">
        <p14:creationId xmlns:p14="http://schemas.microsoft.com/office/powerpoint/2010/main" val="1153719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21</a:t>
            </a:fld>
            <a:endParaRPr lang="en-GB" altLang="en-US"/>
          </a:p>
        </p:txBody>
      </p:sp>
    </p:spTree>
    <p:extLst>
      <p:ext uri="{BB962C8B-B14F-4D97-AF65-F5344CB8AC3E}">
        <p14:creationId xmlns:p14="http://schemas.microsoft.com/office/powerpoint/2010/main" val="527790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22</a:t>
            </a:fld>
            <a:endParaRPr lang="en-GB" altLang="en-US"/>
          </a:p>
        </p:txBody>
      </p:sp>
    </p:spTree>
    <p:extLst>
      <p:ext uri="{BB962C8B-B14F-4D97-AF65-F5344CB8AC3E}">
        <p14:creationId xmlns:p14="http://schemas.microsoft.com/office/powerpoint/2010/main" val="807667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24</a:t>
            </a:fld>
            <a:endParaRPr lang="en-GB" altLang="en-US"/>
          </a:p>
        </p:txBody>
      </p:sp>
    </p:spTree>
    <p:extLst>
      <p:ext uri="{BB962C8B-B14F-4D97-AF65-F5344CB8AC3E}">
        <p14:creationId xmlns:p14="http://schemas.microsoft.com/office/powerpoint/2010/main" val="3912455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GB" sz="1200" b="1" kern="1200" dirty="0">
                <a:solidFill>
                  <a:schemeClr val="tx1"/>
                </a:solidFill>
                <a:effectLst/>
                <a:latin typeface="+mn-lt"/>
                <a:ea typeface="+mn-ea"/>
                <a:cs typeface="+mn-cs"/>
              </a:rPr>
              <a:t>Places where children and young people said that they feel most unsafe:</a:t>
            </a:r>
          </a:p>
          <a:p>
            <a:pPr marL="0" indent="0">
              <a:buFont typeface="Arial" panose="020B0604020202020204" pitchFamily="34" charset="0"/>
              <a:buNone/>
            </a:pP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Seacombe</a:t>
            </a:r>
            <a:r>
              <a:rPr lang="en-GB" sz="1200" kern="1200" dirty="0">
                <a:solidFill>
                  <a:schemeClr val="tx1"/>
                </a:solidFill>
                <a:effectLst/>
                <a:latin typeface="+mn-lt"/>
                <a:ea typeface="+mn-ea"/>
                <a:cs typeface="+mn-cs"/>
              </a:rPr>
              <a:t> Ferry</a:t>
            </a:r>
          </a:p>
          <a:p>
            <a:r>
              <a:rPr lang="en-GB" sz="1200" kern="1200" dirty="0">
                <a:solidFill>
                  <a:schemeClr val="tx1"/>
                </a:solidFill>
                <a:effectLst/>
                <a:latin typeface="+mn-lt"/>
                <a:ea typeface="+mn-ea"/>
                <a:cs typeface="+mn-cs"/>
              </a:rPr>
              <a:t>· Central Park</a:t>
            </a:r>
          </a:p>
          <a:p>
            <a:r>
              <a:rPr lang="en-GB" sz="1200" kern="1200" dirty="0">
                <a:solidFill>
                  <a:schemeClr val="tx1"/>
                </a:solidFill>
                <a:effectLst/>
                <a:latin typeface="+mn-lt"/>
                <a:ea typeface="+mn-ea"/>
                <a:cs typeface="+mn-cs"/>
              </a:rPr>
              <a:t>· Woodchurch Estate</a:t>
            </a:r>
          </a:p>
          <a:p>
            <a:r>
              <a:rPr lang="en-GB" sz="1200" kern="1200" dirty="0">
                <a:solidFill>
                  <a:schemeClr val="tx1"/>
                </a:solidFill>
                <a:effectLst/>
                <a:latin typeface="+mn-lt"/>
                <a:ea typeface="+mn-ea"/>
                <a:cs typeface="+mn-cs"/>
              </a:rPr>
              <a:t>· Area around The Hive/Charing Cross</a:t>
            </a:r>
          </a:p>
          <a:p>
            <a:r>
              <a:rPr lang="en-GB" sz="1200" kern="1200" dirty="0">
                <a:solidFill>
                  <a:schemeClr val="tx1"/>
                </a:solidFill>
                <a:effectLst/>
                <a:latin typeface="+mn-lt"/>
                <a:ea typeface="+mn-ea"/>
                <a:cs typeface="+mn-cs"/>
              </a:rPr>
              <a:t>· Birkenhead Town Centre	</a:t>
            </a:r>
          </a:p>
          <a:p>
            <a:r>
              <a:rPr lang="en-GB" sz="1200" kern="1200" dirty="0">
                <a:solidFill>
                  <a:schemeClr val="tx1"/>
                </a:solidFill>
                <a:effectLst/>
                <a:latin typeface="+mn-lt"/>
                <a:ea typeface="+mn-ea"/>
                <a:cs typeface="+mn-cs"/>
              </a:rPr>
              <a:t>· Areas with poor street lighting</a:t>
            </a:r>
          </a:p>
          <a:p>
            <a:r>
              <a:rPr lang="en-GB" sz="1200" kern="1200" dirty="0">
                <a:solidFill>
                  <a:schemeClr val="tx1"/>
                </a:solidFill>
                <a:effectLst/>
                <a:latin typeface="+mn-lt"/>
                <a:ea typeface="+mn-ea"/>
                <a:cs typeface="+mn-cs"/>
              </a:rPr>
              <a:t>· Tower grounds</a:t>
            </a:r>
          </a:p>
          <a:p>
            <a:r>
              <a:rPr lang="en-GB" sz="1200" kern="1200" dirty="0">
                <a:solidFill>
                  <a:schemeClr val="tx1"/>
                </a:solidFill>
                <a:effectLst/>
                <a:latin typeface="+mn-lt"/>
                <a:ea typeface="+mn-ea"/>
                <a:cs typeface="+mn-cs"/>
              </a:rPr>
              <a:t> </a:t>
            </a:r>
          </a:p>
          <a:p>
            <a:endParaRPr lang="en-GB" alt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25</a:t>
            </a:fld>
            <a:endParaRPr lang="en-GB" altLang="en-US"/>
          </a:p>
        </p:txBody>
      </p:sp>
    </p:spTree>
    <p:extLst>
      <p:ext uri="{BB962C8B-B14F-4D97-AF65-F5344CB8AC3E}">
        <p14:creationId xmlns:p14="http://schemas.microsoft.com/office/powerpoint/2010/main" val="2901394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 </a:t>
            </a:r>
            <a:r>
              <a:rPr lang="en-GB" sz="1200" b="1" u="sng" dirty="0"/>
              <a:t>50% </a:t>
            </a:r>
            <a:r>
              <a:rPr lang="en-GB" sz="1200" u="sng" dirty="0"/>
              <a:t>of children and </a:t>
            </a:r>
            <a:r>
              <a:rPr lang="en-GB" sz="1200" b="1" u="sng" dirty="0"/>
              <a:t>32% </a:t>
            </a:r>
            <a:r>
              <a:rPr lang="en-GB" sz="1200" u="sng" dirty="0"/>
              <a:t>of young people said that they (or someone they know) has felt under pressure to do something that they didn’t want to do. </a:t>
            </a:r>
            <a:br>
              <a:rPr lang="en-GB" sz="1200" u="sng" dirty="0"/>
            </a:br>
            <a:r>
              <a:rPr lang="en-GB" sz="1200" b="1" dirty="0">
                <a:solidFill>
                  <a:srgbClr val="FF0000"/>
                </a:solidFill>
              </a:rPr>
              <a:t>Most common responses: </a:t>
            </a:r>
            <a:r>
              <a:rPr lang="en-GB" sz="1200" b="0" dirty="0">
                <a:solidFill>
                  <a:srgbClr val="FF0000"/>
                </a:solidFill>
              </a:rPr>
              <a:t>Bullying other children, </a:t>
            </a:r>
            <a:r>
              <a:rPr lang="en-GB" sz="1200" b="0" kern="1200" dirty="0">
                <a:solidFill>
                  <a:srgbClr val="FF0000"/>
                </a:solidFill>
                <a:effectLst/>
                <a:latin typeface="+mn-lt"/>
                <a:ea typeface="+mn-ea"/>
                <a:cs typeface="+mn-cs"/>
              </a:rPr>
              <a:t>Drinking, drugs and anti social behaviour</a:t>
            </a:r>
          </a:p>
          <a:p>
            <a:endParaRPr lang="en-GB" alt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26</a:t>
            </a:fld>
            <a:endParaRPr lang="en-GB" altLang="en-US"/>
          </a:p>
        </p:txBody>
      </p:sp>
    </p:spTree>
    <p:extLst>
      <p:ext uri="{BB962C8B-B14F-4D97-AF65-F5344CB8AC3E}">
        <p14:creationId xmlns:p14="http://schemas.microsoft.com/office/powerpoint/2010/main" val="2861965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 typeface="Arial" panose="020B0604020202020204" pitchFamily="34" charset="0"/>
              <a:buChar char="•"/>
            </a:pPr>
            <a:r>
              <a:rPr lang="en-GB" altLang="en-US" b="1" u="sng" dirty="0"/>
              <a:t>Quotes from children and young people:</a:t>
            </a:r>
          </a:p>
          <a:p>
            <a:r>
              <a:rPr lang="en-GB" sz="1200" kern="1200" dirty="0">
                <a:solidFill>
                  <a:schemeClr val="tx1"/>
                </a:solidFill>
                <a:effectLst/>
                <a:latin typeface="+mn-lt"/>
                <a:ea typeface="+mn-ea"/>
                <a:cs typeface="+mn-cs"/>
              </a:rPr>
              <a:t>‘Young people should be able to give their views and opinions in relation to local decisions, especially if it affects our future’</a:t>
            </a:r>
          </a:p>
          <a:p>
            <a:r>
              <a:rPr lang="en-GB" sz="1200" kern="1200" dirty="0">
                <a:solidFill>
                  <a:schemeClr val="tx1"/>
                </a:solidFill>
                <a:effectLst/>
                <a:latin typeface="+mn-lt"/>
                <a:ea typeface="+mn-ea"/>
                <a:cs typeface="+mn-cs"/>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‘I would feel safer if there was more education and awareness of LGBT and the issues that we face out in the community’ </a:t>
            </a:r>
          </a:p>
          <a:p>
            <a:pPr marL="0" marR="0" lvl="0" indent="0" algn="l" defTabSz="914400" rtl="0" eaLnBrk="0" fontAlgn="base" latinLnBrk="0" hangingPunct="0">
              <a:lnSpc>
                <a:spcPct val="100000"/>
              </a:lnSpc>
              <a:spcBef>
                <a:spcPct val="30000"/>
              </a:spcBef>
              <a:spcAft>
                <a:spcPct val="0"/>
              </a:spcAft>
              <a:buClrTx/>
              <a:buSzTx/>
              <a:buFontTx/>
              <a:buNone/>
              <a:tabLst/>
              <a:defRPr/>
            </a:pPr>
            <a:br>
              <a:rPr lang="en-GB" altLang="en-US" dirty="0"/>
            </a:br>
            <a:r>
              <a:rPr lang="en-GB" sz="1200" kern="1200" dirty="0">
                <a:solidFill>
                  <a:schemeClr val="tx1"/>
                </a:solidFill>
                <a:effectLst/>
                <a:latin typeface="+mn-lt"/>
                <a:ea typeface="+mn-ea"/>
                <a:cs typeface="+mn-cs"/>
              </a:rPr>
              <a:t>‘I feel unsafe walking to work on Woodchurch estate as students from the local high school pick on me for what I wear and look like -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 also have a disability’</a:t>
            </a:r>
          </a:p>
          <a:p>
            <a:pPr marL="0" marR="0" lvl="0" indent="0" algn="l" defTabSz="914400" rtl="0" eaLnBrk="0" fontAlgn="base" latinLnBrk="0" hangingPunct="0">
              <a:lnSpc>
                <a:spcPct val="100000"/>
              </a:lnSpc>
              <a:spcBef>
                <a:spcPct val="30000"/>
              </a:spcBef>
              <a:spcAft>
                <a:spcPct val="0"/>
              </a:spcAft>
              <a:buClrTx/>
              <a:buSzTx/>
              <a:buFontTx/>
              <a:buNone/>
              <a:tabLst/>
              <a:defRPr/>
            </a:pPr>
            <a:br>
              <a:rPr lang="en-GB" altLang="en-US" dirty="0"/>
            </a:br>
            <a:r>
              <a:rPr lang="en-GB" sz="1200" kern="1200" dirty="0">
                <a:solidFill>
                  <a:schemeClr val="tx1"/>
                </a:solidFill>
                <a:effectLst/>
                <a:latin typeface="+mn-lt"/>
                <a:ea typeface="+mn-ea"/>
                <a:cs typeface="+mn-cs"/>
              </a:rPr>
              <a:t>‘Due to bullying on the bus to school, I have had to start getting a later bus which does not always get me to school on time’ </a:t>
            </a:r>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‘as a young person who attends activities of an evening, I have to walk home through parks or past them and I want to feel safe.  If parks could be closed at night or have more security this would help’</a:t>
            </a:r>
            <a:br>
              <a:rPr lang="en-GB" sz="1200" kern="1200" dirty="0">
                <a:solidFill>
                  <a:schemeClr val="tx1"/>
                </a:solidFill>
                <a:effectLst/>
                <a:latin typeface="+mn-lt"/>
                <a:ea typeface="+mn-ea"/>
                <a:cs typeface="+mn-cs"/>
              </a:rPr>
            </a:br>
            <a:br>
              <a:rPr lang="en-GB" sz="1200" b="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‘improved online security and knowing how to stay safe online would make me feel safer. There should be more people monitoring and dealing with people who target young and vulnerable people online’</a:t>
            </a:r>
          </a:p>
          <a:p>
            <a:endParaRPr lang="en-GB" alt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27</a:t>
            </a:fld>
            <a:endParaRPr lang="en-GB" altLang="en-US"/>
          </a:p>
        </p:txBody>
      </p:sp>
    </p:spTree>
    <p:extLst>
      <p:ext uri="{BB962C8B-B14F-4D97-AF65-F5344CB8AC3E}">
        <p14:creationId xmlns:p14="http://schemas.microsoft.com/office/powerpoint/2010/main" val="900771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29</a:t>
            </a:fld>
            <a:endParaRPr lang="en-GB" altLang="en-US"/>
          </a:p>
        </p:txBody>
      </p:sp>
    </p:spTree>
    <p:extLst>
      <p:ext uri="{BB962C8B-B14F-4D97-AF65-F5344CB8AC3E}">
        <p14:creationId xmlns:p14="http://schemas.microsoft.com/office/powerpoint/2010/main" val="3595857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30</a:t>
            </a:fld>
            <a:endParaRPr lang="en-GB" altLang="en-US"/>
          </a:p>
        </p:txBody>
      </p:sp>
    </p:spTree>
    <p:extLst>
      <p:ext uri="{BB962C8B-B14F-4D97-AF65-F5344CB8AC3E}">
        <p14:creationId xmlns:p14="http://schemas.microsoft.com/office/powerpoint/2010/main" val="259093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31</a:t>
            </a:fld>
            <a:endParaRPr lang="en-GB" altLang="en-US"/>
          </a:p>
        </p:txBody>
      </p:sp>
    </p:spTree>
    <p:extLst>
      <p:ext uri="{BB962C8B-B14F-4D97-AF65-F5344CB8AC3E}">
        <p14:creationId xmlns:p14="http://schemas.microsoft.com/office/powerpoint/2010/main" val="4077824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32</a:t>
            </a:fld>
            <a:endParaRPr lang="en-GB" altLang="en-US"/>
          </a:p>
        </p:txBody>
      </p:sp>
    </p:spTree>
    <p:extLst>
      <p:ext uri="{BB962C8B-B14F-4D97-AF65-F5344CB8AC3E}">
        <p14:creationId xmlns:p14="http://schemas.microsoft.com/office/powerpoint/2010/main" val="1995076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34</a:t>
            </a:fld>
            <a:endParaRPr lang="en-GB" altLang="en-US"/>
          </a:p>
        </p:txBody>
      </p:sp>
    </p:spTree>
    <p:extLst>
      <p:ext uri="{BB962C8B-B14F-4D97-AF65-F5344CB8AC3E}">
        <p14:creationId xmlns:p14="http://schemas.microsoft.com/office/powerpoint/2010/main" val="2802455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35</a:t>
            </a:fld>
            <a:endParaRPr lang="en-GB" altLang="en-US"/>
          </a:p>
        </p:txBody>
      </p:sp>
    </p:spTree>
    <p:extLst>
      <p:ext uri="{BB962C8B-B14F-4D97-AF65-F5344CB8AC3E}">
        <p14:creationId xmlns:p14="http://schemas.microsoft.com/office/powerpoint/2010/main" val="4012080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36</a:t>
            </a:fld>
            <a:endParaRPr lang="en-GB" altLang="en-US"/>
          </a:p>
        </p:txBody>
      </p:sp>
    </p:spTree>
    <p:extLst>
      <p:ext uri="{BB962C8B-B14F-4D97-AF65-F5344CB8AC3E}">
        <p14:creationId xmlns:p14="http://schemas.microsoft.com/office/powerpoint/2010/main" val="26162504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37</a:t>
            </a:fld>
            <a:endParaRPr lang="en-GB" altLang="en-US"/>
          </a:p>
        </p:txBody>
      </p:sp>
    </p:spTree>
    <p:extLst>
      <p:ext uri="{BB962C8B-B14F-4D97-AF65-F5344CB8AC3E}">
        <p14:creationId xmlns:p14="http://schemas.microsoft.com/office/powerpoint/2010/main" val="2365079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39</a:t>
            </a:fld>
            <a:endParaRPr lang="en-GB" altLang="en-US"/>
          </a:p>
        </p:txBody>
      </p:sp>
    </p:spTree>
    <p:extLst>
      <p:ext uri="{BB962C8B-B14F-4D97-AF65-F5344CB8AC3E}">
        <p14:creationId xmlns:p14="http://schemas.microsoft.com/office/powerpoint/2010/main" val="445340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42</a:t>
            </a:fld>
            <a:endParaRPr lang="en-GB" altLang="en-US"/>
          </a:p>
        </p:txBody>
      </p:sp>
    </p:spTree>
    <p:extLst>
      <p:ext uri="{BB962C8B-B14F-4D97-AF65-F5344CB8AC3E}">
        <p14:creationId xmlns:p14="http://schemas.microsoft.com/office/powerpoint/2010/main" val="7062392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43</a:t>
            </a:fld>
            <a:endParaRPr lang="en-GB" altLang="en-US"/>
          </a:p>
        </p:txBody>
      </p:sp>
    </p:spTree>
    <p:extLst>
      <p:ext uri="{BB962C8B-B14F-4D97-AF65-F5344CB8AC3E}">
        <p14:creationId xmlns:p14="http://schemas.microsoft.com/office/powerpoint/2010/main" val="3593672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44</a:t>
            </a:fld>
            <a:endParaRPr lang="en-GB" altLang="en-US"/>
          </a:p>
        </p:txBody>
      </p:sp>
    </p:spTree>
    <p:extLst>
      <p:ext uri="{BB962C8B-B14F-4D97-AF65-F5344CB8AC3E}">
        <p14:creationId xmlns:p14="http://schemas.microsoft.com/office/powerpoint/2010/main" val="21853322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46</a:t>
            </a:fld>
            <a:endParaRPr lang="en-GB" altLang="en-US"/>
          </a:p>
        </p:txBody>
      </p:sp>
    </p:spTree>
    <p:extLst>
      <p:ext uri="{BB962C8B-B14F-4D97-AF65-F5344CB8AC3E}">
        <p14:creationId xmlns:p14="http://schemas.microsoft.com/office/powerpoint/2010/main" val="29391052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47</a:t>
            </a:fld>
            <a:endParaRPr lang="en-GB" altLang="en-US"/>
          </a:p>
        </p:txBody>
      </p:sp>
    </p:spTree>
    <p:extLst>
      <p:ext uri="{BB962C8B-B14F-4D97-AF65-F5344CB8AC3E}">
        <p14:creationId xmlns:p14="http://schemas.microsoft.com/office/powerpoint/2010/main" val="4104063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48</a:t>
            </a:fld>
            <a:endParaRPr lang="en-GB" altLang="en-US"/>
          </a:p>
        </p:txBody>
      </p:sp>
    </p:spTree>
    <p:extLst>
      <p:ext uri="{BB962C8B-B14F-4D97-AF65-F5344CB8AC3E}">
        <p14:creationId xmlns:p14="http://schemas.microsoft.com/office/powerpoint/2010/main" val="269931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B7C718A-400D-45A4-893B-2598544E82E6}" type="slidenum">
              <a:rPr lang="en-GB" altLang="en-US" smtClean="0"/>
              <a:pPr eaLnBrk="1" hangingPunct="1">
                <a:spcBef>
                  <a:spcPct val="0"/>
                </a:spcBef>
              </a:pPr>
              <a:t>50</a:t>
            </a:fld>
            <a:endParaRPr lang="en-GB" altLang="en-US"/>
          </a:p>
        </p:txBody>
      </p:sp>
    </p:spTree>
    <p:extLst>
      <p:ext uri="{BB962C8B-B14F-4D97-AF65-F5344CB8AC3E}">
        <p14:creationId xmlns:p14="http://schemas.microsoft.com/office/powerpoint/2010/main" val="706181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254BB81-540A-47C9-915A-8364A8633B9E}" type="slidenum">
              <a:rPr lang="en-GB" altLang="en-US" smtClean="0"/>
              <a:pPr eaLnBrk="1" hangingPunct="1">
                <a:spcBef>
                  <a:spcPct val="0"/>
                </a:spcBef>
              </a:pPr>
              <a:t>52</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825" y="6092825"/>
            <a:ext cx="22479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Text Box 2"/>
          <p:cNvSpPr txBox="1">
            <a:spLocks noChangeArrowheads="1"/>
          </p:cNvSpPr>
          <p:nvPr userDrawn="1"/>
        </p:nvSpPr>
        <p:spPr bwMode="auto">
          <a:xfrm>
            <a:off x="6300788" y="5934075"/>
            <a:ext cx="2087562" cy="86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lIns="36576" tIns="36576" rIns="36576" bIns="36576"/>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defRPr/>
            </a:pPr>
            <a:r>
              <a:rPr lang="en-GB" altLang="en-US" sz="2800">
                <a:solidFill>
                  <a:srgbClr val="7C7CA8"/>
                </a:solidFill>
                <a:latin typeface="Brush Script MT" pitchFamily="66" charset="0"/>
              </a:rPr>
              <a:t>`Right Service</a:t>
            </a:r>
          </a:p>
          <a:p>
            <a:pPr eaLnBrk="1" hangingPunct="1">
              <a:defRPr/>
            </a:pPr>
            <a:r>
              <a:rPr lang="en-GB" altLang="en-US" sz="2800">
                <a:solidFill>
                  <a:srgbClr val="7C7CA8"/>
                </a:solidFill>
                <a:latin typeface="Brush Script MT" pitchFamily="66" charset="0"/>
              </a:rPr>
              <a:t>     Right Time`</a:t>
            </a:r>
            <a:endParaRPr lang="en-US" altLang="en-US" sz="2800">
              <a:latin typeface="Arial" charset="0"/>
            </a:endParaRPr>
          </a:p>
        </p:txBody>
      </p:sp>
      <p:pic>
        <p:nvPicPr>
          <p:cNvPr id="6"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72450" y="5934075"/>
            <a:ext cx="735013" cy="82867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7" name="Date Placeholder 3"/>
          <p:cNvSpPr>
            <a:spLocks noGrp="1"/>
          </p:cNvSpPr>
          <p:nvPr>
            <p:ph type="dt" sz="half" idx="10"/>
          </p:nvPr>
        </p:nvSpPr>
        <p:spPr/>
        <p:txBody>
          <a:bodyPr/>
          <a:lstStyle>
            <a:lvl1pPr>
              <a:defRPr/>
            </a:lvl1pPr>
          </a:lstStyle>
          <a:p>
            <a:pPr>
              <a:defRPr/>
            </a:pPr>
            <a:fld id="{FD652123-E604-4FC9-9824-32EC63A94F46}" type="datetimeFigureOut">
              <a:rPr lang="en-GB"/>
              <a:pPr>
                <a:defRPr/>
              </a:pPr>
              <a:t>30/08/2019</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DD4FD009-E50F-4C26-B0B7-90932F817FB3}" type="slidenum">
              <a:rPr lang="en-GB"/>
              <a:pPr>
                <a:defRPr/>
              </a:pPr>
              <a:t>‹#›</a:t>
            </a:fld>
            <a:endParaRPr lang="en-GB"/>
          </a:p>
        </p:txBody>
      </p:sp>
    </p:spTree>
    <p:extLst>
      <p:ext uri="{BB962C8B-B14F-4D97-AF65-F5344CB8AC3E}">
        <p14:creationId xmlns:p14="http://schemas.microsoft.com/office/powerpoint/2010/main" val="4107236408"/>
      </p:ext>
    </p:extLst>
  </p:cSld>
  <p:clrMapOvr>
    <a:masterClrMapping/>
  </p:clrMapOvr>
  <p:transition spd="slow"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75A5152A-C76A-4D91-AB54-85875BEE4796}" type="datetimeFigureOut">
              <a:rPr lang="en-GB"/>
              <a:pPr>
                <a:defRPr/>
              </a:pPr>
              <a:t>30/08/2019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F26D197-69B3-4479-9CB3-BD6ADC27F16E}" type="slidenum">
              <a:rPr lang="en-GB"/>
              <a:pPr>
                <a:defRPr/>
              </a:pPr>
              <a:t>‹#›</a:t>
            </a:fld>
            <a:endParaRPr lang="en-GB"/>
          </a:p>
        </p:txBody>
      </p:sp>
    </p:spTree>
    <p:extLst>
      <p:ext uri="{BB962C8B-B14F-4D97-AF65-F5344CB8AC3E}">
        <p14:creationId xmlns:p14="http://schemas.microsoft.com/office/powerpoint/2010/main" val="644509353"/>
      </p:ext>
    </p:extLst>
  </p:cSld>
  <p:clrMapOvr>
    <a:masterClrMapping/>
  </p:clrMapOvr>
  <p:transition spd="slow"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009907C-B02A-40BD-877B-14AF4B5BDE90}" type="datetimeFigureOut">
              <a:rPr lang="en-GB"/>
              <a:pPr>
                <a:defRPr/>
              </a:pPr>
              <a:t>30/08/2019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0E51B0B-0219-4A5E-A887-7F54C80BD006}" type="slidenum">
              <a:rPr lang="en-GB"/>
              <a:pPr>
                <a:defRPr/>
              </a:pPr>
              <a:t>‹#›</a:t>
            </a:fld>
            <a:endParaRPr lang="en-GB"/>
          </a:p>
        </p:txBody>
      </p:sp>
    </p:spTree>
    <p:extLst>
      <p:ext uri="{BB962C8B-B14F-4D97-AF65-F5344CB8AC3E}">
        <p14:creationId xmlns:p14="http://schemas.microsoft.com/office/powerpoint/2010/main" val="1914506190"/>
      </p:ext>
    </p:extLst>
  </p:cSld>
  <p:clrMapOvr>
    <a:masterClrMapping/>
  </p:clrMapOvr>
  <p:transition spd="slow"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9EA40F2B-8550-4A47-86E7-AAA74F0E6289}" type="datetimeFigureOut">
              <a:rPr lang="en-GB"/>
              <a:pPr>
                <a:defRPr/>
              </a:pPr>
              <a:t>30/08/2019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DD79638-D004-4128-B0B5-E9B53A8B2F92}" type="slidenum">
              <a:rPr lang="en-GB"/>
              <a:pPr>
                <a:defRPr/>
              </a:pPr>
              <a:t>‹#›</a:t>
            </a:fld>
            <a:endParaRPr lang="en-GB"/>
          </a:p>
        </p:txBody>
      </p:sp>
    </p:spTree>
    <p:extLst>
      <p:ext uri="{BB962C8B-B14F-4D97-AF65-F5344CB8AC3E}">
        <p14:creationId xmlns:p14="http://schemas.microsoft.com/office/powerpoint/2010/main" val="298707537"/>
      </p:ext>
    </p:extLst>
  </p:cSld>
  <p:clrMapOvr>
    <a:masterClrMapping/>
  </p:clrMapOvr>
  <p:transition spd="slow" advTm="1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49481AD8-72D2-40F9-B59A-88C2B61AC2CC}" type="datetimeFigureOut">
              <a:rPr lang="en-GB"/>
              <a:pPr>
                <a:defRPr/>
              </a:pPr>
              <a:t>30/08/2019</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17939279-83C0-46F3-8C10-D7217E153E92}" type="slidenum">
              <a:rPr lang="en-GB"/>
              <a:pPr>
                <a:defRPr/>
              </a:pPr>
              <a:t>‹#›</a:t>
            </a:fld>
            <a:endParaRPr lang="en-GB"/>
          </a:p>
        </p:txBody>
      </p:sp>
    </p:spTree>
    <p:extLst>
      <p:ext uri="{BB962C8B-B14F-4D97-AF65-F5344CB8AC3E}">
        <p14:creationId xmlns:p14="http://schemas.microsoft.com/office/powerpoint/2010/main" val="2979997324"/>
      </p:ext>
    </p:extLst>
  </p:cSld>
  <p:clrMapOvr>
    <a:masterClrMapping/>
  </p:clrMapOvr>
  <p:transition spd="slow" advTm="1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9741C597-5BB2-4FD7-8235-5BE9ED1C0F3D}" type="datetimeFigureOut">
              <a:rPr lang="en-GB"/>
              <a:pPr>
                <a:defRPr/>
              </a:pPr>
              <a:t>30/08/2019</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8AF654FD-4996-4B6E-B9B3-D74EDC0942CC}" type="slidenum">
              <a:rPr lang="en-GB"/>
              <a:pPr>
                <a:defRPr/>
              </a:pPr>
              <a:t>‹#›</a:t>
            </a:fld>
            <a:endParaRPr lang="en-GB"/>
          </a:p>
        </p:txBody>
      </p:sp>
    </p:spTree>
    <p:extLst>
      <p:ext uri="{BB962C8B-B14F-4D97-AF65-F5344CB8AC3E}">
        <p14:creationId xmlns:p14="http://schemas.microsoft.com/office/powerpoint/2010/main" val="1085147053"/>
      </p:ext>
    </p:extLst>
  </p:cSld>
  <p:clrMapOvr>
    <a:masterClrMapping/>
  </p:clrMapOvr>
  <p:transition spd="slow" advTm="1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FD95056-D954-41AF-B40D-DB7298C8F022}" type="datetimeFigureOut">
              <a:rPr lang="en-GB"/>
              <a:pPr>
                <a:defRPr/>
              </a:pPr>
              <a:t>30/08/2019</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B8ABAB33-CF16-4762-B70E-407D22E40448}" type="slidenum">
              <a:rPr lang="en-GB"/>
              <a:pPr>
                <a:defRPr/>
              </a:pPr>
              <a:t>‹#›</a:t>
            </a:fld>
            <a:endParaRPr lang="en-GB"/>
          </a:p>
        </p:txBody>
      </p:sp>
    </p:spTree>
    <p:extLst>
      <p:ext uri="{BB962C8B-B14F-4D97-AF65-F5344CB8AC3E}">
        <p14:creationId xmlns:p14="http://schemas.microsoft.com/office/powerpoint/2010/main" val="1521274937"/>
      </p:ext>
    </p:extLst>
  </p:cSld>
  <p:clrMapOvr>
    <a:masterClrMapping/>
  </p:clrMapOvr>
  <p:transition spd="slow" advTm="1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0729A9C-B3B4-4963-8246-45359E813DE8}" type="datetimeFigureOut">
              <a:rPr lang="en-GB"/>
              <a:pPr>
                <a:defRPr/>
              </a:pPr>
              <a:t>30/08/2019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B890CEE1-54E8-496A-A9DE-06CC6F9659A2}" type="slidenum">
              <a:rPr lang="en-GB"/>
              <a:pPr>
                <a:defRPr/>
              </a:pPr>
              <a:t>‹#›</a:t>
            </a:fld>
            <a:endParaRPr lang="en-GB"/>
          </a:p>
        </p:txBody>
      </p:sp>
    </p:spTree>
    <p:extLst>
      <p:ext uri="{BB962C8B-B14F-4D97-AF65-F5344CB8AC3E}">
        <p14:creationId xmlns:p14="http://schemas.microsoft.com/office/powerpoint/2010/main" val="3102922654"/>
      </p:ext>
    </p:extLst>
  </p:cSld>
  <p:clrMapOvr>
    <a:masterClrMapping/>
  </p:clrMapOvr>
  <p:transition spd="slow" advTm="1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F5910F4-BD19-4D9B-82C4-65A3BC4346B2}" type="datetimeFigureOut">
              <a:rPr lang="en-GB"/>
              <a:pPr>
                <a:defRPr/>
              </a:pPr>
              <a:t>30/08/2019</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7676596D-0D5B-4067-AC54-4A7362D91934}" type="slidenum">
              <a:rPr lang="en-GB"/>
              <a:pPr>
                <a:defRPr/>
              </a:pPr>
              <a:t>‹#›</a:t>
            </a:fld>
            <a:endParaRPr lang="en-GB"/>
          </a:p>
        </p:txBody>
      </p:sp>
    </p:spTree>
    <p:extLst>
      <p:ext uri="{BB962C8B-B14F-4D97-AF65-F5344CB8AC3E}">
        <p14:creationId xmlns:p14="http://schemas.microsoft.com/office/powerpoint/2010/main" val="1533958439"/>
      </p:ext>
    </p:extLst>
  </p:cSld>
  <p:clrMapOvr>
    <a:masterClrMapping/>
  </p:clrMapOvr>
  <p:transition spd="slow" advTm="1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CB968A72-2B6A-4302-B47E-BE5482CFCC86}" type="datetimeFigureOut">
              <a:rPr lang="en-GB"/>
              <a:pPr>
                <a:defRPr/>
              </a:pPr>
              <a:t>30/08/2019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485BB9D-5D27-42A9-AA13-A2FAAB3A5A18}" type="slidenum">
              <a:rPr lang="en-GB"/>
              <a:pPr>
                <a:defRPr/>
              </a:pPr>
              <a:t>‹#›</a:t>
            </a:fld>
            <a:endParaRPr lang="en-GB"/>
          </a:p>
        </p:txBody>
      </p:sp>
    </p:spTree>
    <p:extLst>
      <p:ext uri="{BB962C8B-B14F-4D97-AF65-F5344CB8AC3E}">
        <p14:creationId xmlns:p14="http://schemas.microsoft.com/office/powerpoint/2010/main" val="2692532175"/>
      </p:ext>
    </p:extLst>
  </p:cSld>
  <p:clrMapOvr>
    <a:masterClrMapping/>
  </p:clrMapOvr>
  <p:transition spd="slow" advTm="1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E5CF4D93-0577-4B84-988D-DF44A850F6A5}" type="datetimeFigureOut">
              <a:rPr lang="en-GB"/>
              <a:pPr>
                <a:defRPr/>
              </a:pPr>
              <a:t>30/08/2019</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427DEA60-11C7-4EE5-8A5A-08C111E8ACD2}" type="slidenum">
              <a:rPr lang="en-GB"/>
              <a:pPr>
                <a:defRPr/>
              </a:pPr>
              <a:t>‹#›</a:t>
            </a:fld>
            <a:endParaRPr lang="en-GB"/>
          </a:p>
        </p:txBody>
      </p:sp>
    </p:spTree>
    <p:extLst>
      <p:ext uri="{BB962C8B-B14F-4D97-AF65-F5344CB8AC3E}">
        <p14:creationId xmlns:p14="http://schemas.microsoft.com/office/powerpoint/2010/main" val="3187819897"/>
      </p:ext>
    </p:extLst>
  </p:cSld>
  <p:clrMapOvr>
    <a:masterClrMapping/>
  </p:clrMapOvr>
  <p:transition spd="slow" advTm="1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4BD0532-7C15-42EF-B7A9-941090D48E85}" type="datetimeFigureOut">
              <a:rPr lang="en-GB"/>
              <a:pPr>
                <a:defRPr/>
              </a:pPr>
              <a:t>30/08/2019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30851BC-7498-48EB-AFDF-87506E447E7B}"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4112"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Lst>
  <p:transition spd="slow" advTm="1000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video" Target="https://www.youtube.com/embed/tv0TokDbaWk?feature=oembed" TargetMode="External"/><Relationship Id="rId6" Type="http://schemas.openxmlformats.org/officeDocument/2006/relationships/image" Target="../media/image33.png"/><Relationship Id="rId5" Type="http://schemas.openxmlformats.org/officeDocument/2006/relationships/image" Target="../media/image5.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hyperlink" Target="https://www.wirralsafeguarding.co.uk/bethedifference/" TargetMode="Externa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www.wirralsafeguarding.co.uk/" TargetMode="External"/><Relationship Id="rId7"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ChangeArrowheads="1"/>
          </p:cNvSpPr>
          <p:nvPr/>
        </p:nvSpPr>
        <p:spPr bwMode="auto">
          <a:xfrm>
            <a:off x="88900" y="3003413"/>
            <a:ext cx="89662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en-GB" altLang="en-US" sz="4400" b="1" i="1" dirty="0">
              <a:solidFill>
                <a:schemeClr val="accent1">
                  <a:lumMod val="50000"/>
                </a:schemeClr>
              </a:solidFill>
              <a:latin typeface="Gill Sans MT" pitchFamily="34" charset="0"/>
            </a:endParaRPr>
          </a:p>
          <a:p>
            <a:pPr algn="ctr" eaLnBrk="1" hangingPunct="1">
              <a:spcBef>
                <a:spcPct val="0"/>
              </a:spcBef>
              <a:buFontTx/>
              <a:buNone/>
              <a:defRPr/>
            </a:pPr>
            <a:r>
              <a:rPr lang="en-GB" altLang="en-US" sz="4400" b="1" i="1" dirty="0">
                <a:solidFill>
                  <a:schemeClr val="accent1">
                    <a:lumMod val="50000"/>
                  </a:schemeClr>
                </a:solidFill>
                <a:latin typeface="Gill Sans MT" pitchFamily="34" charset="0"/>
              </a:rPr>
              <a:t>Launch of Multi-agency Safeguarding Arrangements</a:t>
            </a:r>
          </a:p>
          <a:p>
            <a:pPr algn="ctr" eaLnBrk="1" hangingPunct="1">
              <a:spcBef>
                <a:spcPct val="0"/>
              </a:spcBef>
              <a:buFontTx/>
              <a:buNone/>
              <a:defRPr/>
            </a:pPr>
            <a:endParaRPr lang="en-GB" altLang="en-US" sz="4800" b="1" i="1" dirty="0">
              <a:solidFill>
                <a:schemeClr val="accent1">
                  <a:lumMod val="50000"/>
                </a:schemeClr>
              </a:solidFill>
            </a:endParaRPr>
          </a:p>
          <a:p>
            <a:pPr algn="ctr" eaLnBrk="1" hangingPunct="1">
              <a:spcBef>
                <a:spcPct val="0"/>
              </a:spcBef>
              <a:buFontTx/>
              <a:buNone/>
              <a:defRPr/>
            </a:pPr>
            <a:r>
              <a:rPr lang="en-GB" altLang="en-US" sz="2400" b="1" dirty="0">
                <a:solidFill>
                  <a:schemeClr val="accent1">
                    <a:lumMod val="50000"/>
                  </a:schemeClr>
                </a:solidFill>
                <a:latin typeface="Gill Sans MT" pitchFamily="34" charset="0"/>
              </a:rPr>
              <a:t>26</a:t>
            </a:r>
            <a:r>
              <a:rPr lang="en-GB" altLang="en-US" sz="2400" b="1" baseline="30000" dirty="0">
                <a:solidFill>
                  <a:schemeClr val="accent1">
                    <a:lumMod val="50000"/>
                  </a:schemeClr>
                </a:solidFill>
                <a:latin typeface="Gill Sans MT" pitchFamily="34" charset="0"/>
              </a:rPr>
              <a:t>th</a:t>
            </a:r>
            <a:r>
              <a:rPr lang="en-GB" altLang="en-US" sz="2400" b="1" dirty="0">
                <a:solidFill>
                  <a:schemeClr val="accent1">
                    <a:lumMod val="50000"/>
                  </a:schemeClr>
                </a:solidFill>
                <a:latin typeface="Gill Sans MT" pitchFamily="34" charset="0"/>
              </a:rPr>
              <a:t> September 2019 v2 DRAFT</a:t>
            </a:r>
            <a:endParaRPr lang="en-GB" altLang="en-US" sz="2400" dirty="0">
              <a:solidFill>
                <a:schemeClr val="accent1">
                  <a:lumMod val="50000"/>
                </a:schemeClr>
              </a:solidFill>
              <a:latin typeface="Gill Sans MT" pitchFamily="34" charset="0"/>
            </a:endParaRPr>
          </a:p>
          <a:p>
            <a:pPr eaLnBrk="1" hangingPunct="1">
              <a:spcBef>
                <a:spcPct val="0"/>
              </a:spcBef>
              <a:buFontTx/>
              <a:buNone/>
              <a:defRPr/>
            </a:pPr>
            <a:r>
              <a:rPr lang="en-GB" altLang="en-US" sz="1400" dirty="0">
                <a:solidFill>
                  <a:srgbClr val="54547E"/>
                </a:solidFill>
              </a:rPr>
              <a:t> </a:t>
            </a:r>
          </a:p>
        </p:txBody>
      </p:sp>
      <p:pic>
        <p:nvPicPr>
          <p:cNvPr id="6" name="Picture 5"/>
          <p:cNvPicPr/>
          <p:nvPr/>
        </p:nvPicPr>
        <p:blipFill rotWithShape="1">
          <a:blip r:embed="rId3"/>
          <a:srcRect l="2370" t="15283" r="8955" b="7957"/>
          <a:stretch/>
        </p:blipFill>
        <p:spPr bwMode="auto">
          <a:xfrm>
            <a:off x="1907704" y="764704"/>
            <a:ext cx="4680520" cy="2376264"/>
          </a:xfrm>
          <a:prstGeom prst="rect">
            <a:avLst/>
          </a:prstGeom>
          <a:ln>
            <a:noFill/>
          </a:ln>
          <a:extLst>
            <a:ext uri="{53640926-AAD7-44D8-BBD7-CCE9431645EC}">
              <a14:shadowObscured xmlns:a14="http://schemas.microsoft.com/office/drawing/2010/main"/>
            </a:ext>
          </a:extLst>
        </p:spPr>
      </p:pic>
    </p:spTree>
  </p:cSld>
  <p:clrMapOvr>
    <a:masterClrMapping/>
  </p:clrMapOvr>
  <p:transition spd="slow" advTm="10000"/>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20357"/>
        </a:solidFill>
        <a:effectLst/>
      </p:bgPr>
    </p:bg>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8A503291-10BD-4825-800F-EB867145AC42}"/>
              </a:ext>
            </a:extLst>
          </p:cNvPr>
          <p:cNvSpPr>
            <a:spLocks noChangeArrowheads="1"/>
          </p:cNvSpPr>
          <p:nvPr/>
        </p:nvSpPr>
        <p:spPr bwMode="auto">
          <a:xfrm>
            <a:off x="3707904" y="1197620"/>
            <a:ext cx="506940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5400" b="1" dirty="0">
                <a:solidFill>
                  <a:srgbClr val="CDCDCD"/>
                </a:solidFill>
                <a:latin typeface="Ink Free" panose="03080402000500000000" pitchFamily="66" charset="0"/>
              </a:rPr>
              <a:t>Welcome and Introduction from the Safeguarding Partners</a:t>
            </a:r>
          </a:p>
          <a:p>
            <a:pPr eaLnBrk="1" hangingPunct="1">
              <a:spcBef>
                <a:spcPct val="0"/>
              </a:spcBef>
              <a:buFontTx/>
              <a:buNone/>
              <a:defRPr/>
            </a:pPr>
            <a:r>
              <a:rPr lang="en-GB" altLang="en-US" sz="1400" dirty="0">
                <a:solidFill>
                  <a:srgbClr val="54547E"/>
                </a:solidFill>
              </a:rPr>
              <a:t> </a:t>
            </a:r>
          </a:p>
        </p:txBody>
      </p:sp>
      <p:sp>
        <p:nvSpPr>
          <p:cNvPr id="8" name="Rectangle 1">
            <a:extLst>
              <a:ext uri="{FF2B5EF4-FFF2-40B4-BE49-F238E27FC236}">
                <a16:creationId xmlns:a16="http://schemas.microsoft.com/office/drawing/2014/main" id="{02E6E2AF-DA7E-46C4-96E8-A7F14AB78043}"/>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pic>
        <p:nvPicPr>
          <p:cNvPr id="3" name="Picture 2" descr="A person wearing a black hat&#10;&#10;Description automatically generated">
            <a:extLst>
              <a:ext uri="{FF2B5EF4-FFF2-40B4-BE49-F238E27FC236}">
                <a16:creationId xmlns:a16="http://schemas.microsoft.com/office/drawing/2014/main" id="{61318665-35E9-4E65-8B2E-87B2AFAFBAC1}"/>
              </a:ext>
            </a:extLst>
          </p:cNvPr>
          <p:cNvPicPr>
            <a:picLocks noChangeAspect="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tretch>
            <a:fillRect/>
          </a:stretch>
        </p:blipFill>
        <p:spPr>
          <a:xfrm>
            <a:off x="73095" y="1628800"/>
            <a:ext cx="4547874" cy="3024336"/>
          </a:xfrm>
          <a:prstGeom prst="rect">
            <a:avLst/>
          </a:prstGeom>
        </p:spPr>
      </p:pic>
    </p:spTree>
    <p:extLst>
      <p:ext uri="{BB962C8B-B14F-4D97-AF65-F5344CB8AC3E}">
        <p14:creationId xmlns:p14="http://schemas.microsoft.com/office/powerpoint/2010/main" val="862435521"/>
      </p:ext>
    </p:extLst>
  </p:cSld>
  <p:clrMapOvr>
    <a:masterClrMapping/>
  </p:clrMapOvr>
  <p:transition spd="slow" advTm="10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404664"/>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Agenda for the Morning</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162077" y="1670046"/>
            <a:ext cx="9013825" cy="4502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9000"/>
              </a:lnSpc>
              <a:spcBef>
                <a:spcPct val="0"/>
              </a:spcBef>
              <a:defRPr/>
            </a:pPr>
            <a:r>
              <a:rPr lang="en-US" altLang="en-US" sz="2800" dirty="0">
                <a:solidFill>
                  <a:schemeClr val="accent1">
                    <a:lumMod val="50000"/>
                  </a:schemeClr>
                </a:solidFill>
                <a:latin typeface="Gill Sans MT" pitchFamily="34" charset="0"/>
              </a:rPr>
              <a:t>Welcome</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Presentation of the WSCP Model </a:t>
            </a:r>
            <a:r>
              <a:rPr lang="en-US" altLang="en-US" sz="2800" dirty="0" err="1">
                <a:solidFill>
                  <a:schemeClr val="accent1">
                    <a:lumMod val="50000"/>
                  </a:schemeClr>
                </a:solidFill>
                <a:latin typeface="Gill Sans MT" pitchFamily="34" charset="0"/>
              </a:rPr>
              <a:t>inc.</a:t>
            </a:r>
            <a:r>
              <a:rPr lang="en-US" altLang="en-US" sz="2800" dirty="0">
                <a:solidFill>
                  <a:schemeClr val="accent1">
                    <a:lumMod val="50000"/>
                  </a:schemeClr>
                </a:solidFill>
                <a:latin typeface="Gill Sans MT" pitchFamily="34" charset="0"/>
              </a:rPr>
              <a:t> Case Reviews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Contextual Safeguarding Survey Results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WSCP Priorities for 19-21</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Launched Today</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Independent Scrutiny</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a:t>
            </a:r>
            <a:r>
              <a:rPr lang="en-US" altLang="en-US" sz="2800" dirty="0" err="1">
                <a:solidFill>
                  <a:schemeClr val="accent1">
                    <a:lumMod val="50000"/>
                  </a:schemeClr>
                </a:solidFill>
                <a:latin typeface="Gill Sans MT" pitchFamily="34" charset="0"/>
              </a:rPr>
              <a:t>bethedifference</a:t>
            </a:r>
            <a:endParaRPr lang="en-US" altLang="en-US" sz="2800" dirty="0">
              <a:solidFill>
                <a:schemeClr val="accent1">
                  <a:lumMod val="50000"/>
                </a:schemeClr>
              </a:solidFill>
              <a:latin typeface="Gill Sans MT" pitchFamily="34" charset="0"/>
            </a:endParaRP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NSPCC</a:t>
            </a: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00443" y="398462"/>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err="1">
                <a:solidFill>
                  <a:schemeClr val="accent1">
                    <a:lumMod val="50000"/>
                  </a:schemeClr>
                </a:solidFill>
                <a:latin typeface="Ink Free" panose="03080402000500000000" pitchFamily="66" charset="0"/>
              </a:rPr>
              <a:t>Slido</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107950" y="1655763"/>
            <a:ext cx="9013825"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sz="2800" dirty="0">
                <a:solidFill>
                  <a:schemeClr val="accent1">
                    <a:lumMod val="50000"/>
                  </a:schemeClr>
                </a:solidFill>
                <a:latin typeface="Gill Sans MT" pitchFamily="34" charset="0"/>
              </a:rPr>
              <a:t>This event is using </a:t>
            </a:r>
            <a:r>
              <a:rPr lang="en-GB" altLang="en-US" sz="2800" dirty="0" err="1">
                <a:solidFill>
                  <a:schemeClr val="accent1">
                    <a:lumMod val="50000"/>
                  </a:schemeClr>
                </a:solidFill>
                <a:latin typeface="Gill Sans MT" pitchFamily="34" charset="0"/>
              </a:rPr>
              <a:t>Slido</a:t>
            </a:r>
            <a:r>
              <a:rPr lang="en-GB" altLang="en-US" sz="2800" dirty="0">
                <a:solidFill>
                  <a:schemeClr val="accent1">
                    <a:lumMod val="50000"/>
                  </a:schemeClr>
                </a:solidFill>
                <a:latin typeface="Gill Sans MT" pitchFamily="34" charset="0"/>
              </a:rPr>
              <a:t> (https://www.sli.do/ enter code K336) to enable you to send and respond to questions before and during the event</a:t>
            </a:r>
          </a:p>
          <a:p>
            <a:pPr eaLnBrk="1" hangingPunct="1">
              <a:lnSpc>
                <a:spcPct val="150000"/>
              </a:lnSpc>
              <a:spcBef>
                <a:spcPct val="0"/>
              </a:spcBef>
              <a:defRPr/>
            </a:pPr>
            <a:r>
              <a:rPr lang="en-GB" altLang="en-US" sz="2800" dirty="0" err="1">
                <a:solidFill>
                  <a:schemeClr val="accent1">
                    <a:lumMod val="50000"/>
                  </a:schemeClr>
                </a:solidFill>
                <a:latin typeface="Gill Sans MT" pitchFamily="34" charset="0"/>
              </a:rPr>
              <a:t>WiFi</a:t>
            </a:r>
            <a:r>
              <a:rPr lang="en-GB" altLang="en-US" sz="2800" dirty="0">
                <a:solidFill>
                  <a:schemeClr val="accent1">
                    <a:lumMod val="50000"/>
                  </a:schemeClr>
                </a:solidFill>
                <a:latin typeface="Gill Sans MT" pitchFamily="34" charset="0"/>
              </a:rPr>
              <a:t> password for the Floral Pavilion is: </a:t>
            </a:r>
            <a:r>
              <a:rPr lang="en-GB" altLang="en-US" sz="2800" i="1" dirty="0">
                <a:solidFill>
                  <a:srgbClr val="FF0000"/>
                </a:solidFill>
                <a:latin typeface="Gill Sans MT" pitchFamily="34" charset="0"/>
              </a:rPr>
              <a:t>to be added</a:t>
            </a:r>
          </a:p>
          <a:p>
            <a:pPr eaLnBrk="1" hangingPunct="1">
              <a:spcBef>
                <a:spcPct val="0"/>
              </a:spcBef>
              <a:defRPr/>
            </a:pP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196098893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00443" y="398462"/>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Introduction</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86779" y="1599423"/>
            <a:ext cx="9013825"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The Children and Social Work Act 2017 replaced Local Safeguarding Children Boards (LSCBs) with new local safeguarding arrangements, led by the three statutory safeguarding partners:</a:t>
            </a:r>
            <a:endParaRPr lang="en-US" altLang="en-US" sz="2000" dirty="0">
              <a:solidFill>
                <a:schemeClr val="accent1">
                  <a:lumMod val="50000"/>
                </a:schemeClr>
              </a:solidFill>
              <a:latin typeface="Gill Sans MT" pitchFamily="34" charset="0"/>
            </a:endParaRPr>
          </a:p>
        </p:txBody>
      </p:sp>
      <p:sp>
        <p:nvSpPr>
          <p:cNvPr id="2" name="Rectangle 1"/>
          <p:cNvSpPr/>
          <p:nvPr/>
        </p:nvSpPr>
        <p:spPr>
          <a:xfrm>
            <a:off x="86778" y="3552089"/>
            <a:ext cx="8661685" cy="1384995"/>
          </a:xfrm>
          <a:prstGeom prst="rect">
            <a:avLst/>
          </a:prstGeom>
        </p:spPr>
        <p:txBody>
          <a:bodyPr wrap="square">
            <a:spAutoFit/>
          </a:bodyPr>
          <a:lstStyle/>
          <a:p>
            <a:pPr marL="800100" lvl="1" indent="-342900">
              <a:buFont typeface="Arial" panose="020B0604020202020204" pitchFamily="34" charset="0"/>
              <a:buChar char="•"/>
              <a:defRPr/>
            </a:pPr>
            <a:r>
              <a:rPr lang="en-US" altLang="en-US" sz="2800" dirty="0">
                <a:solidFill>
                  <a:schemeClr val="accent1">
                    <a:lumMod val="50000"/>
                  </a:schemeClr>
                </a:solidFill>
                <a:latin typeface="Gill Sans MT" pitchFamily="34" charset="0"/>
              </a:rPr>
              <a:t>Wirral Council (</a:t>
            </a:r>
            <a:r>
              <a:rPr lang="en-US" altLang="en-US" sz="2800" i="1" dirty="0">
                <a:solidFill>
                  <a:schemeClr val="accent1">
                    <a:lumMod val="50000"/>
                  </a:schemeClr>
                </a:solidFill>
                <a:latin typeface="Gill Sans MT" pitchFamily="34" charset="0"/>
              </a:rPr>
              <a:t>Paul Boyce</a:t>
            </a:r>
            <a:r>
              <a:rPr lang="en-US" altLang="en-US" sz="2800" dirty="0">
                <a:solidFill>
                  <a:schemeClr val="accent1">
                    <a:lumMod val="50000"/>
                  </a:schemeClr>
                </a:solidFill>
                <a:latin typeface="Gill Sans MT" pitchFamily="34" charset="0"/>
              </a:rPr>
              <a:t>)</a:t>
            </a:r>
          </a:p>
          <a:p>
            <a:pPr marL="800100" lvl="1" indent="-342900">
              <a:buFont typeface="Arial" panose="020B0604020202020204" pitchFamily="34" charset="0"/>
              <a:buChar char="•"/>
              <a:defRPr/>
            </a:pPr>
            <a:r>
              <a:rPr lang="en-US" altLang="en-US" sz="2800" dirty="0">
                <a:solidFill>
                  <a:schemeClr val="accent1">
                    <a:lumMod val="50000"/>
                  </a:schemeClr>
                </a:solidFill>
                <a:latin typeface="Gill Sans MT" pitchFamily="34" charset="0"/>
              </a:rPr>
              <a:t>Merseyside Police (</a:t>
            </a:r>
            <a:r>
              <a:rPr lang="en-US" altLang="en-US" sz="2800" i="1" dirty="0">
                <a:solidFill>
                  <a:schemeClr val="accent1">
                    <a:lumMod val="50000"/>
                  </a:schemeClr>
                </a:solidFill>
                <a:latin typeface="Gill Sans MT" pitchFamily="34" charset="0"/>
              </a:rPr>
              <a:t>Rachel Wilson</a:t>
            </a:r>
            <a:r>
              <a:rPr lang="en-US" altLang="en-US" sz="2800" dirty="0">
                <a:solidFill>
                  <a:schemeClr val="accent1">
                    <a:lumMod val="50000"/>
                  </a:schemeClr>
                </a:solidFill>
                <a:latin typeface="Gill Sans MT" pitchFamily="34" charset="0"/>
              </a:rPr>
              <a:t>)</a:t>
            </a:r>
          </a:p>
          <a:p>
            <a:pPr marL="800100" lvl="1" indent="-342900">
              <a:buFont typeface="Arial" panose="020B0604020202020204" pitchFamily="34" charset="0"/>
              <a:buChar char="•"/>
              <a:defRPr/>
            </a:pPr>
            <a:r>
              <a:rPr lang="en-US" altLang="en-US" sz="2800" dirty="0">
                <a:solidFill>
                  <a:schemeClr val="accent1">
                    <a:lumMod val="50000"/>
                  </a:schemeClr>
                </a:solidFill>
                <a:latin typeface="Gill Sans MT" pitchFamily="34" charset="0"/>
              </a:rPr>
              <a:t>Wirral Clinical Commissioning Group (</a:t>
            </a:r>
            <a:r>
              <a:rPr lang="en-US" altLang="en-US" sz="2800" i="1" dirty="0">
                <a:solidFill>
                  <a:schemeClr val="accent1">
                    <a:lumMod val="50000"/>
                  </a:schemeClr>
                </a:solidFill>
                <a:latin typeface="Gill Sans MT" pitchFamily="34" charset="0"/>
              </a:rPr>
              <a:t>Lorna Quigley</a:t>
            </a:r>
            <a:r>
              <a:rPr lang="en-US" altLang="en-US" sz="2800" dirty="0">
                <a:solidFill>
                  <a:schemeClr val="accent1">
                    <a:lumMod val="50000"/>
                  </a:schemeClr>
                </a:solidFill>
                <a:latin typeface="Gill Sans MT" pitchFamily="34" charset="0"/>
              </a:rPr>
              <a:t>)</a:t>
            </a:r>
          </a:p>
        </p:txBody>
      </p:sp>
      <p:sp>
        <p:nvSpPr>
          <p:cNvPr id="11" name="TextBox 4"/>
          <p:cNvSpPr txBox="1">
            <a:spLocks noChangeArrowheads="1"/>
          </p:cNvSpPr>
          <p:nvPr/>
        </p:nvSpPr>
        <p:spPr bwMode="auto">
          <a:xfrm>
            <a:off x="107950" y="5075238"/>
            <a:ext cx="90138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It also includes new child death review arrangements led by the Council and CCG</a:t>
            </a:r>
            <a:endParaRPr lang="en-US" altLang="en-US" sz="24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371282793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1849" y="101772"/>
            <a:ext cx="6005512"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200" b="1" dirty="0">
                <a:solidFill>
                  <a:schemeClr val="accent1">
                    <a:lumMod val="50000"/>
                  </a:schemeClr>
                </a:solidFill>
                <a:latin typeface="Ink Free" panose="03080402000500000000" pitchFamily="66" charset="0"/>
              </a:rPr>
              <a:t>Purpose of new Local Arrangements</a:t>
            </a: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65087" y="1488671"/>
            <a:ext cx="90138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to support and enable local </a:t>
            </a:r>
            <a:r>
              <a:rPr lang="en-US" altLang="en-US" sz="2800" b="1" dirty="0">
                <a:solidFill>
                  <a:schemeClr val="accent1">
                    <a:lumMod val="50000"/>
                  </a:schemeClr>
                </a:solidFill>
                <a:latin typeface="Gill Sans MT" pitchFamily="34" charset="0"/>
              </a:rPr>
              <a:t>relevant agencies </a:t>
            </a:r>
            <a:r>
              <a:rPr lang="en-US" altLang="en-US" sz="2800" dirty="0">
                <a:solidFill>
                  <a:schemeClr val="accent1">
                    <a:lumMod val="50000"/>
                  </a:schemeClr>
                </a:solidFill>
                <a:latin typeface="Gill Sans MT" pitchFamily="34" charset="0"/>
              </a:rPr>
              <a:t>to work together in a system where:</a:t>
            </a:r>
            <a:endParaRPr lang="en-GB" altLang="en-US" sz="2800" dirty="0">
              <a:solidFill>
                <a:schemeClr val="accent1">
                  <a:lumMod val="50000"/>
                </a:schemeClr>
              </a:solidFill>
              <a:latin typeface="Gill Sans MT" pitchFamily="34" charset="0"/>
            </a:endParaRPr>
          </a:p>
        </p:txBody>
      </p:sp>
      <p:sp>
        <p:nvSpPr>
          <p:cNvPr id="5" name="TextBox 4"/>
          <p:cNvSpPr txBox="1">
            <a:spLocks noChangeArrowheads="1"/>
          </p:cNvSpPr>
          <p:nvPr/>
        </p:nvSpPr>
        <p:spPr bwMode="auto">
          <a:xfrm>
            <a:off x="1060824" y="2399165"/>
            <a:ext cx="7856537"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excellent practice is the norm</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partner agencies hold one another to account effectively</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there is early identification of ‘new’ safeguarding issues</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learning is promoted and embedded</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information is shared effectively</a:t>
            </a:r>
          </a:p>
          <a:p>
            <a:pPr eaLnBrk="1" hangingPunct="1">
              <a:spcBef>
                <a:spcPct val="0"/>
              </a:spcBef>
              <a:buFont typeface="Courier New" panose="02070309020205020404" pitchFamily="49" charset="0"/>
              <a:buChar char="o"/>
              <a:defRPr/>
            </a:pPr>
            <a:r>
              <a:rPr lang="en-US" altLang="en-US" sz="2800" dirty="0">
                <a:solidFill>
                  <a:schemeClr val="accent1">
                    <a:lumMod val="50000"/>
                  </a:schemeClr>
                </a:solidFill>
                <a:latin typeface="Gill Sans MT" pitchFamily="34" charset="0"/>
              </a:rPr>
              <a:t>the public can feel confident that children are protected from harm</a:t>
            </a:r>
          </a:p>
        </p:txBody>
      </p:sp>
      <p:pic>
        <p:nvPicPr>
          <p:cNvPr id="7" name="Picture 6"/>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6" name="Group 5">
            <a:extLst>
              <a:ext uri="{FF2B5EF4-FFF2-40B4-BE49-F238E27FC236}">
                <a16:creationId xmlns:a16="http://schemas.microsoft.com/office/drawing/2014/main" id="{39A9EBB3-F2B9-4891-AC15-41736BE10090}"/>
              </a:ext>
            </a:extLst>
          </p:cNvPr>
          <p:cNvGrpSpPr/>
          <p:nvPr/>
        </p:nvGrpSpPr>
        <p:grpSpPr>
          <a:xfrm>
            <a:off x="365281" y="5805264"/>
            <a:ext cx="8637431" cy="984250"/>
            <a:chOff x="365281" y="5805264"/>
            <a:chExt cx="8637431" cy="984250"/>
          </a:xfrm>
        </p:grpSpPr>
        <p:pic>
          <p:nvPicPr>
            <p:cNvPr id="8" name="Picture 2" descr="Jumping-kids[1]">
              <a:extLst>
                <a:ext uri="{FF2B5EF4-FFF2-40B4-BE49-F238E27FC236}">
                  <a16:creationId xmlns:a16="http://schemas.microsoft.com/office/drawing/2014/main" id="{CCBE707C-A7E5-43F5-988A-F1961208EE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9" name="Rectangle 1">
              <a:extLst>
                <a:ext uri="{FF2B5EF4-FFF2-40B4-BE49-F238E27FC236}">
                  <a16:creationId xmlns:a16="http://schemas.microsoft.com/office/drawing/2014/main" id="{B55D73A3-63BF-41D4-885F-F6CD76AD9B4F}"/>
                </a:ext>
              </a:extLst>
            </p:cNvPr>
            <p:cNvSpPr>
              <a:spLocks noChangeArrowheads="1"/>
            </p:cNvSpPr>
            <p:nvPr/>
          </p:nvSpPr>
          <p:spPr bwMode="auto">
            <a:xfrm>
              <a:off x="365281" y="6369502"/>
              <a:ext cx="3892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a:t>
              </a:r>
              <a:endParaRPr lang="en-GB" altLang="en-US" sz="1400" dirty="0">
                <a:solidFill>
                  <a:srgbClr val="54547E"/>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93D9"/>
        </a:solidFill>
        <a:effectLst/>
      </p:bgPr>
    </p:bg>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2A7B2E89-82B5-41CA-91AC-E0368B0E96E8}"/>
              </a:ext>
            </a:extLst>
          </p:cNvPr>
          <p:cNvSpPr>
            <a:spLocks noChangeArrowheads="1"/>
          </p:cNvSpPr>
          <p:nvPr/>
        </p:nvSpPr>
        <p:spPr bwMode="auto">
          <a:xfrm>
            <a:off x="3851920" y="2296407"/>
            <a:ext cx="4668021"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5400" b="1" dirty="0">
                <a:solidFill>
                  <a:srgbClr val="DEDEDE"/>
                </a:solidFill>
                <a:latin typeface="Ink Free" panose="03080402000500000000" pitchFamily="66" charset="0"/>
              </a:rPr>
              <a:t>Overview of the WSCP Model</a:t>
            </a:r>
          </a:p>
          <a:p>
            <a:pPr eaLnBrk="1" hangingPunct="1">
              <a:spcBef>
                <a:spcPct val="0"/>
              </a:spcBef>
              <a:buFontTx/>
              <a:buNone/>
              <a:defRPr/>
            </a:pPr>
            <a:r>
              <a:rPr lang="en-GB" altLang="en-US" sz="1400" dirty="0">
                <a:solidFill>
                  <a:srgbClr val="54547E"/>
                </a:solidFill>
              </a:rPr>
              <a:t> </a:t>
            </a:r>
          </a:p>
        </p:txBody>
      </p:sp>
      <p:pic>
        <p:nvPicPr>
          <p:cNvPr id="15" name="Picture 14">
            <a:extLst>
              <a:ext uri="{FF2B5EF4-FFF2-40B4-BE49-F238E27FC236}">
                <a16:creationId xmlns:a16="http://schemas.microsoft.com/office/drawing/2014/main" id="{176E76D7-3871-401C-8D41-1D2B3080B71E}"/>
              </a:ext>
            </a:extLst>
          </p:cNvPr>
          <p:cNvPicPr/>
          <p:nvPr/>
        </p:nvPicPr>
        <p:blipFill rotWithShape="1">
          <a:blip r:embed="rId3"/>
          <a:srcRect l="2370" t="15283" r="8955" b="7957"/>
          <a:stretch/>
        </p:blipFill>
        <p:spPr bwMode="auto">
          <a:xfrm>
            <a:off x="537402" y="2302452"/>
            <a:ext cx="3744416" cy="1800200"/>
          </a:xfrm>
          <a:prstGeom prst="rect">
            <a:avLst/>
          </a:prstGeom>
          <a:ln>
            <a:noFill/>
          </a:ln>
          <a:extLst>
            <a:ext uri="{53640926-AAD7-44D8-BBD7-CCE9431645EC}">
              <a14:shadowObscured xmlns:a14="http://schemas.microsoft.com/office/drawing/2010/main"/>
            </a:ext>
          </a:extLst>
        </p:spPr>
      </p:pic>
      <p:pic>
        <p:nvPicPr>
          <p:cNvPr id="16" name="Picture 15" descr="A close up of a logo&#10;&#10;Description automatically generated">
            <a:extLst>
              <a:ext uri="{FF2B5EF4-FFF2-40B4-BE49-F238E27FC236}">
                <a16:creationId xmlns:a16="http://schemas.microsoft.com/office/drawing/2014/main" id="{B3F99E9C-0C5B-4DB5-9DB4-2659031F9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536" y="1628800"/>
            <a:ext cx="4323464" cy="4323464"/>
          </a:xfrm>
          <a:prstGeom prst="rect">
            <a:avLst/>
          </a:prstGeom>
        </p:spPr>
      </p:pic>
      <p:pic>
        <p:nvPicPr>
          <p:cNvPr id="25" name="Picture 24">
            <a:extLst>
              <a:ext uri="{FF2B5EF4-FFF2-40B4-BE49-F238E27FC236}">
                <a16:creationId xmlns:a16="http://schemas.microsoft.com/office/drawing/2014/main" id="{A6D6DC62-4F46-4CA9-AF2C-A2CA55F06E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1800" y="4308858"/>
            <a:ext cx="1080120" cy="1248356"/>
          </a:xfrm>
          <a:prstGeom prst="rect">
            <a:avLst/>
          </a:prstGeom>
        </p:spPr>
      </p:pic>
      <p:pic>
        <p:nvPicPr>
          <p:cNvPr id="27" name="Picture 26" descr="A close up of a logo&#10;&#10;Description automatically generated">
            <a:extLst>
              <a:ext uri="{FF2B5EF4-FFF2-40B4-BE49-F238E27FC236}">
                <a16:creationId xmlns:a16="http://schemas.microsoft.com/office/drawing/2014/main" id="{F7AE68A9-788F-4E6A-895B-95BBF9DA3E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9267" y="4250935"/>
            <a:ext cx="946814" cy="1325143"/>
          </a:xfrm>
          <a:prstGeom prst="rect">
            <a:avLst/>
          </a:prstGeom>
        </p:spPr>
      </p:pic>
      <p:sp>
        <p:nvSpPr>
          <p:cNvPr id="31" name="Rectangle 1">
            <a:extLst>
              <a:ext uri="{FF2B5EF4-FFF2-40B4-BE49-F238E27FC236}">
                <a16:creationId xmlns:a16="http://schemas.microsoft.com/office/drawing/2014/main" id="{292755B2-B4A8-4A12-99A4-B9FF1D090222}"/>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3197118181"/>
      </p:ext>
    </p:extLst>
  </p:cSld>
  <p:clrMapOvr>
    <a:masterClrMapping/>
  </p:clrMapOvr>
  <p:transition spd="slow" advTm="10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New Arrangements in Wirral </a:t>
            </a:r>
            <a:r>
              <a:rPr lang="en-GB" altLang="en-US" sz="1400" dirty="0">
                <a:solidFill>
                  <a:srgbClr val="54547E"/>
                </a:solidFill>
              </a:rPr>
              <a:t> </a:t>
            </a:r>
          </a:p>
        </p:txBody>
      </p:sp>
      <p:sp>
        <p:nvSpPr>
          <p:cNvPr id="12" name="TextBox 4"/>
          <p:cNvSpPr txBox="1">
            <a:spLocks noChangeArrowheads="1"/>
          </p:cNvSpPr>
          <p:nvPr/>
        </p:nvSpPr>
        <p:spPr bwMode="auto">
          <a:xfrm>
            <a:off x="101600" y="1484313"/>
            <a:ext cx="9013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800" dirty="0">
                <a:solidFill>
                  <a:schemeClr val="accent1">
                    <a:lumMod val="50000"/>
                  </a:schemeClr>
                </a:solidFill>
                <a:latin typeface="Gill Sans MT" pitchFamily="34" charset="0"/>
              </a:rPr>
              <a:t>There are 3 central parts to the model:</a:t>
            </a:r>
          </a:p>
        </p:txBody>
      </p:sp>
      <p:sp>
        <p:nvSpPr>
          <p:cNvPr id="2" name="Rectangle 1"/>
          <p:cNvSpPr/>
          <p:nvPr/>
        </p:nvSpPr>
        <p:spPr>
          <a:xfrm>
            <a:off x="3348038" y="2228850"/>
            <a:ext cx="5573712" cy="1076325"/>
          </a:xfrm>
          <a:prstGeom prst="rect">
            <a:avLst/>
          </a:prstGeom>
        </p:spPr>
        <p:txBody>
          <a:bodyPr>
            <a:spAutoFit/>
          </a:bodyPr>
          <a:lstStyle/>
          <a:p>
            <a:pPr>
              <a:defRPr/>
            </a:pPr>
            <a:r>
              <a:rPr lang="en-US" sz="2400" b="1" dirty="0">
                <a:solidFill>
                  <a:schemeClr val="accent1">
                    <a:lumMod val="50000"/>
                  </a:schemeClr>
                </a:solidFill>
              </a:rPr>
              <a:t>3. Governance</a:t>
            </a:r>
          </a:p>
          <a:p>
            <a:pPr>
              <a:defRPr/>
            </a:pPr>
            <a:r>
              <a:rPr lang="en-US" sz="2000" dirty="0">
                <a:solidFill>
                  <a:schemeClr val="accent1">
                    <a:lumMod val="50000"/>
                  </a:schemeClr>
                </a:solidFill>
              </a:rPr>
              <a:t>arrangements developed last to ensure they reflect how we want the model to work</a:t>
            </a:r>
          </a:p>
        </p:txBody>
      </p:sp>
      <p:sp>
        <p:nvSpPr>
          <p:cNvPr id="3" name="Rectangle 2"/>
          <p:cNvSpPr/>
          <p:nvPr/>
        </p:nvSpPr>
        <p:spPr>
          <a:xfrm>
            <a:off x="3348038" y="3429000"/>
            <a:ext cx="5573712" cy="1384300"/>
          </a:xfrm>
          <a:prstGeom prst="rect">
            <a:avLst/>
          </a:prstGeom>
        </p:spPr>
        <p:txBody>
          <a:bodyPr>
            <a:spAutoFit/>
          </a:bodyPr>
          <a:lstStyle/>
          <a:p>
            <a:pPr>
              <a:defRPr/>
            </a:pPr>
            <a:r>
              <a:rPr lang="en-US" sz="2400" b="1" dirty="0">
                <a:solidFill>
                  <a:schemeClr val="accent1">
                    <a:lumMod val="50000"/>
                  </a:schemeClr>
                </a:solidFill>
              </a:rPr>
              <a:t>2. Services</a:t>
            </a:r>
          </a:p>
          <a:p>
            <a:pPr>
              <a:defRPr/>
            </a:pPr>
            <a:r>
              <a:rPr lang="en-US" sz="2000" dirty="0">
                <a:solidFill>
                  <a:schemeClr val="accent1">
                    <a:lumMod val="50000"/>
                  </a:schemeClr>
                </a:solidFill>
              </a:rPr>
              <a:t>Strong partnership arrangements are crucial to the success of the model. This includes how we arrange services to ensure positive outcomes for children</a:t>
            </a:r>
          </a:p>
        </p:txBody>
      </p:sp>
      <p:sp>
        <p:nvSpPr>
          <p:cNvPr id="4" name="Rectangle 3"/>
          <p:cNvSpPr/>
          <p:nvPr/>
        </p:nvSpPr>
        <p:spPr>
          <a:xfrm>
            <a:off x="3348038" y="4938713"/>
            <a:ext cx="5573712" cy="1692771"/>
          </a:xfrm>
          <a:prstGeom prst="rect">
            <a:avLst/>
          </a:prstGeom>
        </p:spPr>
        <p:txBody>
          <a:bodyPr>
            <a:spAutoFit/>
          </a:bodyPr>
          <a:lstStyle/>
          <a:p>
            <a:pPr>
              <a:defRPr/>
            </a:pPr>
            <a:r>
              <a:rPr lang="en-US" sz="2400" b="1" dirty="0">
                <a:solidFill>
                  <a:schemeClr val="accent1">
                    <a:lumMod val="50000"/>
                  </a:schemeClr>
                </a:solidFill>
              </a:rPr>
              <a:t>1. Practice</a:t>
            </a:r>
          </a:p>
          <a:p>
            <a:pPr>
              <a:defRPr/>
            </a:pPr>
            <a:r>
              <a:rPr lang="en-US" sz="2000" dirty="0">
                <a:solidFill>
                  <a:schemeClr val="accent1">
                    <a:lumMod val="50000"/>
                  </a:schemeClr>
                </a:solidFill>
              </a:rPr>
              <a:t>Developing excellent practice will be the basis of the model. Supporting Families Enhancing Futures approach will sit at the </a:t>
            </a:r>
            <a:r>
              <a:rPr lang="en-US" sz="2000" dirty="0" err="1">
                <a:solidFill>
                  <a:schemeClr val="accent1">
                    <a:lumMod val="50000"/>
                  </a:schemeClr>
                </a:solidFill>
              </a:rPr>
              <a:t>centre</a:t>
            </a:r>
            <a:r>
              <a:rPr lang="en-US" sz="2000" dirty="0">
                <a:solidFill>
                  <a:schemeClr val="accent1">
                    <a:lumMod val="50000"/>
                  </a:schemeClr>
                </a:solidFill>
              </a:rPr>
              <a:t> of our approach and include shared values and </a:t>
            </a:r>
            <a:r>
              <a:rPr lang="en-US" sz="2000" dirty="0" err="1">
                <a:solidFill>
                  <a:schemeClr val="accent1">
                    <a:lumMod val="50000"/>
                  </a:schemeClr>
                </a:solidFill>
              </a:rPr>
              <a:t>behaviours</a:t>
            </a:r>
            <a:r>
              <a:rPr lang="en-US" sz="2000" dirty="0">
                <a:solidFill>
                  <a:schemeClr val="accent1">
                    <a:lumMod val="50000"/>
                  </a:schemeClr>
                </a:solidFill>
              </a:rPr>
              <a:t> </a:t>
            </a:r>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 y="5157788"/>
            <a:ext cx="2984500" cy="14732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3" y="3641725"/>
            <a:ext cx="2984500" cy="139065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pic>
        <p:nvPicPr>
          <p:cNvPr id="337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8" y="2122488"/>
            <a:ext cx="3098800" cy="1427162"/>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cxnSp>
        <p:nvCxnSpPr>
          <p:cNvPr id="7179" name="AutoShape 8"/>
          <p:cNvCxnSpPr>
            <a:cxnSpLocks noChangeShapeType="1"/>
          </p:cNvCxnSpPr>
          <p:nvPr/>
        </p:nvCxnSpPr>
        <p:spPr bwMode="auto">
          <a:xfrm flipV="1">
            <a:off x="107375325" y="109864525"/>
            <a:ext cx="0" cy="341313"/>
          </a:xfrm>
          <a:prstGeom prst="straightConnector1">
            <a:avLst/>
          </a:prstGeom>
          <a:noFill/>
          <a:ln w="44450" algn="ctr">
            <a:solidFill>
              <a:srgbClr val="27415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EEECE1"/>
                  </a:outerShdw>
                </a:effectLst>
              </a14:hiddenEffects>
            </a:ext>
          </a:extLst>
        </p:spPr>
      </p:cxnSp>
      <p:cxnSp>
        <p:nvCxnSpPr>
          <p:cNvPr id="7" name="Straight Arrow Connector 6"/>
          <p:cNvCxnSpPr/>
          <p:nvPr/>
        </p:nvCxnSpPr>
        <p:spPr>
          <a:xfrm flipV="1">
            <a:off x="2700338" y="4935538"/>
            <a:ext cx="0" cy="3429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00050" y="4935538"/>
            <a:ext cx="0" cy="3429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671763" y="3429000"/>
            <a:ext cx="0" cy="3429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85763" y="3422650"/>
            <a:ext cx="0" cy="342900"/>
          </a:xfrm>
          <a:prstGeom prst="straightConnector1">
            <a:avLst/>
          </a:prstGeom>
          <a:ln w="381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7" name="Picture 16"/>
          <p:cNvPicPr/>
          <p:nvPr/>
        </p:nvPicPr>
        <p:blipFill rotWithShape="1">
          <a:blip r:embed="rId6"/>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79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7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A Local Partnership Approach</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2" name="Rectangle 1"/>
          <p:cNvSpPr/>
          <p:nvPr/>
        </p:nvSpPr>
        <p:spPr>
          <a:xfrm>
            <a:off x="112823" y="2132856"/>
            <a:ext cx="9144000" cy="3785652"/>
          </a:xfrm>
          <a:prstGeom prst="rect">
            <a:avLst/>
          </a:prstGeom>
        </p:spPr>
        <p:txBody>
          <a:bodyPr>
            <a:spAutoFit/>
          </a:bodyPr>
          <a:lstStyle/>
          <a:p>
            <a:pPr>
              <a:defRPr/>
            </a:pPr>
            <a:r>
              <a:rPr lang="en-US" sz="2400" dirty="0">
                <a:solidFill>
                  <a:schemeClr val="accent1">
                    <a:lumMod val="50000"/>
                  </a:schemeClr>
                </a:solidFill>
              </a:rPr>
              <a:t>•  arrangements to ensure children receive the right help at the right time – including publication of thresholds</a:t>
            </a:r>
          </a:p>
          <a:p>
            <a:pPr>
              <a:defRPr/>
            </a:pPr>
            <a:r>
              <a:rPr lang="en-US" sz="2400" dirty="0">
                <a:solidFill>
                  <a:schemeClr val="accent1">
                    <a:lumMod val="50000"/>
                  </a:schemeClr>
                </a:solidFill>
              </a:rPr>
              <a:t>•  a model and methodology for undertaking local reviews</a:t>
            </a:r>
          </a:p>
          <a:p>
            <a:pPr>
              <a:defRPr/>
            </a:pPr>
            <a:r>
              <a:rPr lang="en-US" sz="2400" dirty="0">
                <a:solidFill>
                  <a:schemeClr val="accent1">
                    <a:lumMod val="50000"/>
                  </a:schemeClr>
                </a:solidFill>
              </a:rPr>
              <a:t>•  continued development and evaluation of SFEF</a:t>
            </a:r>
          </a:p>
          <a:p>
            <a:pPr>
              <a:defRPr/>
            </a:pPr>
            <a:r>
              <a:rPr lang="en-US" sz="2400" dirty="0">
                <a:solidFill>
                  <a:schemeClr val="accent1">
                    <a:lumMod val="50000"/>
                  </a:schemeClr>
                </a:solidFill>
              </a:rPr>
              <a:t>•  arrangements for monitoring, scrutiny and challenge</a:t>
            </a:r>
          </a:p>
          <a:p>
            <a:pPr>
              <a:defRPr/>
            </a:pPr>
            <a:r>
              <a:rPr lang="en-US" sz="2400" dirty="0">
                <a:solidFill>
                  <a:schemeClr val="accent1">
                    <a:lumMod val="50000"/>
                  </a:schemeClr>
                </a:solidFill>
              </a:rPr>
              <a:t>•  arrangements for embedding and testing of learning</a:t>
            </a:r>
          </a:p>
          <a:p>
            <a:pPr>
              <a:defRPr/>
            </a:pPr>
            <a:r>
              <a:rPr lang="en-US" sz="2400" dirty="0">
                <a:solidFill>
                  <a:schemeClr val="accent1">
                    <a:lumMod val="50000"/>
                  </a:schemeClr>
                </a:solidFill>
              </a:rPr>
              <a:t>•  arrangements for multi-agency training </a:t>
            </a:r>
          </a:p>
          <a:p>
            <a:pPr>
              <a:defRPr/>
            </a:pPr>
            <a:r>
              <a:rPr lang="en-US" sz="2400" dirty="0">
                <a:solidFill>
                  <a:schemeClr val="accent1">
                    <a:lumMod val="50000"/>
                  </a:schemeClr>
                </a:solidFill>
              </a:rPr>
              <a:t>•  local governance arrangements including relationships with other bodies and the mechanisms for independent scrutiny and annual reporting</a:t>
            </a:r>
          </a:p>
        </p:txBody>
      </p:sp>
      <p:sp>
        <p:nvSpPr>
          <p:cNvPr id="7" name="Rectangle 6"/>
          <p:cNvSpPr/>
          <p:nvPr/>
        </p:nvSpPr>
        <p:spPr>
          <a:xfrm>
            <a:off x="250825" y="1484313"/>
            <a:ext cx="9144000" cy="523220"/>
          </a:xfrm>
          <a:prstGeom prst="rect">
            <a:avLst/>
          </a:prstGeom>
        </p:spPr>
        <p:txBody>
          <a:bodyPr>
            <a:spAutoFit/>
          </a:bodyPr>
          <a:lstStyle/>
          <a:p>
            <a:pPr>
              <a:defRPr/>
            </a:pPr>
            <a:r>
              <a:rPr lang="en-US" sz="2800" dirty="0">
                <a:solidFill>
                  <a:schemeClr val="accent1">
                    <a:lumMod val="50000"/>
                  </a:schemeClr>
                </a:solidFill>
              </a:rPr>
              <a:t>The local model includes approaches to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6" name="Group 5">
            <a:extLst>
              <a:ext uri="{FF2B5EF4-FFF2-40B4-BE49-F238E27FC236}">
                <a16:creationId xmlns:a16="http://schemas.microsoft.com/office/drawing/2014/main" id="{C087FF4F-EC9E-4E2D-97F6-42F7827C669E}"/>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7B9EF43C-B45F-48AA-A0DE-4D6BAB7702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6BD89E3F-9AE5-4B27-B78E-6EC745FABA27}"/>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A Regional Approach</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107950" y="1655763"/>
            <a:ext cx="90138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800" dirty="0">
                <a:solidFill>
                  <a:schemeClr val="accent1">
                    <a:lumMod val="50000"/>
                  </a:schemeClr>
                </a:solidFill>
                <a:latin typeface="Gill Sans MT" pitchFamily="34" charset="0"/>
              </a:rPr>
              <a:t>Opportunities for local and regional collaboration will be pursued where beneficial. This will include:</a:t>
            </a:r>
            <a:endParaRPr lang="en-GB" altLang="en-US" sz="2800" dirty="0">
              <a:solidFill>
                <a:schemeClr val="accent1">
                  <a:lumMod val="50000"/>
                </a:schemeClr>
              </a:solidFill>
              <a:latin typeface="Gill Sans MT" pitchFamily="34" charset="0"/>
            </a:endParaRPr>
          </a:p>
        </p:txBody>
      </p:sp>
      <p:sp>
        <p:nvSpPr>
          <p:cNvPr id="5" name="TextBox 4"/>
          <p:cNvSpPr txBox="1">
            <a:spLocks noChangeArrowheads="1"/>
          </p:cNvSpPr>
          <p:nvPr/>
        </p:nvSpPr>
        <p:spPr bwMode="auto">
          <a:xfrm>
            <a:off x="130175" y="2781300"/>
            <a:ext cx="901382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Policies and Strategy</a:t>
            </a:r>
          </a:p>
          <a:p>
            <a:pPr eaLnBrk="1" hangingPunct="1">
              <a:spcBef>
                <a:spcPct val="0"/>
              </a:spcBef>
              <a:defRPr/>
            </a:pPr>
            <a:r>
              <a:rPr lang="en-US" altLang="en-US" sz="2800" dirty="0">
                <a:solidFill>
                  <a:schemeClr val="accent1">
                    <a:lumMod val="50000"/>
                  </a:schemeClr>
                </a:solidFill>
                <a:latin typeface="Gill Sans MT" pitchFamily="34" charset="0"/>
              </a:rPr>
              <a:t>Workforce Development and sharing learning</a:t>
            </a:r>
          </a:p>
          <a:p>
            <a:pPr eaLnBrk="1" hangingPunct="1">
              <a:spcBef>
                <a:spcPct val="0"/>
              </a:spcBef>
              <a:defRPr/>
            </a:pPr>
            <a:r>
              <a:rPr lang="en-US" altLang="en-US" sz="2800" dirty="0">
                <a:solidFill>
                  <a:schemeClr val="accent1">
                    <a:lumMod val="50000"/>
                  </a:schemeClr>
                </a:solidFill>
                <a:latin typeface="Gill Sans MT" pitchFamily="34" charset="0"/>
              </a:rPr>
              <a:t>Communication</a:t>
            </a:r>
          </a:p>
          <a:p>
            <a:pPr eaLnBrk="1" hangingPunct="1">
              <a:spcBef>
                <a:spcPct val="0"/>
              </a:spcBef>
              <a:defRPr/>
            </a:pPr>
            <a:r>
              <a:rPr lang="en-US" altLang="en-US" sz="2800" dirty="0">
                <a:solidFill>
                  <a:schemeClr val="accent1">
                    <a:lumMod val="50000"/>
                  </a:schemeClr>
                </a:solidFill>
                <a:latin typeface="Gill Sans MT" pitchFamily="34" charset="0"/>
              </a:rPr>
              <a:t>Child Death Reviews</a:t>
            </a:r>
          </a:p>
          <a:p>
            <a:pPr eaLnBrk="1" hangingPunct="1">
              <a:spcBef>
                <a:spcPct val="0"/>
              </a:spcBef>
              <a:defRPr/>
            </a:pPr>
            <a:r>
              <a:rPr lang="en-US" altLang="en-US" sz="2800" dirty="0">
                <a:solidFill>
                  <a:schemeClr val="accent1">
                    <a:lumMod val="50000"/>
                  </a:schemeClr>
                </a:solidFill>
                <a:latin typeface="Gill Sans MT" pitchFamily="34" charset="0"/>
              </a:rPr>
              <a:t>Approaches to Section 11/175 Audits</a:t>
            </a:r>
          </a:p>
          <a:p>
            <a:pPr eaLnBrk="1" hangingPunct="1">
              <a:spcBef>
                <a:spcPct val="0"/>
              </a:spcBef>
              <a:defRPr/>
            </a:pPr>
            <a:r>
              <a:rPr lang="en-US" altLang="en-US" sz="2800" dirty="0">
                <a:solidFill>
                  <a:schemeClr val="accent1">
                    <a:lumMod val="50000"/>
                  </a:schemeClr>
                </a:solidFill>
                <a:latin typeface="Gill Sans MT" pitchFamily="34" charset="0"/>
              </a:rPr>
              <a:t>Approaches to Case Reviews</a:t>
            </a:r>
          </a:p>
          <a:p>
            <a:pPr eaLnBrk="1" hangingPunct="1">
              <a:spcBef>
                <a:spcPct val="0"/>
              </a:spcBef>
              <a:defRPr/>
            </a:pPr>
            <a:r>
              <a:rPr lang="en-US" altLang="en-US" sz="2800" dirty="0">
                <a:solidFill>
                  <a:schemeClr val="accent1">
                    <a:lumMod val="50000"/>
                  </a:schemeClr>
                </a:solidFill>
                <a:latin typeface="Gill Sans MT" pitchFamily="34" charset="0"/>
              </a:rPr>
              <a:t>Peer Reviews</a:t>
            </a:r>
          </a:p>
          <a:p>
            <a:pPr eaLnBrk="1" hangingPunct="1">
              <a:spcBef>
                <a:spcPct val="0"/>
              </a:spcBef>
              <a:defRPr/>
            </a:pPr>
            <a:endParaRPr lang="en-GB" altLang="en-US" sz="2800" dirty="0">
              <a:solidFill>
                <a:schemeClr val="accent1">
                  <a:lumMod val="50000"/>
                </a:schemeClr>
              </a:solidFill>
              <a:latin typeface="Gill Sans MT" pitchFamily="34" charset="0"/>
            </a:endParaRPr>
          </a:p>
        </p:txBody>
      </p:sp>
      <p:pic>
        <p:nvPicPr>
          <p:cNvPr id="7" name="Picture 6"/>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6" name="Group 5">
            <a:extLst>
              <a:ext uri="{FF2B5EF4-FFF2-40B4-BE49-F238E27FC236}">
                <a16:creationId xmlns:a16="http://schemas.microsoft.com/office/drawing/2014/main" id="{64F9C0E0-749F-4D4F-8457-B02E8927E712}"/>
              </a:ext>
            </a:extLst>
          </p:cNvPr>
          <p:cNvGrpSpPr/>
          <p:nvPr/>
        </p:nvGrpSpPr>
        <p:grpSpPr>
          <a:xfrm>
            <a:off x="130175" y="5757118"/>
            <a:ext cx="8637431" cy="984250"/>
            <a:chOff x="365281" y="5805264"/>
            <a:chExt cx="8637431" cy="984250"/>
          </a:xfrm>
        </p:grpSpPr>
        <p:pic>
          <p:nvPicPr>
            <p:cNvPr id="8" name="Picture 2" descr="Jumping-kids[1]">
              <a:extLst>
                <a:ext uri="{FF2B5EF4-FFF2-40B4-BE49-F238E27FC236}">
                  <a16:creationId xmlns:a16="http://schemas.microsoft.com/office/drawing/2014/main" id="{34EF1C7B-5420-4255-8E24-F87BBFB7774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9" name="Rectangle 1">
              <a:extLst>
                <a:ext uri="{FF2B5EF4-FFF2-40B4-BE49-F238E27FC236}">
                  <a16:creationId xmlns:a16="http://schemas.microsoft.com/office/drawing/2014/main" id="{BAEB0A80-7C07-4947-88D0-15803CAE9EEF}"/>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63524" y="1844824"/>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7" name="TextBox 4"/>
          <p:cNvSpPr txBox="1">
            <a:spLocks noChangeArrowheads="1"/>
          </p:cNvSpPr>
          <p:nvPr/>
        </p:nvSpPr>
        <p:spPr bwMode="auto">
          <a:xfrm>
            <a:off x="543406" y="2790867"/>
            <a:ext cx="6603451" cy="400110"/>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This is the statutory ‘holding to account’ function of the partnership</a:t>
            </a:r>
            <a:endParaRPr lang="en-GB" altLang="en-US" sz="2000" i="1" dirty="0">
              <a:solidFill>
                <a:schemeClr val="accent1">
                  <a:lumMod val="75000"/>
                </a:schemeClr>
              </a:solidFill>
              <a:latin typeface="Gill Sans MT" pitchFamily="34" charset="0"/>
            </a:endParaRPr>
          </a:p>
        </p:txBody>
      </p:sp>
      <p:sp>
        <p:nvSpPr>
          <p:cNvPr id="9" name="TextBox 4"/>
          <p:cNvSpPr txBox="1">
            <a:spLocks noChangeArrowheads="1"/>
          </p:cNvSpPr>
          <p:nvPr/>
        </p:nvSpPr>
        <p:spPr bwMode="auto">
          <a:xfrm>
            <a:off x="543406" y="3438939"/>
            <a:ext cx="6603451" cy="707886"/>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Group includes LA, Police, Health, committee chairs and other agencies as required</a:t>
            </a:r>
            <a:endParaRPr lang="en-GB" altLang="en-US" sz="2000" i="1" dirty="0">
              <a:solidFill>
                <a:schemeClr val="accent1">
                  <a:lumMod val="75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10" name="Group 9">
            <a:extLst>
              <a:ext uri="{FF2B5EF4-FFF2-40B4-BE49-F238E27FC236}">
                <a16:creationId xmlns:a16="http://schemas.microsoft.com/office/drawing/2014/main" id="{22C56412-F6CA-4A49-A6EB-0B0973E10FE7}"/>
              </a:ext>
            </a:extLst>
          </p:cNvPr>
          <p:cNvGrpSpPr/>
          <p:nvPr/>
        </p:nvGrpSpPr>
        <p:grpSpPr>
          <a:xfrm>
            <a:off x="365281" y="5805264"/>
            <a:ext cx="8637431" cy="984250"/>
            <a:chOff x="365281" y="5805264"/>
            <a:chExt cx="8637431" cy="984250"/>
          </a:xfrm>
        </p:grpSpPr>
        <p:pic>
          <p:nvPicPr>
            <p:cNvPr id="11" name="Picture 2" descr="Jumping-kids[1]">
              <a:extLst>
                <a:ext uri="{FF2B5EF4-FFF2-40B4-BE49-F238E27FC236}">
                  <a16:creationId xmlns:a16="http://schemas.microsoft.com/office/drawing/2014/main" id="{CAB17961-E869-4D78-85AE-C624E7048F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2" name="Rectangle 1">
              <a:extLst>
                <a:ext uri="{FF2B5EF4-FFF2-40B4-BE49-F238E27FC236}">
                  <a16:creationId xmlns:a16="http://schemas.microsoft.com/office/drawing/2014/main" id="{78843575-5931-43C4-8157-2836D85F59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3" name="Graphic 12" descr="Line arrow: Counter-clockwise curve">
            <a:extLst>
              <a:ext uri="{FF2B5EF4-FFF2-40B4-BE49-F238E27FC236}">
                <a16:creationId xmlns:a16="http://schemas.microsoft.com/office/drawing/2014/main" id="{F0275D69-E0EE-4140-A791-42F57E6512F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00595" flipH="1">
            <a:off x="1461825" y="1937458"/>
            <a:ext cx="914400" cy="913969"/>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59486" y="1844824"/>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7" name="TextBox 4"/>
          <p:cNvSpPr txBox="1">
            <a:spLocks noChangeArrowheads="1"/>
          </p:cNvSpPr>
          <p:nvPr/>
        </p:nvSpPr>
        <p:spPr bwMode="auto">
          <a:xfrm>
            <a:off x="539552" y="2782669"/>
            <a:ext cx="7128792" cy="1015663"/>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The partnership group is the ‘stakeholder’ group including representation from relevant agencies and the wider community. You are all part of this group</a:t>
            </a:r>
            <a:endParaRPr lang="en-GB" altLang="en-US" sz="2000" i="1" dirty="0">
              <a:solidFill>
                <a:schemeClr val="accent1">
                  <a:lumMod val="75000"/>
                </a:schemeClr>
              </a:solidFill>
              <a:latin typeface="Gill Sans MT" pitchFamily="34" charset="0"/>
            </a:endParaRPr>
          </a:p>
        </p:txBody>
      </p:sp>
      <p:sp>
        <p:nvSpPr>
          <p:cNvPr id="2" name="Rectangle 22"/>
          <p:cNvSpPr>
            <a:spLocks noChangeArrowheads="1"/>
          </p:cNvSpPr>
          <p:nvPr/>
        </p:nvSpPr>
        <p:spPr bwMode="auto">
          <a:xfrm>
            <a:off x="2935711" y="1268760"/>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96261" y="1640235"/>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pic>
        <p:nvPicPr>
          <p:cNvPr id="9" name="Picture 8"/>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10" name="Group 9">
            <a:extLst>
              <a:ext uri="{FF2B5EF4-FFF2-40B4-BE49-F238E27FC236}">
                <a16:creationId xmlns:a16="http://schemas.microsoft.com/office/drawing/2014/main" id="{777F6D9B-54C0-430C-94BF-E9D05517F9AF}"/>
              </a:ext>
            </a:extLst>
          </p:cNvPr>
          <p:cNvGrpSpPr/>
          <p:nvPr/>
        </p:nvGrpSpPr>
        <p:grpSpPr>
          <a:xfrm>
            <a:off x="365281" y="5805264"/>
            <a:ext cx="8637431" cy="984250"/>
            <a:chOff x="365281" y="5805264"/>
            <a:chExt cx="8637431" cy="984250"/>
          </a:xfrm>
        </p:grpSpPr>
        <p:pic>
          <p:nvPicPr>
            <p:cNvPr id="11" name="Picture 2" descr="Jumping-kids[1]">
              <a:extLst>
                <a:ext uri="{FF2B5EF4-FFF2-40B4-BE49-F238E27FC236}">
                  <a16:creationId xmlns:a16="http://schemas.microsoft.com/office/drawing/2014/main" id="{0080969A-6D9C-43EB-93E4-56BC52F427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2" name="Rectangle 1">
              <a:extLst>
                <a:ext uri="{FF2B5EF4-FFF2-40B4-BE49-F238E27FC236}">
                  <a16:creationId xmlns:a16="http://schemas.microsoft.com/office/drawing/2014/main" id="{BAC88DD3-4BFA-4061-B87F-EB42F6A9E89B}"/>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3" name="Graphic 12" descr="Line arrow: Counter-clockwise curve">
            <a:extLst>
              <a:ext uri="{FF2B5EF4-FFF2-40B4-BE49-F238E27FC236}">
                <a16:creationId xmlns:a16="http://schemas.microsoft.com/office/drawing/2014/main" id="{D855619C-791D-49DE-87D9-EB0D99BEC3B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64782" flipH="1">
            <a:off x="1541125" y="1363641"/>
            <a:ext cx="914400" cy="1497592"/>
          </a:xfrm>
          <a:prstGeom prst="rect">
            <a:avLst/>
          </a:prstGeom>
        </p:spPr>
      </p:pic>
    </p:spTree>
    <p:extLst>
      <p:ext uri="{BB962C8B-B14F-4D97-AF65-F5344CB8AC3E}">
        <p14:creationId xmlns:p14="http://schemas.microsoft.com/office/powerpoint/2010/main" val="6994845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7" name="TextBox 4"/>
          <p:cNvSpPr txBox="1">
            <a:spLocks noChangeArrowheads="1"/>
          </p:cNvSpPr>
          <p:nvPr/>
        </p:nvSpPr>
        <p:spPr bwMode="auto">
          <a:xfrm>
            <a:off x="4957528" y="2996952"/>
            <a:ext cx="2350776" cy="1938992"/>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This is the function which provides the partners with data and intelligence from audit, reviews, feedback, training etc.</a:t>
            </a:r>
            <a:endParaRPr lang="en-GB" altLang="en-US" sz="2000" i="1" dirty="0">
              <a:solidFill>
                <a:schemeClr val="accent1">
                  <a:lumMod val="75000"/>
                </a:schemeClr>
              </a:solidFill>
              <a:latin typeface="Gill Sans MT"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Training </a:t>
            </a:r>
            <a:r>
              <a:rPr lang="en-GB" altLang="en-US" sz="1000" b="1" dirty="0">
                <a:solidFill>
                  <a:srgbClr val="244061"/>
                </a:solidFill>
                <a:latin typeface="Gill Sans MT" pitchFamily="34" charset="0"/>
                <a:cs typeface="Arial" pitchFamily="34" charset="0"/>
              </a:rPr>
              <a:t>Committee and Pool</a:t>
            </a:r>
            <a:endParaRPr kumimoji="0" lang="en-GB" altLang="en-US" sz="1000" b="1" i="0" u="none" strike="noStrike" cap="none" normalizeH="0" baseline="0" dirty="0">
              <a:ln>
                <a:noFill/>
              </a:ln>
              <a:solidFill>
                <a:srgbClr val="244061"/>
              </a:solidFill>
              <a:effectLst/>
              <a:latin typeface="Gill Sans MT"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             multi-agency and single agency </a:t>
            </a:r>
          </a:p>
          <a:p>
            <a:pPr lvl="0"/>
            <a:r>
              <a:rPr kumimoji="0" lang="en-GB" altLang="en-US" sz="1000" b="0" i="0" u="none" strike="noStrike" cap="none" normalizeH="0" baseline="0" dirty="0">
                <a:ln>
                  <a:noFill/>
                </a:ln>
                <a:solidFill>
                  <a:srgbClr val="244061"/>
                </a:solidFill>
                <a:effectLst/>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kumimoji="0" lang="en-GB" altLang="en-US" sz="1000" b="0" i="0" u="none" strike="noStrike" cap="none" normalizeH="0" baseline="0" dirty="0">
              <a:ln>
                <a:noFill/>
              </a:ln>
              <a:solidFill>
                <a:srgbClr val="244061"/>
              </a:solidFill>
              <a:effectLst/>
              <a:latin typeface="Gill Sans MT" pitchFamily="34" charset="0"/>
              <a:cs typeface="Arial" pitchFamily="34" charset="0"/>
            </a:endParaRPr>
          </a:p>
          <a:p>
            <a:pPr marL="0" marR="0" lvl="0" indent="0"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pic>
        <p:nvPicPr>
          <p:cNvPr id="13" name="Picture 12"/>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14" name="Group 13">
            <a:extLst>
              <a:ext uri="{FF2B5EF4-FFF2-40B4-BE49-F238E27FC236}">
                <a16:creationId xmlns:a16="http://schemas.microsoft.com/office/drawing/2014/main" id="{DF29BC69-115C-4C6D-B8A0-BD536C22E211}"/>
              </a:ext>
            </a:extLst>
          </p:cNvPr>
          <p:cNvGrpSpPr/>
          <p:nvPr/>
        </p:nvGrpSpPr>
        <p:grpSpPr>
          <a:xfrm>
            <a:off x="365281" y="5805264"/>
            <a:ext cx="8637431" cy="984250"/>
            <a:chOff x="365281" y="5805264"/>
            <a:chExt cx="8637431" cy="984250"/>
          </a:xfrm>
        </p:grpSpPr>
        <p:pic>
          <p:nvPicPr>
            <p:cNvPr id="15" name="Picture 2" descr="Jumping-kids[1]">
              <a:extLst>
                <a:ext uri="{FF2B5EF4-FFF2-40B4-BE49-F238E27FC236}">
                  <a16:creationId xmlns:a16="http://schemas.microsoft.com/office/drawing/2014/main" id="{0FA1CD42-CF58-4192-AA9E-4EAB4CF46ED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6" name="Rectangle 1">
              <a:extLst>
                <a:ext uri="{FF2B5EF4-FFF2-40B4-BE49-F238E27FC236}">
                  <a16:creationId xmlns:a16="http://schemas.microsoft.com/office/drawing/2014/main" id="{1C90C2C1-0622-4853-90D9-C38B648BB929}"/>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7" name="Graphic 16" descr="Line arrow: Counter-clockwise curve">
            <a:extLst>
              <a:ext uri="{FF2B5EF4-FFF2-40B4-BE49-F238E27FC236}">
                <a16:creationId xmlns:a16="http://schemas.microsoft.com/office/drawing/2014/main" id="{E7BD3CBC-69FC-4851-976C-48F35646F5C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638732" flipH="1">
            <a:off x="5004507" y="4676436"/>
            <a:ext cx="914400" cy="1214860"/>
          </a:xfrm>
          <a:prstGeom prst="rect">
            <a:avLst/>
          </a:prstGeom>
        </p:spPr>
      </p:pic>
    </p:spTree>
    <p:extLst>
      <p:ext uri="{BB962C8B-B14F-4D97-AF65-F5344CB8AC3E}">
        <p14:creationId xmlns:p14="http://schemas.microsoft.com/office/powerpoint/2010/main" val="144799657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7" name="TextBox 4"/>
          <p:cNvSpPr txBox="1">
            <a:spLocks noChangeArrowheads="1"/>
          </p:cNvSpPr>
          <p:nvPr/>
        </p:nvSpPr>
        <p:spPr bwMode="auto">
          <a:xfrm>
            <a:off x="7242522" y="2160482"/>
            <a:ext cx="1922931" cy="2862322"/>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Multi-agency groups maintaining oversight of key safeguarding issues and processes and feeding back into the Executive.</a:t>
            </a:r>
            <a:endParaRPr lang="en-GB" altLang="en-US" sz="2000" i="1" dirty="0">
              <a:solidFill>
                <a:schemeClr val="accent1">
                  <a:lumMod val="75000"/>
                </a:schemeClr>
              </a:solidFill>
              <a:latin typeface="Gill Sans MT"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lvl="0"/>
            <a:r>
              <a:rPr lang="en-GB" altLang="en-US" sz="1000" b="1" dirty="0">
                <a:solidFill>
                  <a:srgbClr val="244061"/>
                </a:solidFill>
                <a:latin typeface="Gill Sans MT" pitchFamily="34" charset="0"/>
                <a:cs typeface="Arial" pitchFamily="34" charset="0"/>
              </a:rPr>
              <a:t>Training Committee and Pool</a:t>
            </a:r>
          </a:p>
          <a:p>
            <a:pPr lvl="0"/>
            <a:r>
              <a:rPr lang="en-GB" altLang="en-US" sz="1000" dirty="0">
                <a:solidFill>
                  <a:srgbClr val="244061"/>
                </a:solidFill>
                <a:latin typeface="Gill Sans MT" pitchFamily="34" charset="0"/>
                <a:cs typeface="Arial" pitchFamily="34" charset="0"/>
              </a:rPr>
              <a:t>             multi-agency and single agency </a:t>
            </a:r>
          </a:p>
          <a:p>
            <a:pPr lvl="0"/>
            <a:r>
              <a:rPr lang="en-GB" altLang="en-US" sz="1000" dirty="0">
                <a:solidFill>
                  <a:srgbClr val="244061"/>
                </a:solidFill>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lang="en-GB" altLang="en-US" sz="1000" dirty="0">
              <a:solidFill>
                <a:srgbClr val="244061"/>
              </a:solidFill>
              <a:latin typeface="Gill Sans MT"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74" name="Straight Connector 32"/>
          <p:cNvCxnSpPr>
            <a:cxnSpLocks noChangeShapeType="1"/>
          </p:cNvCxnSpPr>
          <p:nvPr/>
        </p:nvCxnSpPr>
        <p:spPr bwMode="auto">
          <a:xfrm flipH="1">
            <a:off x="4890873" y="2910606"/>
            <a:ext cx="0" cy="23891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6" name="Rectangle 94"/>
          <p:cNvSpPr>
            <a:spLocks noChangeArrowheads="1"/>
          </p:cNvSpPr>
          <p:nvPr/>
        </p:nvSpPr>
        <p:spPr bwMode="auto">
          <a:xfrm>
            <a:off x="5009935" y="4290143"/>
            <a:ext cx="1989138" cy="67627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Evidencing Outcomes Group</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(including oversight of SFEF)</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96"/>
          <p:cNvSpPr>
            <a:spLocks noChangeArrowheads="1"/>
          </p:cNvSpPr>
          <p:nvPr/>
        </p:nvSpPr>
        <p:spPr bwMode="auto">
          <a:xfrm>
            <a:off x="5013110" y="5091830"/>
            <a:ext cx="1993900" cy="67627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Themed Task and Finish Groups  </a:t>
            </a:r>
            <a:r>
              <a:rPr kumimoji="0" lang="en-GB" altLang="en-US" sz="900" b="0" i="0" u="none" strike="noStrike" cap="none" normalizeH="0" baseline="0" dirty="0">
                <a:ln>
                  <a:noFill/>
                </a:ln>
                <a:solidFill>
                  <a:srgbClr val="244061"/>
                </a:solidFill>
                <a:effectLst/>
                <a:latin typeface="Gill Sans MT" pitchFamily="34" charset="0"/>
                <a:cs typeface="Arial" pitchFamily="34" charset="0"/>
              </a:rPr>
              <a:t>(Commissioned by Partners e.g. GCP2, Thresholds, Priorities) </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3077" name="Straight Connector 99"/>
          <p:cNvCxnSpPr>
            <a:cxnSpLocks noChangeShapeType="1"/>
          </p:cNvCxnSpPr>
          <p:nvPr/>
        </p:nvCxnSpPr>
        <p:spPr bwMode="auto">
          <a:xfrm flipH="1">
            <a:off x="4890873" y="3240806"/>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9" name="Rectangle 33"/>
          <p:cNvSpPr>
            <a:spLocks noChangeArrowheads="1"/>
          </p:cNvSpPr>
          <p:nvPr/>
        </p:nvSpPr>
        <p:spPr bwMode="auto">
          <a:xfrm>
            <a:off x="5011523" y="3591643"/>
            <a:ext cx="1989137" cy="56991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Domestic Abuse and Harmful Practices Steering Group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        (through DA alliance)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3079" name="Straight Connector 34"/>
          <p:cNvCxnSpPr>
            <a:cxnSpLocks noChangeShapeType="1"/>
          </p:cNvCxnSpPr>
          <p:nvPr/>
        </p:nvCxnSpPr>
        <p:spPr bwMode="auto">
          <a:xfrm>
            <a:off x="5848135" y="2323231"/>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2" name="Rectangle 23"/>
          <p:cNvSpPr>
            <a:spLocks noChangeArrowheads="1"/>
          </p:cNvSpPr>
          <p:nvPr/>
        </p:nvSpPr>
        <p:spPr bwMode="auto">
          <a:xfrm>
            <a:off x="4767048" y="2448643"/>
            <a:ext cx="1971675" cy="452438"/>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33"/>
          <p:cNvSpPr>
            <a:spLocks noChangeArrowheads="1"/>
          </p:cNvSpPr>
          <p:nvPr/>
        </p:nvSpPr>
        <p:spPr bwMode="auto">
          <a:xfrm>
            <a:off x="5009935" y="3028081"/>
            <a:ext cx="1989138" cy="450850"/>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Child Exploitation and Missing (</a:t>
            </a:r>
            <a:r>
              <a:rPr lang="en-GB" altLang="en-US" sz="1000" dirty="0">
                <a:solidFill>
                  <a:srgbClr val="244061"/>
                </a:solidFill>
                <a:latin typeface="Gill Sans MT" pitchFamily="34" charset="0"/>
                <a:cs typeface="Arial" pitchFamily="34" charset="0"/>
              </a:rPr>
              <a:t>including Contextual Safeguarding</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3082" name="Straight Connector 99"/>
          <p:cNvCxnSpPr>
            <a:cxnSpLocks noChangeShapeType="1"/>
          </p:cNvCxnSpPr>
          <p:nvPr/>
        </p:nvCxnSpPr>
        <p:spPr bwMode="auto">
          <a:xfrm flipH="1">
            <a:off x="4892460" y="387104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3" name="Straight Connector 99"/>
          <p:cNvCxnSpPr>
            <a:cxnSpLocks noChangeShapeType="1"/>
          </p:cNvCxnSpPr>
          <p:nvPr/>
        </p:nvCxnSpPr>
        <p:spPr bwMode="auto">
          <a:xfrm flipH="1">
            <a:off x="4886110" y="452509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4" name="Straight Connector 99"/>
          <p:cNvCxnSpPr>
            <a:cxnSpLocks noChangeShapeType="1"/>
          </p:cNvCxnSpPr>
          <p:nvPr/>
        </p:nvCxnSpPr>
        <p:spPr bwMode="auto">
          <a:xfrm flipH="1">
            <a:off x="4890873" y="529661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pic>
        <p:nvPicPr>
          <p:cNvPr id="24" name="Picture 23"/>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25" name="Group 24">
            <a:extLst>
              <a:ext uri="{FF2B5EF4-FFF2-40B4-BE49-F238E27FC236}">
                <a16:creationId xmlns:a16="http://schemas.microsoft.com/office/drawing/2014/main" id="{6C8E0B82-B857-4F2E-9DE7-C6640B581CFA}"/>
              </a:ext>
            </a:extLst>
          </p:cNvPr>
          <p:cNvGrpSpPr/>
          <p:nvPr/>
        </p:nvGrpSpPr>
        <p:grpSpPr>
          <a:xfrm>
            <a:off x="365281" y="5805264"/>
            <a:ext cx="8637431" cy="984250"/>
            <a:chOff x="365281" y="5805264"/>
            <a:chExt cx="8637431" cy="984250"/>
          </a:xfrm>
        </p:grpSpPr>
        <p:pic>
          <p:nvPicPr>
            <p:cNvPr id="26" name="Picture 2" descr="Jumping-kids[1]">
              <a:extLst>
                <a:ext uri="{FF2B5EF4-FFF2-40B4-BE49-F238E27FC236}">
                  <a16:creationId xmlns:a16="http://schemas.microsoft.com/office/drawing/2014/main" id="{22AF81BA-00CA-4CCE-A0B9-EA31A93F7B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27" name="Rectangle 1">
              <a:extLst>
                <a:ext uri="{FF2B5EF4-FFF2-40B4-BE49-F238E27FC236}">
                  <a16:creationId xmlns:a16="http://schemas.microsoft.com/office/drawing/2014/main" id="{E7B48FE1-73D5-4451-A415-632864C014A9}"/>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28" name="Graphic 27" descr="Line arrow: Counter-clockwise curve">
            <a:extLst>
              <a:ext uri="{FF2B5EF4-FFF2-40B4-BE49-F238E27FC236}">
                <a16:creationId xmlns:a16="http://schemas.microsoft.com/office/drawing/2014/main" id="{F8BFE515-436B-42C4-9FBD-23C126450A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138370" flipH="1">
            <a:off x="7364759" y="4907284"/>
            <a:ext cx="914400" cy="778665"/>
          </a:xfrm>
          <a:prstGeom prst="rect">
            <a:avLst/>
          </a:prstGeom>
        </p:spPr>
      </p:pic>
    </p:spTree>
    <p:extLst>
      <p:ext uri="{BB962C8B-B14F-4D97-AF65-F5344CB8AC3E}">
        <p14:creationId xmlns:p14="http://schemas.microsoft.com/office/powerpoint/2010/main" val="386932834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lvl="0"/>
            <a:r>
              <a:rPr lang="en-GB" altLang="en-US" sz="1000" b="1" dirty="0">
                <a:solidFill>
                  <a:srgbClr val="244061"/>
                </a:solidFill>
                <a:latin typeface="Gill Sans MT" pitchFamily="34" charset="0"/>
                <a:cs typeface="Arial" pitchFamily="34" charset="0"/>
              </a:rPr>
              <a:t>Training Committee and Pool</a:t>
            </a:r>
          </a:p>
          <a:p>
            <a:pPr lvl="0"/>
            <a:r>
              <a:rPr lang="en-GB" altLang="en-US" sz="1000" dirty="0">
                <a:solidFill>
                  <a:srgbClr val="244061"/>
                </a:solidFill>
                <a:latin typeface="Gill Sans MT" pitchFamily="34" charset="0"/>
                <a:cs typeface="Arial" pitchFamily="34" charset="0"/>
              </a:rPr>
              <a:t>             multi-agency and single agency </a:t>
            </a:r>
          </a:p>
          <a:p>
            <a:pPr lvl="0"/>
            <a:r>
              <a:rPr lang="en-GB" altLang="en-US" sz="1000" dirty="0">
                <a:solidFill>
                  <a:srgbClr val="244061"/>
                </a:solidFill>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lang="en-GB" altLang="en-US" sz="1000" dirty="0">
              <a:solidFill>
                <a:srgbClr val="244061"/>
              </a:solidFill>
              <a:latin typeface="Gill Sans MT"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74" name="Straight Connector 32"/>
          <p:cNvCxnSpPr>
            <a:cxnSpLocks noChangeShapeType="1"/>
          </p:cNvCxnSpPr>
          <p:nvPr/>
        </p:nvCxnSpPr>
        <p:spPr bwMode="auto">
          <a:xfrm flipH="1">
            <a:off x="4890873" y="2910606"/>
            <a:ext cx="0" cy="23891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6" name="Rectangle 94"/>
          <p:cNvSpPr>
            <a:spLocks noChangeArrowheads="1"/>
          </p:cNvSpPr>
          <p:nvPr/>
        </p:nvSpPr>
        <p:spPr bwMode="auto">
          <a:xfrm>
            <a:off x="5009935" y="4290143"/>
            <a:ext cx="1989138" cy="67627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Evidencing Outcomes Group</a:t>
            </a:r>
          </a:p>
          <a:p>
            <a:pPr lvl="0" algn="ctr"/>
            <a:r>
              <a:rPr lang="en-GB" altLang="en-US" sz="1000" dirty="0">
                <a:solidFill>
                  <a:srgbClr val="244061"/>
                </a:solidFill>
                <a:latin typeface="Gill Sans MT" pitchFamily="34" charset="0"/>
                <a:cs typeface="Arial" pitchFamily="34" charset="0"/>
              </a:rPr>
              <a:t>(including oversight of SFEF)</a:t>
            </a:r>
            <a:endParaRPr lang="en-US" altLang="en-US" dirty="0">
              <a:latin typeface="Arial" pitchFamily="34" charset="0"/>
              <a:cs typeface="Arial" pitchFamily="34" charset="0"/>
            </a:endParaRPr>
          </a:p>
        </p:txBody>
      </p:sp>
      <p:sp>
        <p:nvSpPr>
          <p:cNvPr id="8" name="Rectangle 96"/>
          <p:cNvSpPr>
            <a:spLocks noChangeArrowheads="1"/>
          </p:cNvSpPr>
          <p:nvPr/>
        </p:nvSpPr>
        <p:spPr bwMode="auto">
          <a:xfrm>
            <a:off x="5013110" y="5091830"/>
            <a:ext cx="1993900" cy="57928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50" dirty="0">
                <a:solidFill>
                  <a:srgbClr val="244061"/>
                </a:solidFill>
                <a:latin typeface="Gill Sans MT" pitchFamily="34" charset="0"/>
                <a:cs typeface="Arial" pitchFamily="34" charset="0"/>
              </a:rPr>
              <a:t>Themed Task and Finish Groups  </a:t>
            </a:r>
            <a:r>
              <a:rPr lang="en-GB" altLang="en-US" sz="1000" dirty="0">
                <a:solidFill>
                  <a:srgbClr val="244061"/>
                </a:solidFill>
                <a:latin typeface="Gill Sans MT" pitchFamily="34" charset="0"/>
                <a:cs typeface="Arial" pitchFamily="34" charset="0"/>
              </a:rPr>
              <a:t>(Commissioned by Partners e.g. GCP2, Thresholds, Priorities) </a:t>
            </a:r>
            <a:endParaRPr lang="en-US" altLang="en-US" sz="2000" dirty="0">
              <a:latin typeface="Arial" pitchFamily="34" charset="0"/>
              <a:cs typeface="Arial" pitchFamily="34" charset="0"/>
            </a:endParaRPr>
          </a:p>
        </p:txBody>
      </p:sp>
      <p:cxnSp>
        <p:nvCxnSpPr>
          <p:cNvPr id="3077" name="Straight Connector 99"/>
          <p:cNvCxnSpPr>
            <a:cxnSpLocks noChangeShapeType="1"/>
          </p:cNvCxnSpPr>
          <p:nvPr/>
        </p:nvCxnSpPr>
        <p:spPr bwMode="auto">
          <a:xfrm flipH="1">
            <a:off x="4890873" y="3240806"/>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9" name="Rectangle 33"/>
          <p:cNvSpPr>
            <a:spLocks noChangeArrowheads="1"/>
          </p:cNvSpPr>
          <p:nvPr/>
        </p:nvSpPr>
        <p:spPr bwMode="auto">
          <a:xfrm>
            <a:off x="5011523" y="3591643"/>
            <a:ext cx="1989137" cy="56991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Domestic Abuse and Harmful Practices Steering Group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        (through DA alliance)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3079" name="Straight Connector 34"/>
          <p:cNvCxnSpPr>
            <a:cxnSpLocks noChangeShapeType="1"/>
          </p:cNvCxnSpPr>
          <p:nvPr/>
        </p:nvCxnSpPr>
        <p:spPr bwMode="auto">
          <a:xfrm>
            <a:off x="5848135" y="2323231"/>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2" name="Rectangle 23"/>
          <p:cNvSpPr>
            <a:spLocks noChangeArrowheads="1"/>
          </p:cNvSpPr>
          <p:nvPr/>
        </p:nvSpPr>
        <p:spPr bwMode="auto">
          <a:xfrm>
            <a:off x="4767048" y="2448643"/>
            <a:ext cx="1971675" cy="452438"/>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33"/>
          <p:cNvSpPr>
            <a:spLocks noChangeArrowheads="1"/>
          </p:cNvSpPr>
          <p:nvPr/>
        </p:nvSpPr>
        <p:spPr bwMode="auto">
          <a:xfrm>
            <a:off x="5009935" y="3028081"/>
            <a:ext cx="1989138" cy="450850"/>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Child Exploitation and Missing (including Contextual Safeguarding)</a:t>
            </a:r>
            <a:endParaRPr lang="en-US" altLang="en-US" dirty="0">
              <a:latin typeface="Arial" pitchFamily="34" charset="0"/>
              <a:cs typeface="Arial" pitchFamily="34" charset="0"/>
            </a:endParaRPr>
          </a:p>
        </p:txBody>
      </p:sp>
      <p:cxnSp>
        <p:nvCxnSpPr>
          <p:cNvPr id="3082" name="Straight Connector 99"/>
          <p:cNvCxnSpPr>
            <a:cxnSpLocks noChangeShapeType="1"/>
          </p:cNvCxnSpPr>
          <p:nvPr/>
        </p:nvCxnSpPr>
        <p:spPr bwMode="auto">
          <a:xfrm flipH="1">
            <a:off x="4892460" y="387104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3" name="Straight Connector 99"/>
          <p:cNvCxnSpPr>
            <a:cxnSpLocks noChangeShapeType="1"/>
          </p:cNvCxnSpPr>
          <p:nvPr/>
        </p:nvCxnSpPr>
        <p:spPr bwMode="auto">
          <a:xfrm flipH="1">
            <a:off x="4886110" y="452509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4" name="Straight Connector 99"/>
          <p:cNvCxnSpPr>
            <a:cxnSpLocks noChangeShapeType="1"/>
          </p:cNvCxnSpPr>
          <p:nvPr/>
        </p:nvCxnSpPr>
        <p:spPr bwMode="auto">
          <a:xfrm flipH="1">
            <a:off x="4890873" y="529661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4" name="Rectangle 23"/>
          <p:cNvSpPr>
            <a:spLocks noChangeArrowheads="1"/>
          </p:cNvSpPr>
          <p:nvPr/>
        </p:nvSpPr>
        <p:spPr bwMode="auto">
          <a:xfrm>
            <a:off x="7205938" y="1412005"/>
            <a:ext cx="1760537" cy="268287"/>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365F91"/>
                </a:solidFill>
                <a:effectLst/>
                <a:latin typeface="Gill Sans MT" pitchFamily="34" charset="0"/>
                <a:cs typeface="Arial" pitchFamily="34" charset="0"/>
              </a:rPr>
              <a:t>Pan Merseyside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4099" name="Straight Connector 26"/>
          <p:cNvCxnSpPr>
            <a:cxnSpLocks noChangeShapeType="1"/>
            <a:endCxn id="14" idx="1"/>
          </p:cNvCxnSpPr>
          <p:nvPr/>
        </p:nvCxnSpPr>
        <p:spPr bwMode="auto">
          <a:xfrm>
            <a:off x="6738938" y="1545449"/>
            <a:ext cx="467000" cy="7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5" name="Rectangle 28"/>
          <p:cNvSpPr>
            <a:spLocks noChangeArrowheads="1"/>
          </p:cNvSpPr>
          <p:nvPr/>
        </p:nvSpPr>
        <p:spPr bwMode="auto">
          <a:xfrm>
            <a:off x="7217050" y="1742205"/>
            <a:ext cx="1758950" cy="1412875"/>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Overseen by Business Unit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Policies and Strategy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Workforce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Child Death Reviews</a:t>
            </a:r>
            <a:r>
              <a:rPr kumimoji="0" lang="en-GB" altLang="en-US" sz="1000" b="0" i="0" u="none" strike="noStrike" cap="none" normalizeH="0" baseline="30000">
                <a:ln>
                  <a:noFill/>
                </a:ln>
                <a:solidFill>
                  <a:srgbClr val="400040"/>
                </a:solidFill>
                <a:effectLst/>
                <a:latin typeface="Gill Sans MT" pitchFamily="34" charset="0"/>
                <a:cs typeface="Arial" pitchFamily="34" charset="0"/>
              </a:rPr>
              <a:t>3</a:t>
            </a:r>
            <a:r>
              <a:rPr kumimoji="0" lang="en-GB" altLang="en-US" sz="1000" b="0" i="0" u="none" strike="noStrike" cap="none" normalizeH="0" baseline="0">
                <a:ln>
                  <a:noFill/>
                </a:ln>
                <a:solidFill>
                  <a:srgbClr val="400040"/>
                </a:solidFill>
                <a:effectLst/>
                <a:latin typeface="Gill Sans MT"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Reciprocal Peer Reviews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4101" name="Straight Connector 26"/>
          <p:cNvCxnSpPr>
            <a:cxnSpLocks noChangeShapeType="1"/>
          </p:cNvCxnSpPr>
          <p:nvPr/>
        </p:nvCxnSpPr>
        <p:spPr bwMode="auto">
          <a:xfrm>
            <a:off x="7003531" y="1940498"/>
            <a:ext cx="211932" cy="0"/>
          </a:xfrm>
          <a:prstGeom prst="line">
            <a:avLst/>
          </a:prstGeom>
          <a:noFill/>
          <a:ln w="15875" algn="ctr">
            <a:solidFill>
              <a:srgbClr val="376092"/>
            </a:solidFill>
            <a:round/>
            <a:headEnd type="triangle" w="med" len="med"/>
            <a:tailEnd/>
          </a:ln>
          <a:extLst>
            <a:ext uri="{909E8E84-426E-40DD-AFC4-6F175D3DCCD1}">
              <a14:hiddenFill xmlns:a14="http://schemas.microsoft.com/office/drawing/2010/main">
                <a:noFill/>
              </a14:hiddenFill>
            </a:ext>
          </a:extLst>
        </p:spPr>
      </p:cxnSp>
      <p:sp>
        <p:nvSpPr>
          <p:cNvPr id="36" name="TextBox 4"/>
          <p:cNvSpPr txBox="1">
            <a:spLocks noChangeArrowheads="1"/>
          </p:cNvSpPr>
          <p:nvPr/>
        </p:nvSpPr>
        <p:spPr bwMode="auto">
          <a:xfrm>
            <a:off x="7396614" y="4161556"/>
            <a:ext cx="1455387" cy="707886"/>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Regional Collaboration</a:t>
            </a:r>
            <a:endParaRPr lang="en-GB" altLang="en-US" sz="2000" i="1" dirty="0">
              <a:solidFill>
                <a:schemeClr val="accent1">
                  <a:lumMod val="75000"/>
                </a:schemeClr>
              </a:solidFill>
              <a:latin typeface="Gill Sans MT" pitchFamily="34" charset="0"/>
            </a:endParaRPr>
          </a:p>
        </p:txBody>
      </p:sp>
      <p:pic>
        <p:nvPicPr>
          <p:cNvPr id="28" name="Picture 2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29" name="Group 28">
            <a:extLst>
              <a:ext uri="{FF2B5EF4-FFF2-40B4-BE49-F238E27FC236}">
                <a16:creationId xmlns:a16="http://schemas.microsoft.com/office/drawing/2014/main" id="{1AB46B0A-C8AF-4B5D-8B46-17552F95A9D2}"/>
              </a:ext>
            </a:extLst>
          </p:cNvPr>
          <p:cNvGrpSpPr/>
          <p:nvPr/>
        </p:nvGrpSpPr>
        <p:grpSpPr>
          <a:xfrm>
            <a:off x="365281" y="5805264"/>
            <a:ext cx="8637431" cy="984250"/>
            <a:chOff x="365281" y="5805264"/>
            <a:chExt cx="8637431" cy="984250"/>
          </a:xfrm>
        </p:grpSpPr>
        <p:pic>
          <p:nvPicPr>
            <p:cNvPr id="30" name="Picture 2" descr="Jumping-kids[1]">
              <a:extLst>
                <a:ext uri="{FF2B5EF4-FFF2-40B4-BE49-F238E27FC236}">
                  <a16:creationId xmlns:a16="http://schemas.microsoft.com/office/drawing/2014/main" id="{FDF789F9-3DCF-44C9-AAE6-0020B2F77EF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31" name="Rectangle 1">
              <a:extLst>
                <a:ext uri="{FF2B5EF4-FFF2-40B4-BE49-F238E27FC236}">
                  <a16:creationId xmlns:a16="http://schemas.microsoft.com/office/drawing/2014/main" id="{097ABCC3-7372-4F19-81F9-9A01ABC3FEC2}"/>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32" name="Graphic 31" descr="Line arrow: Counter-clockwise curve">
            <a:extLst>
              <a:ext uri="{FF2B5EF4-FFF2-40B4-BE49-F238E27FC236}">
                <a16:creationId xmlns:a16="http://schemas.microsoft.com/office/drawing/2014/main" id="{995A4781-465C-45DE-B885-21579C6B402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299579">
            <a:off x="7667108" y="3328120"/>
            <a:ext cx="914400" cy="914400"/>
          </a:xfrm>
          <a:prstGeom prst="rect">
            <a:avLst/>
          </a:prstGeom>
        </p:spPr>
      </p:pic>
    </p:spTree>
    <p:extLst>
      <p:ext uri="{BB962C8B-B14F-4D97-AF65-F5344CB8AC3E}">
        <p14:creationId xmlns:p14="http://schemas.microsoft.com/office/powerpoint/2010/main" val="398991946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lvl="0"/>
            <a:r>
              <a:rPr lang="en-GB" altLang="en-US" sz="1000" b="1" dirty="0">
                <a:solidFill>
                  <a:srgbClr val="244061"/>
                </a:solidFill>
                <a:latin typeface="Gill Sans MT" pitchFamily="34" charset="0"/>
                <a:cs typeface="Arial" pitchFamily="34" charset="0"/>
              </a:rPr>
              <a:t>Training Committee and Pool</a:t>
            </a:r>
          </a:p>
          <a:p>
            <a:pPr lvl="0"/>
            <a:r>
              <a:rPr lang="en-GB" altLang="en-US" sz="1000" dirty="0">
                <a:solidFill>
                  <a:srgbClr val="244061"/>
                </a:solidFill>
                <a:latin typeface="Gill Sans MT" pitchFamily="34" charset="0"/>
                <a:cs typeface="Arial" pitchFamily="34" charset="0"/>
              </a:rPr>
              <a:t>             multi-agency and single agency </a:t>
            </a:r>
          </a:p>
          <a:p>
            <a:pPr lvl="0"/>
            <a:r>
              <a:rPr lang="en-GB" altLang="en-US" sz="1000" dirty="0">
                <a:solidFill>
                  <a:srgbClr val="244061"/>
                </a:solidFill>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lang="en-GB" altLang="en-US" sz="1000" dirty="0">
              <a:solidFill>
                <a:srgbClr val="244061"/>
              </a:solidFill>
              <a:latin typeface="Gill Sans MT"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74" name="Straight Connector 32"/>
          <p:cNvCxnSpPr>
            <a:cxnSpLocks noChangeShapeType="1"/>
          </p:cNvCxnSpPr>
          <p:nvPr/>
        </p:nvCxnSpPr>
        <p:spPr bwMode="auto">
          <a:xfrm flipH="1">
            <a:off x="4890873" y="2910606"/>
            <a:ext cx="0" cy="23891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6" name="Rectangle 94"/>
          <p:cNvSpPr>
            <a:spLocks noChangeArrowheads="1"/>
          </p:cNvSpPr>
          <p:nvPr/>
        </p:nvSpPr>
        <p:spPr bwMode="auto">
          <a:xfrm>
            <a:off x="5009935" y="4290143"/>
            <a:ext cx="1989138" cy="67627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Evidencing Outcomes Group</a:t>
            </a:r>
          </a:p>
          <a:p>
            <a:pPr lvl="0" algn="ctr"/>
            <a:r>
              <a:rPr lang="en-GB" altLang="en-US" sz="1000" dirty="0">
                <a:solidFill>
                  <a:srgbClr val="244061"/>
                </a:solidFill>
                <a:latin typeface="Gill Sans MT" pitchFamily="34" charset="0"/>
                <a:cs typeface="Arial" pitchFamily="34" charset="0"/>
              </a:rPr>
              <a:t>(including oversight of SFEF)</a:t>
            </a:r>
            <a:endParaRPr lang="en-US" altLang="en-US" dirty="0">
              <a:latin typeface="Arial" pitchFamily="34" charset="0"/>
              <a:cs typeface="Arial" pitchFamily="34" charset="0"/>
            </a:endParaRPr>
          </a:p>
        </p:txBody>
      </p:sp>
      <p:sp>
        <p:nvSpPr>
          <p:cNvPr id="8" name="Rectangle 96"/>
          <p:cNvSpPr>
            <a:spLocks noChangeArrowheads="1"/>
          </p:cNvSpPr>
          <p:nvPr/>
        </p:nvSpPr>
        <p:spPr bwMode="auto">
          <a:xfrm>
            <a:off x="5013110" y="5091830"/>
            <a:ext cx="1993900" cy="676276"/>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algn="ctr"/>
            <a:r>
              <a:rPr lang="en-GB" altLang="en-US" sz="1050" dirty="0">
                <a:solidFill>
                  <a:srgbClr val="244061"/>
                </a:solidFill>
                <a:latin typeface="Gill Sans MT" pitchFamily="34" charset="0"/>
                <a:cs typeface="Arial" pitchFamily="34" charset="0"/>
              </a:rPr>
              <a:t>Themed Task and Finish Groups  </a:t>
            </a:r>
            <a:r>
              <a:rPr lang="en-GB" altLang="en-US" sz="1000" dirty="0">
                <a:solidFill>
                  <a:srgbClr val="244061"/>
                </a:solidFill>
                <a:latin typeface="Gill Sans MT" pitchFamily="34" charset="0"/>
                <a:cs typeface="Arial" pitchFamily="34" charset="0"/>
              </a:rPr>
              <a:t>(Commissioned by Partners e.g. GCP2, Thresholds, Priorities)</a:t>
            </a:r>
            <a:r>
              <a:rPr kumimoji="0" lang="en-GB" altLang="en-US" sz="900" b="0" i="0" u="none" strike="noStrike" cap="none" normalizeH="0" baseline="0" dirty="0">
                <a:ln>
                  <a:noFill/>
                </a:ln>
                <a:solidFill>
                  <a:srgbClr val="244061"/>
                </a:solidFill>
                <a:effectLst/>
                <a:latin typeface="Gill Sans MT" pitchFamily="34" charset="0"/>
                <a:cs typeface="Arial" pitchFamily="34" charset="0"/>
              </a:rPr>
              <a:t> </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3077" name="Straight Connector 99"/>
          <p:cNvCxnSpPr>
            <a:cxnSpLocks noChangeShapeType="1"/>
          </p:cNvCxnSpPr>
          <p:nvPr/>
        </p:nvCxnSpPr>
        <p:spPr bwMode="auto">
          <a:xfrm flipH="1">
            <a:off x="4890873" y="3240806"/>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9" name="Rectangle 33"/>
          <p:cNvSpPr>
            <a:spLocks noChangeArrowheads="1"/>
          </p:cNvSpPr>
          <p:nvPr/>
        </p:nvSpPr>
        <p:spPr bwMode="auto">
          <a:xfrm>
            <a:off x="5011523" y="3591643"/>
            <a:ext cx="1989137" cy="56991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Domestic Abuse and Harmful Practices Steering Group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        (through DA alliance)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3079" name="Straight Connector 34"/>
          <p:cNvCxnSpPr>
            <a:cxnSpLocks noChangeShapeType="1"/>
          </p:cNvCxnSpPr>
          <p:nvPr/>
        </p:nvCxnSpPr>
        <p:spPr bwMode="auto">
          <a:xfrm>
            <a:off x="5848135" y="2323231"/>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2" name="Rectangle 23"/>
          <p:cNvSpPr>
            <a:spLocks noChangeArrowheads="1"/>
          </p:cNvSpPr>
          <p:nvPr/>
        </p:nvSpPr>
        <p:spPr bwMode="auto">
          <a:xfrm>
            <a:off x="4767048" y="2448643"/>
            <a:ext cx="1971675" cy="452438"/>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33"/>
          <p:cNvSpPr>
            <a:spLocks noChangeArrowheads="1"/>
          </p:cNvSpPr>
          <p:nvPr/>
        </p:nvSpPr>
        <p:spPr bwMode="auto">
          <a:xfrm>
            <a:off x="5009935" y="3028081"/>
            <a:ext cx="1989138" cy="450850"/>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Child Exploitation and Missing (including Contextual Safeguarding)</a:t>
            </a:r>
            <a:endParaRPr lang="en-US" altLang="en-US" dirty="0">
              <a:latin typeface="Arial" pitchFamily="34" charset="0"/>
              <a:cs typeface="Arial" pitchFamily="34" charset="0"/>
            </a:endParaRPr>
          </a:p>
        </p:txBody>
      </p:sp>
      <p:cxnSp>
        <p:nvCxnSpPr>
          <p:cNvPr id="3082" name="Straight Connector 99"/>
          <p:cNvCxnSpPr>
            <a:cxnSpLocks noChangeShapeType="1"/>
          </p:cNvCxnSpPr>
          <p:nvPr/>
        </p:nvCxnSpPr>
        <p:spPr bwMode="auto">
          <a:xfrm flipH="1">
            <a:off x="4892460" y="387104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3" name="Straight Connector 99"/>
          <p:cNvCxnSpPr>
            <a:cxnSpLocks noChangeShapeType="1"/>
          </p:cNvCxnSpPr>
          <p:nvPr/>
        </p:nvCxnSpPr>
        <p:spPr bwMode="auto">
          <a:xfrm flipH="1">
            <a:off x="4886110" y="452509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4" name="Straight Connector 99"/>
          <p:cNvCxnSpPr>
            <a:cxnSpLocks noChangeShapeType="1"/>
          </p:cNvCxnSpPr>
          <p:nvPr/>
        </p:nvCxnSpPr>
        <p:spPr bwMode="auto">
          <a:xfrm flipH="1">
            <a:off x="4890873" y="529661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4" name="Rectangle 23"/>
          <p:cNvSpPr>
            <a:spLocks noChangeArrowheads="1"/>
          </p:cNvSpPr>
          <p:nvPr/>
        </p:nvSpPr>
        <p:spPr bwMode="auto">
          <a:xfrm>
            <a:off x="7205938" y="1412005"/>
            <a:ext cx="1760537" cy="268287"/>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365F91"/>
                </a:solidFill>
                <a:effectLst/>
                <a:latin typeface="Gill Sans MT" pitchFamily="34" charset="0"/>
                <a:cs typeface="Arial" pitchFamily="34" charset="0"/>
              </a:rPr>
              <a:t>Pan Merseyside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4099" name="Straight Connector 26"/>
          <p:cNvCxnSpPr>
            <a:cxnSpLocks noChangeShapeType="1"/>
            <a:endCxn id="14" idx="1"/>
          </p:cNvCxnSpPr>
          <p:nvPr/>
        </p:nvCxnSpPr>
        <p:spPr bwMode="auto">
          <a:xfrm>
            <a:off x="6738938" y="1545449"/>
            <a:ext cx="467000" cy="7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5" name="Rectangle 28"/>
          <p:cNvSpPr>
            <a:spLocks noChangeArrowheads="1"/>
          </p:cNvSpPr>
          <p:nvPr/>
        </p:nvSpPr>
        <p:spPr bwMode="auto">
          <a:xfrm>
            <a:off x="7217050" y="1742205"/>
            <a:ext cx="1758950" cy="1412875"/>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Overseen by Business Unit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Policies and Strategy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Workforce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Child Death Reviews</a:t>
            </a:r>
            <a:r>
              <a:rPr kumimoji="0" lang="en-GB" altLang="en-US" sz="1000" b="0" i="0" u="none" strike="noStrike" cap="none" normalizeH="0" baseline="30000">
                <a:ln>
                  <a:noFill/>
                </a:ln>
                <a:solidFill>
                  <a:srgbClr val="400040"/>
                </a:solidFill>
                <a:effectLst/>
                <a:latin typeface="Gill Sans MT" pitchFamily="34" charset="0"/>
                <a:cs typeface="Arial" pitchFamily="34" charset="0"/>
              </a:rPr>
              <a:t>3</a:t>
            </a:r>
            <a:r>
              <a:rPr kumimoji="0" lang="en-GB" altLang="en-US" sz="1000" b="0" i="0" u="none" strike="noStrike" cap="none" normalizeH="0" baseline="0">
                <a:ln>
                  <a:noFill/>
                </a:ln>
                <a:solidFill>
                  <a:srgbClr val="400040"/>
                </a:solidFill>
                <a:effectLst/>
                <a:latin typeface="Gill Sans MT"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Reciprocal Peer Reviews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4101" name="Straight Connector 26"/>
          <p:cNvCxnSpPr>
            <a:cxnSpLocks noChangeShapeType="1"/>
          </p:cNvCxnSpPr>
          <p:nvPr/>
        </p:nvCxnSpPr>
        <p:spPr bwMode="auto">
          <a:xfrm>
            <a:off x="7003531" y="1940498"/>
            <a:ext cx="211932" cy="0"/>
          </a:xfrm>
          <a:prstGeom prst="line">
            <a:avLst/>
          </a:prstGeom>
          <a:noFill/>
          <a:ln w="15875" algn="ctr">
            <a:solidFill>
              <a:srgbClr val="376092"/>
            </a:solidFill>
            <a:round/>
            <a:headEnd type="triangle" w="med" len="med"/>
            <a:tailEnd/>
          </a:ln>
          <a:extLst>
            <a:ext uri="{909E8E84-426E-40DD-AFC4-6F175D3DCCD1}">
              <a14:hiddenFill xmlns:a14="http://schemas.microsoft.com/office/drawing/2010/main">
                <a:noFill/>
              </a14:hiddenFill>
            </a:ext>
          </a:extLst>
        </p:spPr>
      </p:cxnSp>
      <p:sp>
        <p:nvSpPr>
          <p:cNvPr id="36" name="TextBox 4"/>
          <p:cNvSpPr txBox="1">
            <a:spLocks noChangeArrowheads="1"/>
          </p:cNvSpPr>
          <p:nvPr/>
        </p:nvSpPr>
        <p:spPr bwMode="auto">
          <a:xfrm>
            <a:off x="152128" y="3058582"/>
            <a:ext cx="1540585" cy="1323439"/>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Scrutiny of arrangements led by Maggie Atkinson</a:t>
            </a:r>
            <a:endParaRPr lang="en-GB" altLang="en-US" sz="2000" i="1" dirty="0">
              <a:solidFill>
                <a:schemeClr val="accent1">
                  <a:lumMod val="75000"/>
                </a:schemeClr>
              </a:solidFill>
              <a:latin typeface="Gill Sans MT" pitchFamily="34" charset="0"/>
            </a:endParaRPr>
          </a:p>
        </p:txBody>
      </p:sp>
      <p:cxnSp>
        <p:nvCxnSpPr>
          <p:cNvPr id="5122" name="Straight Connector 29"/>
          <p:cNvCxnSpPr>
            <a:cxnSpLocks noChangeShapeType="1"/>
          </p:cNvCxnSpPr>
          <p:nvPr/>
        </p:nvCxnSpPr>
        <p:spPr bwMode="auto">
          <a:xfrm>
            <a:off x="2296713" y="1565862"/>
            <a:ext cx="646112" cy="1588"/>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7" name="Rectangle 35"/>
          <p:cNvSpPr>
            <a:spLocks noChangeArrowheads="1"/>
          </p:cNvSpPr>
          <p:nvPr/>
        </p:nvSpPr>
        <p:spPr bwMode="auto">
          <a:xfrm>
            <a:off x="691750" y="1392825"/>
            <a:ext cx="1603375" cy="446087"/>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Independent Scrutiny of arrangements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5124" name="Straight Connector 34"/>
          <p:cNvCxnSpPr>
            <a:cxnSpLocks noChangeShapeType="1"/>
          </p:cNvCxnSpPr>
          <p:nvPr/>
        </p:nvCxnSpPr>
        <p:spPr bwMode="auto">
          <a:xfrm>
            <a:off x="2739625" y="1570625"/>
            <a:ext cx="0" cy="2682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pic>
        <p:nvPicPr>
          <p:cNvPr id="31" name="Picture 30"/>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32" name="Group 31">
            <a:extLst>
              <a:ext uri="{FF2B5EF4-FFF2-40B4-BE49-F238E27FC236}">
                <a16:creationId xmlns:a16="http://schemas.microsoft.com/office/drawing/2014/main" id="{FAD2537A-13DD-49B2-990E-BEC899F83CAD}"/>
              </a:ext>
            </a:extLst>
          </p:cNvPr>
          <p:cNvGrpSpPr/>
          <p:nvPr/>
        </p:nvGrpSpPr>
        <p:grpSpPr>
          <a:xfrm>
            <a:off x="365281" y="5805264"/>
            <a:ext cx="8637431" cy="984250"/>
            <a:chOff x="365281" y="5805264"/>
            <a:chExt cx="8637431" cy="984250"/>
          </a:xfrm>
        </p:grpSpPr>
        <p:pic>
          <p:nvPicPr>
            <p:cNvPr id="33" name="Picture 2" descr="Jumping-kids[1]">
              <a:extLst>
                <a:ext uri="{FF2B5EF4-FFF2-40B4-BE49-F238E27FC236}">
                  <a16:creationId xmlns:a16="http://schemas.microsoft.com/office/drawing/2014/main" id="{D38E7812-A915-47C6-9079-40C6EEDDC9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34" name="Rectangle 1">
              <a:extLst>
                <a:ext uri="{FF2B5EF4-FFF2-40B4-BE49-F238E27FC236}">
                  <a16:creationId xmlns:a16="http://schemas.microsoft.com/office/drawing/2014/main" id="{9A390AC0-B9F6-4FCD-AECC-76715C310FED}"/>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35" name="Graphic 34" descr="Line arrow: Counter-clockwise curve">
            <a:extLst>
              <a:ext uri="{FF2B5EF4-FFF2-40B4-BE49-F238E27FC236}">
                <a16:creationId xmlns:a16="http://schemas.microsoft.com/office/drawing/2014/main" id="{028F3490-6C67-4E67-A551-DCAD732A03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217293">
            <a:off x="659017" y="2004225"/>
            <a:ext cx="914400" cy="1047008"/>
          </a:xfrm>
          <a:prstGeom prst="rect">
            <a:avLst/>
          </a:prstGeom>
        </p:spPr>
      </p:pic>
    </p:spTree>
    <p:extLst>
      <p:ext uri="{BB962C8B-B14F-4D97-AF65-F5344CB8AC3E}">
        <p14:creationId xmlns:p14="http://schemas.microsoft.com/office/powerpoint/2010/main" val="10307628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Overview of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lvl="0"/>
            <a:r>
              <a:rPr lang="en-GB" altLang="en-US" sz="1000" b="1" dirty="0">
                <a:solidFill>
                  <a:srgbClr val="244061"/>
                </a:solidFill>
                <a:latin typeface="Gill Sans MT" pitchFamily="34" charset="0"/>
                <a:cs typeface="Arial" pitchFamily="34" charset="0"/>
              </a:rPr>
              <a:t>Training Committee and Pool</a:t>
            </a:r>
          </a:p>
          <a:p>
            <a:pPr lvl="0"/>
            <a:r>
              <a:rPr lang="en-GB" altLang="en-US" sz="1000" dirty="0">
                <a:solidFill>
                  <a:srgbClr val="244061"/>
                </a:solidFill>
                <a:latin typeface="Gill Sans MT" pitchFamily="34" charset="0"/>
                <a:cs typeface="Arial" pitchFamily="34" charset="0"/>
              </a:rPr>
              <a:t>             multi-agency and single agency </a:t>
            </a:r>
          </a:p>
          <a:p>
            <a:pPr lvl="0"/>
            <a:r>
              <a:rPr lang="en-GB" altLang="en-US" sz="1000" dirty="0">
                <a:solidFill>
                  <a:srgbClr val="244061"/>
                </a:solidFill>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lang="en-GB" altLang="en-US" sz="1000" dirty="0">
              <a:solidFill>
                <a:srgbClr val="244061"/>
              </a:solidFill>
              <a:latin typeface="Gill Sans MT"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74" name="Straight Connector 32"/>
          <p:cNvCxnSpPr>
            <a:cxnSpLocks noChangeShapeType="1"/>
          </p:cNvCxnSpPr>
          <p:nvPr/>
        </p:nvCxnSpPr>
        <p:spPr bwMode="auto">
          <a:xfrm flipH="1">
            <a:off x="4890873" y="2910606"/>
            <a:ext cx="0" cy="23891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6" name="Rectangle 94"/>
          <p:cNvSpPr>
            <a:spLocks noChangeArrowheads="1"/>
          </p:cNvSpPr>
          <p:nvPr/>
        </p:nvSpPr>
        <p:spPr bwMode="auto">
          <a:xfrm>
            <a:off x="5009935" y="4290143"/>
            <a:ext cx="1989138" cy="67627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Evidencing Outcomes Group</a:t>
            </a:r>
          </a:p>
          <a:p>
            <a:pPr lvl="0" algn="ctr"/>
            <a:r>
              <a:rPr lang="en-GB" altLang="en-US" sz="1000" dirty="0">
                <a:solidFill>
                  <a:srgbClr val="244061"/>
                </a:solidFill>
                <a:latin typeface="Gill Sans MT" pitchFamily="34" charset="0"/>
                <a:cs typeface="Arial" pitchFamily="34" charset="0"/>
              </a:rPr>
              <a:t>(including oversight of SFEF)</a:t>
            </a:r>
            <a:endParaRPr lang="en-US" altLang="en-US" dirty="0">
              <a:latin typeface="Arial" pitchFamily="34" charset="0"/>
              <a:cs typeface="Arial" pitchFamily="34" charset="0"/>
            </a:endParaRPr>
          </a:p>
        </p:txBody>
      </p:sp>
      <p:sp>
        <p:nvSpPr>
          <p:cNvPr id="8" name="Rectangle 96"/>
          <p:cNvSpPr>
            <a:spLocks noChangeArrowheads="1"/>
          </p:cNvSpPr>
          <p:nvPr/>
        </p:nvSpPr>
        <p:spPr bwMode="auto">
          <a:xfrm>
            <a:off x="5013110" y="5091831"/>
            <a:ext cx="1993900" cy="569912"/>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50" dirty="0">
                <a:solidFill>
                  <a:srgbClr val="244061"/>
                </a:solidFill>
                <a:latin typeface="Gill Sans MT" pitchFamily="34" charset="0"/>
                <a:cs typeface="Arial" pitchFamily="34" charset="0"/>
              </a:rPr>
              <a:t>Themed Task and Finish Groups  </a:t>
            </a:r>
            <a:r>
              <a:rPr lang="en-GB" altLang="en-US" sz="1000" dirty="0">
                <a:solidFill>
                  <a:srgbClr val="244061"/>
                </a:solidFill>
                <a:latin typeface="Gill Sans MT" pitchFamily="34" charset="0"/>
                <a:cs typeface="Arial" pitchFamily="34" charset="0"/>
              </a:rPr>
              <a:t>(Commissioned by Partners e.g. GCP2, Thresholds, Priorities) </a:t>
            </a:r>
            <a:endParaRPr lang="en-US" altLang="en-US" sz="2000" dirty="0">
              <a:latin typeface="Arial" pitchFamily="34" charset="0"/>
              <a:cs typeface="Arial" pitchFamily="34" charset="0"/>
            </a:endParaRPr>
          </a:p>
        </p:txBody>
      </p:sp>
      <p:cxnSp>
        <p:nvCxnSpPr>
          <p:cNvPr id="3077" name="Straight Connector 99"/>
          <p:cNvCxnSpPr>
            <a:cxnSpLocks noChangeShapeType="1"/>
          </p:cNvCxnSpPr>
          <p:nvPr/>
        </p:nvCxnSpPr>
        <p:spPr bwMode="auto">
          <a:xfrm flipH="1">
            <a:off x="4890873" y="3240806"/>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9" name="Rectangle 33"/>
          <p:cNvSpPr>
            <a:spLocks noChangeArrowheads="1"/>
          </p:cNvSpPr>
          <p:nvPr/>
        </p:nvSpPr>
        <p:spPr bwMode="auto">
          <a:xfrm>
            <a:off x="5011523" y="3591643"/>
            <a:ext cx="1989137" cy="56991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Domestic Abuse and Harmful Practices Steering Group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        (through DA alliance)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3079" name="Straight Connector 34"/>
          <p:cNvCxnSpPr>
            <a:cxnSpLocks noChangeShapeType="1"/>
          </p:cNvCxnSpPr>
          <p:nvPr/>
        </p:nvCxnSpPr>
        <p:spPr bwMode="auto">
          <a:xfrm>
            <a:off x="5848135" y="2323231"/>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2" name="Rectangle 23"/>
          <p:cNvSpPr>
            <a:spLocks noChangeArrowheads="1"/>
          </p:cNvSpPr>
          <p:nvPr/>
        </p:nvSpPr>
        <p:spPr bwMode="auto">
          <a:xfrm>
            <a:off x="4767048" y="2448643"/>
            <a:ext cx="1971675" cy="452438"/>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33"/>
          <p:cNvSpPr>
            <a:spLocks noChangeArrowheads="1"/>
          </p:cNvSpPr>
          <p:nvPr/>
        </p:nvSpPr>
        <p:spPr bwMode="auto">
          <a:xfrm>
            <a:off x="5009935" y="3028081"/>
            <a:ext cx="1989138" cy="450850"/>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Child Exploitation and Missing (including Contextual Safeguarding)</a:t>
            </a:r>
            <a:endParaRPr lang="en-US" altLang="en-US" dirty="0">
              <a:latin typeface="Arial" pitchFamily="34" charset="0"/>
              <a:cs typeface="Arial" pitchFamily="34" charset="0"/>
            </a:endParaRPr>
          </a:p>
        </p:txBody>
      </p:sp>
      <p:cxnSp>
        <p:nvCxnSpPr>
          <p:cNvPr id="3082" name="Straight Connector 99"/>
          <p:cNvCxnSpPr>
            <a:cxnSpLocks noChangeShapeType="1"/>
          </p:cNvCxnSpPr>
          <p:nvPr/>
        </p:nvCxnSpPr>
        <p:spPr bwMode="auto">
          <a:xfrm flipH="1">
            <a:off x="4892460" y="387104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3" name="Straight Connector 99"/>
          <p:cNvCxnSpPr>
            <a:cxnSpLocks noChangeShapeType="1"/>
          </p:cNvCxnSpPr>
          <p:nvPr/>
        </p:nvCxnSpPr>
        <p:spPr bwMode="auto">
          <a:xfrm flipH="1">
            <a:off x="4886110" y="452509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4" name="Straight Connector 99"/>
          <p:cNvCxnSpPr>
            <a:cxnSpLocks noChangeShapeType="1"/>
          </p:cNvCxnSpPr>
          <p:nvPr/>
        </p:nvCxnSpPr>
        <p:spPr bwMode="auto">
          <a:xfrm flipH="1">
            <a:off x="4890873" y="529661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4" name="Rectangle 23"/>
          <p:cNvSpPr>
            <a:spLocks noChangeArrowheads="1"/>
          </p:cNvSpPr>
          <p:nvPr/>
        </p:nvSpPr>
        <p:spPr bwMode="auto">
          <a:xfrm>
            <a:off x="7205938" y="1412005"/>
            <a:ext cx="1760537" cy="268287"/>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365F91"/>
                </a:solidFill>
                <a:effectLst/>
                <a:latin typeface="Gill Sans MT" pitchFamily="34" charset="0"/>
                <a:cs typeface="Arial" pitchFamily="34" charset="0"/>
              </a:rPr>
              <a:t>Pan Merseyside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4099" name="Straight Connector 26"/>
          <p:cNvCxnSpPr>
            <a:cxnSpLocks noChangeShapeType="1"/>
            <a:endCxn id="14" idx="1"/>
          </p:cNvCxnSpPr>
          <p:nvPr/>
        </p:nvCxnSpPr>
        <p:spPr bwMode="auto">
          <a:xfrm>
            <a:off x="6738938" y="1545449"/>
            <a:ext cx="467000" cy="7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5" name="Rectangle 28"/>
          <p:cNvSpPr>
            <a:spLocks noChangeArrowheads="1"/>
          </p:cNvSpPr>
          <p:nvPr/>
        </p:nvSpPr>
        <p:spPr bwMode="auto">
          <a:xfrm>
            <a:off x="7217050" y="1742205"/>
            <a:ext cx="1758950" cy="1412875"/>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Overseen by Business Unit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Policies and Strategy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Workforce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Child Death Reviews</a:t>
            </a:r>
            <a:r>
              <a:rPr kumimoji="0" lang="en-GB" altLang="en-US" sz="1000" b="0" i="0" u="none" strike="noStrike" cap="none" normalizeH="0" baseline="30000">
                <a:ln>
                  <a:noFill/>
                </a:ln>
                <a:solidFill>
                  <a:srgbClr val="400040"/>
                </a:solidFill>
                <a:effectLst/>
                <a:latin typeface="Gill Sans MT" pitchFamily="34" charset="0"/>
                <a:cs typeface="Arial" pitchFamily="34" charset="0"/>
              </a:rPr>
              <a:t>3</a:t>
            </a:r>
            <a:r>
              <a:rPr kumimoji="0" lang="en-GB" altLang="en-US" sz="1000" b="0" i="0" u="none" strike="noStrike" cap="none" normalizeH="0" baseline="0">
                <a:ln>
                  <a:noFill/>
                </a:ln>
                <a:solidFill>
                  <a:srgbClr val="400040"/>
                </a:solidFill>
                <a:effectLst/>
                <a:latin typeface="Gill Sans MT"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Reciprocal Peer Reviews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4101" name="Straight Connector 26"/>
          <p:cNvCxnSpPr>
            <a:cxnSpLocks noChangeShapeType="1"/>
          </p:cNvCxnSpPr>
          <p:nvPr/>
        </p:nvCxnSpPr>
        <p:spPr bwMode="auto">
          <a:xfrm>
            <a:off x="7003531" y="1940498"/>
            <a:ext cx="211932" cy="0"/>
          </a:xfrm>
          <a:prstGeom prst="line">
            <a:avLst/>
          </a:prstGeom>
          <a:noFill/>
          <a:ln w="15875" algn="ctr">
            <a:solidFill>
              <a:srgbClr val="376092"/>
            </a:solidFill>
            <a:round/>
            <a:headEnd type="triangle" w="med" len="med"/>
            <a:tailEnd/>
          </a:ln>
          <a:extLst>
            <a:ext uri="{909E8E84-426E-40DD-AFC4-6F175D3DCCD1}">
              <a14:hiddenFill xmlns:a14="http://schemas.microsoft.com/office/drawing/2010/main">
                <a:noFill/>
              </a14:hiddenFill>
            </a:ext>
          </a:extLst>
        </p:spPr>
      </p:cxnSp>
      <p:sp>
        <p:nvSpPr>
          <p:cNvPr id="36" name="TextBox 4"/>
          <p:cNvSpPr txBox="1">
            <a:spLocks noChangeArrowheads="1"/>
          </p:cNvSpPr>
          <p:nvPr/>
        </p:nvSpPr>
        <p:spPr bwMode="auto">
          <a:xfrm>
            <a:off x="267979" y="3916212"/>
            <a:ext cx="1455387" cy="1631216"/>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Relationships with other statutory bodies and groups</a:t>
            </a:r>
            <a:endParaRPr lang="en-GB" altLang="en-US" sz="2000" i="1" dirty="0">
              <a:solidFill>
                <a:schemeClr val="accent1">
                  <a:lumMod val="75000"/>
                </a:schemeClr>
              </a:solidFill>
              <a:latin typeface="Gill Sans MT" pitchFamily="34" charset="0"/>
            </a:endParaRPr>
          </a:p>
        </p:txBody>
      </p:sp>
      <p:cxnSp>
        <p:nvCxnSpPr>
          <p:cNvPr id="5122" name="Straight Connector 29"/>
          <p:cNvCxnSpPr>
            <a:cxnSpLocks noChangeShapeType="1"/>
          </p:cNvCxnSpPr>
          <p:nvPr/>
        </p:nvCxnSpPr>
        <p:spPr bwMode="auto">
          <a:xfrm>
            <a:off x="2296713" y="1565862"/>
            <a:ext cx="646112" cy="1588"/>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7" name="Rectangle 35"/>
          <p:cNvSpPr>
            <a:spLocks noChangeArrowheads="1"/>
          </p:cNvSpPr>
          <p:nvPr/>
        </p:nvSpPr>
        <p:spPr bwMode="auto">
          <a:xfrm>
            <a:off x="691750" y="1392825"/>
            <a:ext cx="1603375" cy="446087"/>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Independent Scrutiny of arrangements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5124" name="Straight Connector 34"/>
          <p:cNvCxnSpPr>
            <a:cxnSpLocks noChangeShapeType="1"/>
          </p:cNvCxnSpPr>
          <p:nvPr/>
        </p:nvCxnSpPr>
        <p:spPr bwMode="auto">
          <a:xfrm>
            <a:off x="2739625" y="1570625"/>
            <a:ext cx="0" cy="2682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6" name="Rectangle 30"/>
          <p:cNvSpPr>
            <a:spLocks noChangeArrowheads="1"/>
          </p:cNvSpPr>
          <p:nvPr/>
        </p:nvSpPr>
        <p:spPr bwMode="auto">
          <a:xfrm>
            <a:off x="238530" y="1987633"/>
            <a:ext cx="1406525" cy="1003300"/>
          </a:xfrm>
          <a:prstGeom prst="rect">
            <a:avLst/>
          </a:prstGeom>
          <a:solidFill>
            <a:srgbClr val="4D7FBB">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15868"/>
                </a:solidFill>
                <a:effectLst/>
                <a:latin typeface="Gill Sans MT" pitchFamily="34" charset="0"/>
                <a:cs typeface="Arial" pitchFamily="34" charset="0"/>
              </a:rPr>
              <a:t>MoU’s with statutory partnership arrangements and Commissioning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6147" name="Straight Connector 36"/>
          <p:cNvCxnSpPr>
            <a:cxnSpLocks noChangeShapeType="1"/>
          </p:cNvCxnSpPr>
          <p:nvPr/>
        </p:nvCxnSpPr>
        <p:spPr bwMode="auto">
          <a:xfrm>
            <a:off x="1645055" y="2218596"/>
            <a:ext cx="982729"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pic>
        <p:nvPicPr>
          <p:cNvPr id="33" name="Picture 32"/>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34" name="Group 33">
            <a:extLst>
              <a:ext uri="{FF2B5EF4-FFF2-40B4-BE49-F238E27FC236}">
                <a16:creationId xmlns:a16="http://schemas.microsoft.com/office/drawing/2014/main" id="{FF71EE7B-7EF9-4E78-A6EE-E258880D26F7}"/>
              </a:ext>
            </a:extLst>
          </p:cNvPr>
          <p:cNvGrpSpPr/>
          <p:nvPr/>
        </p:nvGrpSpPr>
        <p:grpSpPr>
          <a:xfrm>
            <a:off x="365281" y="5805264"/>
            <a:ext cx="8637431" cy="984250"/>
            <a:chOff x="365281" y="5805264"/>
            <a:chExt cx="8637431" cy="984250"/>
          </a:xfrm>
        </p:grpSpPr>
        <p:pic>
          <p:nvPicPr>
            <p:cNvPr id="35" name="Picture 2" descr="Jumping-kids[1]">
              <a:extLst>
                <a:ext uri="{FF2B5EF4-FFF2-40B4-BE49-F238E27FC236}">
                  <a16:creationId xmlns:a16="http://schemas.microsoft.com/office/drawing/2014/main" id="{52E181E0-CBD5-4A81-BA3A-801A0242F4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37" name="Rectangle 1">
              <a:extLst>
                <a:ext uri="{FF2B5EF4-FFF2-40B4-BE49-F238E27FC236}">
                  <a16:creationId xmlns:a16="http://schemas.microsoft.com/office/drawing/2014/main" id="{D5E5FB19-A82C-4258-90DC-D87DCD44A807}"/>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7" name="Graphic 16" descr="Line arrow: Counter-clockwise curve">
            <a:extLst>
              <a:ext uri="{FF2B5EF4-FFF2-40B4-BE49-F238E27FC236}">
                <a16:creationId xmlns:a16="http://schemas.microsoft.com/office/drawing/2014/main" id="{027E5AE2-56CB-44A9-92CB-23B6F8BFC4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372054">
            <a:off x="484591" y="3070321"/>
            <a:ext cx="914400" cy="914400"/>
          </a:xfrm>
          <a:prstGeom prst="rect">
            <a:avLst/>
          </a:prstGeom>
        </p:spPr>
      </p:pic>
    </p:spTree>
    <p:extLst>
      <p:ext uri="{BB962C8B-B14F-4D97-AF65-F5344CB8AC3E}">
        <p14:creationId xmlns:p14="http://schemas.microsoft.com/office/powerpoint/2010/main" val="17145774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916238" y="22066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Final Model</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3" name="Rectangle 2"/>
          <p:cNvSpPr/>
          <p:nvPr/>
        </p:nvSpPr>
        <p:spPr>
          <a:xfrm>
            <a:off x="251520" y="6309320"/>
            <a:ext cx="165618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24"/>
          <p:cNvSpPr>
            <a:spLocks noChangeArrowheads="1"/>
          </p:cNvSpPr>
          <p:nvPr/>
        </p:nvSpPr>
        <p:spPr bwMode="auto">
          <a:xfrm>
            <a:off x="2640013" y="1838912"/>
            <a:ext cx="4375150" cy="477838"/>
          </a:xfrm>
          <a:prstGeom prst="rect">
            <a:avLst/>
          </a:prstGeom>
          <a:solidFill>
            <a:srgbClr val="4D7FBB"/>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GB" altLang="en-US" sz="200" b="1" i="0" u="none" strike="noStrike" cap="none" normalizeH="0" baseline="0" dirty="0">
              <a:ln>
                <a:noFill/>
              </a:ln>
              <a:solidFill>
                <a:srgbClr val="FFFFFF"/>
              </a:solidFill>
              <a:effectLst/>
              <a:latin typeface="Gill Sans MT"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Statutory Safeguarding Partners Executive Group</a:t>
            </a:r>
            <a:endParaRPr kumimoji="0" lang="en-US" altLang="en-US" sz="1400" b="0" i="0" u="none" strike="noStrike" cap="none" normalizeH="0" baseline="0" dirty="0">
              <a:ln>
                <a:noFill/>
              </a:ln>
              <a:solidFill>
                <a:schemeClr val="tx1"/>
              </a:solidFill>
              <a:effectLst/>
              <a:latin typeface="Arial" pitchFamily="34" charset="0"/>
              <a:cs typeface="Arial" pitchFamily="34" charset="0"/>
            </a:endParaRPr>
          </a:p>
        </p:txBody>
      </p:sp>
      <p:sp>
        <p:nvSpPr>
          <p:cNvPr id="2" name="Rectangle 22"/>
          <p:cNvSpPr>
            <a:spLocks noChangeArrowheads="1"/>
          </p:cNvSpPr>
          <p:nvPr/>
        </p:nvSpPr>
        <p:spPr bwMode="auto">
          <a:xfrm>
            <a:off x="2916238" y="1262848"/>
            <a:ext cx="3822700" cy="381000"/>
          </a:xfrm>
          <a:prstGeom prst="rect">
            <a:avLst/>
          </a:prstGeom>
          <a:solidFill>
            <a:srgbClr val="27415F"/>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400" b="1" i="0" u="none" strike="noStrike" cap="none" normalizeH="0" baseline="0" dirty="0">
                <a:ln>
                  <a:noFill/>
                </a:ln>
                <a:solidFill>
                  <a:srgbClr val="FFFFFF"/>
                </a:solidFill>
                <a:effectLst/>
                <a:latin typeface="Gill Sans MT" pitchFamily="34" charset="0"/>
                <a:cs typeface="Arial" pitchFamily="34" charset="0"/>
              </a:rPr>
              <a:t>Wirral Safeguarding Partnership Group</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2051" name="Straight Connector 34"/>
          <p:cNvCxnSpPr>
            <a:cxnSpLocks noChangeShapeType="1"/>
          </p:cNvCxnSpPr>
          <p:nvPr/>
        </p:nvCxnSpPr>
        <p:spPr bwMode="auto">
          <a:xfrm>
            <a:off x="4776788" y="1634323"/>
            <a:ext cx="0" cy="228600"/>
          </a:xfrm>
          <a:prstGeom prst="line">
            <a:avLst/>
          </a:prstGeom>
          <a:noFill/>
          <a:ln w="15875" algn="ctr">
            <a:solidFill>
              <a:srgbClr val="376092"/>
            </a:solidFill>
            <a:prstDash val="sysDot"/>
            <a:round/>
            <a:headEnd/>
            <a:tailEnd/>
          </a:ln>
          <a:extLst>
            <a:ext uri="{909E8E84-426E-40DD-AFC4-6F175D3DCCD1}">
              <a14:hiddenFill xmlns:a14="http://schemas.microsoft.com/office/drawing/2010/main">
                <a:noFill/>
              </a14:hiddenFill>
            </a:ext>
          </a:extLst>
        </p:spPr>
      </p:cxnSp>
      <p:sp>
        <p:nvSpPr>
          <p:cNvPr id="10" name="Rectangle 31"/>
          <p:cNvSpPr>
            <a:spLocks noChangeArrowheads="1"/>
          </p:cNvSpPr>
          <p:nvPr/>
        </p:nvSpPr>
        <p:spPr bwMode="auto">
          <a:xfrm>
            <a:off x="1931877" y="2869468"/>
            <a:ext cx="2217738" cy="311610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Business Unit</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Forums/ Focus Groups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from Inspections and Peer Reviews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Feedback CYP and Families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Local Policies and Procedures</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QA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S11/175 &amp; Audit Activity</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Performance Data and thematic/agency reports</a:t>
            </a:r>
          </a:p>
          <a:p>
            <a:pPr marL="457200" marR="0" lvl="1" indent="0"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Frontline Practitioners Group</a:t>
            </a:r>
          </a:p>
          <a:p>
            <a:pPr marL="0" marR="0" lvl="0" indent="0"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244061"/>
                </a:solidFill>
                <a:effectLst/>
                <a:latin typeface="Gill Sans MT" pitchFamily="34" charset="0"/>
                <a:cs typeface="Arial" pitchFamily="34" charset="0"/>
              </a:rPr>
              <a:t>Case Review Committee</a:t>
            </a:r>
          </a:p>
          <a:p>
            <a:pPr marL="0" marR="0" lvl="0" indent="0" defTabSz="914400" rtl="0" eaLnBrk="1" fontAlgn="base" latinLnBrk="0" hangingPunct="1">
              <a:lnSpc>
                <a:spcPct val="100000"/>
              </a:lnSpc>
              <a:spcBef>
                <a:spcPct val="0"/>
              </a:spcBef>
              <a:spcAft>
                <a:spcPct val="0"/>
              </a:spcAft>
              <a:buClrTx/>
              <a:buSzTx/>
              <a:buFontTx/>
              <a:buNone/>
              <a:tabLst/>
            </a:pPr>
            <a:r>
              <a:rPr lang="en-GB" altLang="en-US" sz="1000" b="1" dirty="0">
                <a:solidFill>
                  <a:srgbClr val="244061"/>
                </a:solidFill>
                <a:latin typeface="Gill Sans MT" pitchFamily="34" charset="0"/>
                <a:cs typeface="Arial" pitchFamily="34" charset="0"/>
              </a:rPr>
              <a:t>             </a:t>
            </a:r>
            <a:r>
              <a:rPr kumimoji="0" lang="en-GB" altLang="en-US" sz="1000" b="0" i="0" u="none" strike="noStrike" cap="none" normalizeH="0" baseline="0" dirty="0">
                <a:ln>
                  <a:noFill/>
                </a:ln>
                <a:solidFill>
                  <a:srgbClr val="244061"/>
                </a:solidFill>
                <a:effectLst/>
                <a:latin typeface="Gill Sans MT" pitchFamily="34" charset="0"/>
                <a:cs typeface="Arial" pitchFamily="34" charset="0"/>
              </a:rPr>
              <a:t>statutory reviews</a:t>
            </a:r>
          </a:p>
          <a:p>
            <a:pPr marL="457200" marR="0" lvl="1" indent="0" defTabSz="914400" rtl="0" eaLnBrk="1" fontAlgn="base" latinLnBrk="0" hangingPunct="1">
              <a:lnSpc>
                <a:spcPct val="100000"/>
              </a:lnSpc>
              <a:spcBef>
                <a:spcPct val="0"/>
              </a:spcBef>
              <a:spcAft>
                <a:spcPts val="400"/>
              </a:spcAft>
              <a:buClrTx/>
              <a:buSzTx/>
              <a:buFontTx/>
              <a:buNone/>
              <a:tabLst/>
            </a:pPr>
            <a:r>
              <a:rPr kumimoji="0" lang="en-GB" altLang="en-US" sz="1000" b="0" i="0" u="none" strike="noStrike" cap="none" normalizeH="0" baseline="0" dirty="0">
                <a:ln>
                  <a:noFill/>
                </a:ln>
                <a:solidFill>
                  <a:srgbClr val="244061"/>
                </a:solidFill>
                <a:effectLst/>
                <a:latin typeface="Gill Sans MT" pitchFamily="34" charset="0"/>
                <a:cs typeface="Arial" pitchFamily="34" charset="0"/>
              </a:rPr>
              <a:t>multi-agency learning reviews</a:t>
            </a:r>
          </a:p>
          <a:p>
            <a:pPr lvl="0"/>
            <a:r>
              <a:rPr lang="en-GB" altLang="en-US" sz="1000" b="1" dirty="0">
                <a:solidFill>
                  <a:srgbClr val="244061"/>
                </a:solidFill>
                <a:latin typeface="Gill Sans MT" pitchFamily="34" charset="0"/>
                <a:cs typeface="Arial" pitchFamily="34" charset="0"/>
              </a:rPr>
              <a:t>Training Committee and Pool</a:t>
            </a:r>
          </a:p>
          <a:p>
            <a:pPr lvl="0"/>
            <a:r>
              <a:rPr lang="en-GB" altLang="en-US" sz="1000" dirty="0">
                <a:solidFill>
                  <a:srgbClr val="244061"/>
                </a:solidFill>
                <a:latin typeface="Gill Sans MT" pitchFamily="34" charset="0"/>
                <a:cs typeface="Arial" pitchFamily="34" charset="0"/>
              </a:rPr>
              <a:t>             multi-agency and single agency </a:t>
            </a:r>
          </a:p>
          <a:p>
            <a:pPr lvl="0"/>
            <a:r>
              <a:rPr lang="en-GB" altLang="en-US" sz="1000" dirty="0">
                <a:solidFill>
                  <a:srgbClr val="244061"/>
                </a:solidFill>
                <a:latin typeface="Gill Sans MT" pitchFamily="34" charset="0"/>
                <a:cs typeface="Arial" pitchFamily="34" charset="0"/>
              </a:rPr>
              <a:t>             training </a:t>
            </a:r>
          </a:p>
          <a:p>
            <a:pPr lvl="0"/>
            <a:r>
              <a:rPr lang="en-GB" altLang="en-US" sz="1000" b="1" dirty="0">
                <a:solidFill>
                  <a:srgbClr val="244061"/>
                </a:solidFill>
                <a:latin typeface="Gill Sans MT" pitchFamily="34" charset="0"/>
                <a:cs typeface="Arial" pitchFamily="34" charset="0"/>
              </a:rPr>
              <a:t>Local Policies and Procedures </a:t>
            </a:r>
            <a:endParaRPr lang="en-GB" altLang="en-US" sz="1000" dirty="0">
              <a:solidFill>
                <a:srgbClr val="244061"/>
              </a:solidFill>
              <a:latin typeface="Gill Sans MT" pitchFamily="34" charset="0"/>
              <a:cs typeface="Arial" pitchFamily="34" charset="0"/>
            </a:endParaRPr>
          </a:p>
        </p:txBody>
      </p:sp>
      <p:cxnSp>
        <p:nvCxnSpPr>
          <p:cNvPr id="2055" name="Straight Connector 34"/>
          <p:cNvCxnSpPr>
            <a:cxnSpLocks noChangeShapeType="1"/>
          </p:cNvCxnSpPr>
          <p:nvPr/>
        </p:nvCxnSpPr>
        <p:spPr bwMode="auto">
          <a:xfrm>
            <a:off x="3028840" y="2302730"/>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1" name="Rectangle 23"/>
          <p:cNvSpPr>
            <a:spLocks noChangeArrowheads="1"/>
          </p:cNvSpPr>
          <p:nvPr/>
        </p:nvSpPr>
        <p:spPr bwMode="auto">
          <a:xfrm>
            <a:off x="1889015" y="2431318"/>
            <a:ext cx="2281237" cy="317500"/>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Business Intelligence &amp; QA Unit</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2057" name="Straight Connector 34"/>
          <p:cNvCxnSpPr>
            <a:cxnSpLocks noChangeShapeType="1"/>
          </p:cNvCxnSpPr>
          <p:nvPr/>
        </p:nvCxnSpPr>
        <p:spPr bwMode="auto">
          <a:xfrm>
            <a:off x="3035190" y="2750405"/>
            <a:ext cx="0" cy="119063"/>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74" name="Straight Connector 32"/>
          <p:cNvCxnSpPr>
            <a:cxnSpLocks noChangeShapeType="1"/>
          </p:cNvCxnSpPr>
          <p:nvPr/>
        </p:nvCxnSpPr>
        <p:spPr bwMode="auto">
          <a:xfrm flipH="1">
            <a:off x="4890873" y="2910606"/>
            <a:ext cx="0" cy="23891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6" name="Rectangle 94"/>
          <p:cNvSpPr>
            <a:spLocks noChangeArrowheads="1"/>
          </p:cNvSpPr>
          <p:nvPr/>
        </p:nvSpPr>
        <p:spPr bwMode="auto">
          <a:xfrm>
            <a:off x="5009935" y="4290143"/>
            <a:ext cx="1989138" cy="676275"/>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Evidencing Outcomes Group</a:t>
            </a:r>
          </a:p>
          <a:p>
            <a:pPr lvl="0" algn="ctr"/>
            <a:r>
              <a:rPr lang="en-GB" altLang="en-US" sz="1000" dirty="0">
                <a:solidFill>
                  <a:srgbClr val="244061"/>
                </a:solidFill>
                <a:latin typeface="Gill Sans MT" pitchFamily="34" charset="0"/>
                <a:cs typeface="Arial" pitchFamily="34" charset="0"/>
              </a:rPr>
              <a:t>(including oversight of SFEF)</a:t>
            </a:r>
            <a:endParaRPr lang="en-US" altLang="en-US" dirty="0">
              <a:latin typeface="Arial" pitchFamily="34" charset="0"/>
              <a:cs typeface="Arial" pitchFamily="34" charset="0"/>
            </a:endParaRPr>
          </a:p>
        </p:txBody>
      </p:sp>
      <p:sp>
        <p:nvSpPr>
          <p:cNvPr id="8" name="Rectangle 96"/>
          <p:cNvSpPr>
            <a:spLocks noChangeArrowheads="1"/>
          </p:cNvSpPr>
          <p:nvPr/>
        </p:nvSpPr>
        <p:spPr bwMode="auto">
          <a:xfrm>
            <a:off x="5013110" y="5091830"/>
            <a:ext cx="1993900" cy="569911"/>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50" dirty="0">
                <a:solidFill>
                  <a:srgbClr val="244061"/>
                </a:solidFill>
                <a:latin typeface="Gill Sans MT" pitchFamily="34" charset="0"/>
                <a:cs typeface="Arial" pitchFamily="34" charset="0"/>
              </a:rPr>
              <a:t>Themed Task and Finish Groups  </a:t>
            </a:r>
            <a:r>
              <a:rPr lang="en-GB" altLang="en-US" sz="1000" dirty="0">
                <a:solidFill>
                  <a:srgbClr val="244061"/>
                </a:solidFill>
                <a:latin typeface="Gill Sans MT" pitchFamily="34" charset="0"/>
                <a:cs typeface="Arial" pitchFamily="34" charset="0"/>
              </a:rPr>
              <a:t>(Commissioned by Partners e.g. GCP2, Thresholds, Priorities) </a:t>
            </a:r>
            <a:endParaRPr lang="en-US" altLang="en-US" sz="2000" dirty="0">
              <a:latin typeface="Arial" pitchFamily="34" charset="0"/>
              <a:cs typeface="Arial" pitchFamily="34" charset="0"/>
            </a:endParaRPr>
          </a:p>
        </p:txBody>
      </p:sp>
      <p:cxnSp>
        <p:nvCxnSpPr>
          <p:cNvPr id="3077" name="Straight Connector 99"/>
          <p:cNvCxnSpPr>
            <a:cxnSpLocks noChangeShapeType="1"/>
          </p:cNvCxnSpPr>
          <p:nvPr/>
        </p:nvCxnSpPr>
        <p:spPr bwMode="auto">
          <a:xfrm flipH="1">
            <a:off x="4890873" y="3240806"/>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9" name="Rectangle 33"/>
          <p:cNvSpPr>
            <a:spLocks noChangeArrowheads="1"/>
          </p:cNvSpPr>
          <p:nvPr/>
        </p:nvSpPr>
        <p:spPr bwMode="auto">
          <a:xfrm>
            <a:off x="5011523" y="3591643"/>
            <a:ext cx="1989137" cy="569913"/>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Domestic Abuse and Harmful Practices Steering Group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44061"/>
                </a:solidFill>
                <a:effectLst/>
                <a:latin typeface="Gill Sans MT" pitchFamily="34" charset="0"/>
                <a:cs typeface="Arial" pitchFamily="34" charset="0"/>
              </a:rPr>
              <a:t>        (through DA alliance)</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3079" name="Straight Connector 34"/>
          <p:cNvCxnSpPr>
            <a:cxnSpLocks noChangeShapeType="1"/>
          </p:cNvCxnSpPr>
          <p:nvPr/>
        </p:nvCxnSpPr>
        <p:spPr bwMode="auto">
          <a:xfrm>
            <a:off x="5848135" y="2323231"/>
            <a:ext cx="0" cy="117475"/>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2" name="Rectangle 23"/>
          <p:cNvSpPr>
            <a:spLocks noChangeArrowheads="1"/>
          </p:cNvSpPr>
          <p:nvPr/>
        </p:nvSpPr>
        <p:spPr bwMode="auto">
          <a:xfrm>
            <a:off x="4767048" y="2448643"/>
            <a:ext cx="1971675" cy="452438"/>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244061"/>
                </a:solidFill>
                <a:effectLst/>
                <a:latin typeface="Gill Sans MT" pitchFamily="34" charset="0"/>
                <a:cs typeface="Arial" pitchFamily="34" charset="0"/>
              </a:rPr>
              <a:t>Safeguarding Vulnerable Children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33"/>
          <p:cNvSpPr>
            <a:spLocks noChangeArrowheads="1"/>
          </p:cNvSpPr>
          <p:nvPr/>
        </p:nvSpPr>
        <p:spPr bwMode="auto">
          <a:xfrm>
            <a:off x="5009935" y="3028081"/>
            <a:ext cx="1989138" cy="450850"/>
          </a:xfrm>
          <a:prstGeom prst="rect">
            <a:avLst/>
          </a:prstGeom>
          <a:solidFill>
            <a:srgbClr val="DCE6F2"/>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lvl="0" algn="ctr"/>
            <a:r>
              <a:rPr lang="en-GB" altLang="en-US" sz="1000" dirty="0">
                <a:solidFill>
                  <a:srgbClr val="244061"/>
                </a:solidFill>
                <a:latin typeface="Gill Sans MT" pitchFamily="34" charset="0"/>
                <a:cs typeface="Arial" pitchFamily="34" charset="0"/>
              </a:rPr>
              <a:t>Child Exploitation and Missing (including Contextual Safeguarding)</a:t>
            </a:r>
            <a:endParaRPr lang="en-US" altLang="en-US" dirty="0">
              <a:latin typeface="Arial" pitchFamily="34" charset="0"/>
              <a:cs typeface="Arial" pitchFamily="34" charset="0"/>
            </a:endParaRPr>
          </a:p>
        </p:txBody>
      </p:sp>
      <p:cxnSp>
        <p:nvCxnSpPr>
          <p:cNvPr id="3082" name="Straight Connector 99"/>
          <p:cNvCxnSpPr>
            <a:cxnSpLocks noChangeShapeType="1"/>
          </p:cNvCxnSpPr>
          <p:nvPr/>
        </p:nvCxnSpPr>
        <p:spPr bwMode="auto">
          <a:xfrm flipH="1">
            <a:off x="4892460" y="387104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3" name="Straight Connector 99"/>
          <p:cNvCxnSpPr>
            <a:cxnSpLocks noChangeShapeType="1"/>
          </p:cNvCxnSpPr>
          <p:nvPr/>
        </p:nvCxnSpPr>
        <p:spPr bwMode="auto">
          <a:xfrm flipH="1">
            <a:off x="4886110" y="4525093"/>
            <a:ext cx="119063"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cxnSp>
        <p:nvCxnSpPr>
          <p:cNvPr id="3084" name="Straight Connector 99"/>
          <p:cNvCxnSpPr>
            <a:cxnSpLocks noChangeShapeType="1"/>
          </p:cNvCxnSpPr>
          <p:nvPr/>
        </p:nvCxnSpPr>
        <p:spPr bwMode="auto">
          <a:xfrm flipH="1">
            <a:off x="4890873" y="5296618"/>
            <a:ext cx="120650"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4" name="Rectangle 23"/>
          <p:cNvSpPr>
            <a:spLocks noChangeArrowheads="1"/>
          </p:cNvSpPr>
          <p:nvPr/>
        </p:nvSpPr>
        <p:spPr bwMode="auto">
          <a:xfrm>
            <a:off x="7205938" y="1412005"/>
            <a:ext cx="1760537" cy="268287"/>
          </a:xfrm>
          <a:prstGeom prst="rect">
            <a:avLst/>
          </a:prstGeom>
          <a:solidFill>
            <a:srgbClr val="DCE6F2">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1" i="0" u="none" strike="noStrike" cap="none" normalizeH="0" baseline="0" dirty="0">
                <a:ln>
                  <a:noFill/>
                </a:ln>
                <a:solidFill>
                  <a:srgbClr val="365F91"/>
                </a:solidFill>
                <a:effectLst/>
                <a:latin typeface="Gill Sans MT" pitchFamily="34" charset="0"/>
                <a:cs typeface="Arial" pitchFamily="34" charset="0"/>
              </a:rPr>
              <a:t>Pan Merseyside</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cxnSp>
        <p:nvCxnSpPr>
          <p:cNvPr id="4099" name="Straight Connector 26"/>
          <p:cNvCxnSpPr>
            <a:cxnSpLocks noChangeShapeType="1"/>
            <a:endCxn id="14" idx="1"/>
          </p:cNvCxnSpPr>
          <p:nvPr/>
        </p:nvCxnSpPr>
        <p:spPr bwMode="auto">
          <a:xfrm>
            <a:off x="6738938" y="1545449"/>
            <a:ext cx="467000" cy="70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5" name="Rectangle 28"/>
          <p:cNvSpPr>
            <a:spLocks noChangeArrowheads="1"/>
          </p:cNvSpPr>
          <p:nvPr/>
        </p:nvSpPr>
        <p:spPr bwMode="auto">
          <a:xfrm>
            <a:off x="7217050" y="1742205"/>
            <a:ext cx="1758950" cy="1412875"/>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Overseen by Business Unit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Policies and Strategy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Workforce Development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Communication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Child Death Reviews</a:t>
            </a:r>
            <a:r>
              <a:rPr kumimoji="0" lang="en-GB" altLang="en-US" sz="1000" b="0" i="0" u="none" strike="noStrike" cap="none" normalizeH="0" baseline="30000">
                <a:ln>
                  <a:noFill/>
                </a:ln>
                <a:solidFill>
                  <a:srgbClr val="400040"/>
                </a:solidFill>
                <a:effectLst/>
                <a:latin typeface="Gill Sans MT" pitchFamily="34" charset="0"/>
                <a:cs typeface="Arial" pitchFamily="34" charset="0"/>
              </a:rPr>
              <a:t>3</a:t>
            </a:r>
            <a:r>
              <a:rPr kumimoji="0" lang="en-GB" altLang="en-US" sz="1000" b="0" i="0" u="none" strike="noStrike" cap="none" normalizeH="0" baseline="0">
                <a:ln>
                  <a:noFill/>
                </a:ln>
                <a:solidFill>
                  <a:srgbClr val="400040"/>
                </a:solidFill>
                <a:effectLst/>
                <a:latin typeface="Gill Sans MT"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Reciprocal Peer Reviews </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4101" name="Straight Connector 26"/>
          <p:cNvCxnSpPr>
            <a:cxnSpLocks noChangeShapeType="1"/>
          </p:cNvCxnSpPr>
          <p:nvPr/>
        </p:nvCxnSpPr>
        <p:spPr bwMode="auto">
          <a:xfrm>
            <a:off x="7003531" y="1940498"/>
            <a:ext cx="211932" cy="0"/>
          </a:xfrm>
          <a:prstGeom prst="line">
            <a:avLst/>
          </a:prstGeom>
          <a:noFill/>
          <a:ln w="15875" algn="ctr">
            <a:solidFill>
              <a:srgbClr val="376092"/>
            </a:solidFill>
            <a:round/>
            <a:headEnd type="triangle" w="med" len="med"/>
            <a:tailEnd/>
          </a:ln>
          <a:extLst>
            <a:ext uri="{909E8E84-426E-40DD-AFC4-6F175D3DCCD1}">
              <a14:hiddenFill xmlns:a14="http://schemas.microsoft.com/office/drawing/2010/main">
                <a:noFill/>
              </a14:hiddenFill>
            </a:ext>
          </a:extLst>
        </p:spPr>
      </p:cxnSp>
      <p:cxnSp>
        <p:nvCxnSpPr>
          <p:cNvPr id="5122" name="Straight Connector 29"/>
          <p:cNvCxnSpPr>
            <a:cxnSpLocks noChangeShapeType="1"/>
          </p:cNvCxnSpPr>
          <p:nvPr/>
        </p:nvCxnSpPr>
        <p:spPr bwMode="auto">
          <a:xfrm>
            <a:off x="2296713" y="1565862"/>
            <a:ext cx="646112" cy="1588"/>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7" name="Rectangle 35"/>
          <p:cNvSpPr>
            <a:spLocks noChangeArrowheads="1"/>
          </p:cNvSpPr>
          <p:nvPr/>
        </p:nvSpPr>
        <p:spPr bwMode="auto">
          <a:xfrm>
            <a:off x="691750" y="1392825"/>
            <a:ext cx="1603375" cy="446087"/>
          </a:xfrm>
          <a:prstGeom prst="rect">
            <a:avLst/>
          </a:prstGeom>
          <a:solidFill>
            <a:srgbClr val="E6E0EC"/>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400040"/>
                </a:solidFill>
                <a:effectLst/>
                <a:latin typeface="Gill Sans MT" pitchFamily="34" charset="0"/>
                <a:cs typeface="Arial" pitchFamily="34" charset="0"/>
              </a:rPr>
              <a:t>Independent Scrutiny of arrangements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5124" name="Straight Connector 34"/>
          <p:cNvCxnSpPr>
            <a:cxnSpLocks noChangeShapeType="1"/>
          </p:cNvCxnSpPr>
          <p:nvPr/>
        </p:nvCxnSpPr>
        <p:spPr bwMode="auto">
          <a:xfrm>
            <a:off x="2739625" y="1570625"/>
            <a:ext cx="0" cy="268287"/>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sp>
        <p:nvSpPr>
          <p:cNvPr id="16" name="Rectangle 30"/>
          <p:cNvSpPr>
            <a:spLocks noChangeArrowheads="1"/>
          </p:cNvSpPr>
          <p:nvPr/>
        </p:nvSpPr>
        <p:spPr bwMode="auto">
          <a:xfrm>
            <a:off x="238530" y="1987633"/>
            <a:ext cx="1406525" cy="1003300"/>
          </a:xfrm>
          <a:prstGeom prst="rect">
            <a:avLst/>
          </a:prstGeom>
          <a:solidFill>
            <a:srgbClr val="4D7FBB">
              <a:alpha val="0"/>
            </a:srgbClr>
          </a:solidFill>
          <a:ln w="15875" algn="ctr">
            <a:solidFill>
              <a:srgbClr val="385D8A"/>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215868"/>
                </a:solidFill>
                <a:effectLst/>
                <a:latin typeface="Gill Sans MT" pitchFamily="34" charset="0"/>
                <a:cs typeface="Arial" pitchFamily="34" charset="0"/>
              </a:rPr>
              <a:t>MoU’s with statutory partnership arrangements and Commissioning Groups</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cxnSp>
        <p:nvCxnSpPr>
          <p:cNvPr id="6147" name="Straight Connector 36"/>
          <p:cNvCxnSpPr>
            <a:cxnSpLocks noChangeShapeType="1"/>
          </p:cNvCxnSpPr>
          <p:nvPr/>
        </p:nvCxnSpPr>
        <p:spPr bwMode="auto">
          <a:xfrm>
            <a:off x="1645055" y="2218596"/>
            <a:ext cx="982729" cy="0"/>
          </a:xfrm>
          <a:prstGeom prst="line">
            <a:avLst/>
          </a:prstGeom>
          <a:noFill/>
          <a:ln w="15875" algn="ctr">
            <a:solidFill>
              <a:srgbClr val="376092"/>
            </a:solidFill>
            <a:round/>
            <a:headEnd/>
            <a:tailEnd/>
          </a:ln>
          <a:extLst>
            <a:ext uri="{909E8E84-426E-40DD-AFC4-6F175D3DCCD1}">
              <a14:hiddenFill xmlns:a14="http://schemas.microsoft.com/office/drawing/2010/main">
                <a:noFill/>
              </a14:hiddenFill>
            </a:ext>
          </a:extLst>
        </p:spPr>
      </p:cxnSp>
      <p:pic>
        <p:nvPicPr>
          <p:cNvPr id="33" name="Picture 32"/>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34" name="Group 33">
            <a:extLst>
              <a:ext uri="{FF2B5EF4-FFF2-40B4-BE49-F238E27FC236}">
                <a16:creationId xmlns:a16="http://schemas.microsoft.com/office/drawing/2014/main" id="{FF71EE7B-7EF9-4E78-A6EE-E258880D26F7}"/>
              </a:ext>
            </a:extLst>
          </p:cNvPr>
          <p:cNvGrpSpPr/>
          <p:nvPr/>
        </p:nvGrpSpPr>
        <p:grpSpPr>
          <a:xfrm>
            <a:off x="365281" y="5805264"/>
            <a:ext cx="8637431" cy="984250"/>
            <a:chOff x="365281" y="5805264"/>
            <a:chExt cx="8637431" cy="984250"/>
          </a:xfrm>
        </p:grpSpPr>
        <p:pic>
          <p:nvPicPr>
            <p:cNvPr id="35" name="Picture 2" descr="Jumping-kids[1]">
              <a:extLst>
                <a:ext uri="{FF2B5EF4-FFF2-40B4-BE49-F238E27FC236}">
                  <a16:creationId xmlns:a16="http://schemas.microsoft.com/office/drawing/2014/main" id="{52E181E0-CBD5-4A81-BA3A-801A0242F4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37" name="Rectangle 1">
              <a:extLst>
                <a:ext uri="{FF2B5EF4-FFF2-40B4-BE49-F238E27FC236}">
                  <a16:creationId xmlns:a16="http://schemas.microsoft.com/office/drawing/2014/main" id="{D5E5FB19-A82C-4258-90DC-D87DCD44A807}"/>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38" name="TextBox 4">
            <a:extLst>
              <a:ext uri="{FF2B5EF4-FFF2-40B4-BE49-F238E27FC236}">
                <a16:creationId xmlns:a16="http://schemas.microsoft.com/office/drawing/2014/main" id="{37433C12-C8BB-4B7A-9E2B-6A3BFBAB545A}"/>
              </a:ext>
            </a:extLst>
          </p:cNvPr>
          <p:cNvSpPr txBox="1">
            <a:spLocks noChangeArrowheads="1"/>
          </p:cNvSpPr>
          <p:nvPr/>
        </p:nvSpPr>
        <p:spPr bwMode="auto">
          <a:xfrm>
            <a:off x="238530" y="3553433"/>
            <a:ext cx="1455387" cy="1938992"/>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Strength of the model is the strength of multi-agency participation</a:t>
            </a:r>
            <a:endParaRPr lang="en-GB" altLang="en-US" sz="2000" i="1" dirty="0">
              <a:solidFill>
                <a:schemeClr val="accent1">
                  <a:lumMod val="75000"/>
                </a:schemeClr>
              </a:solidFill>
              <a:latin typeface="Gill Sans MT" pitchFamily="34" charset="0"/>
            </a:endParaRPr>
          </a:p>
        </p:txBody>
      </p:sp>
      <p:sp>
        <p:nvSpPr>
          <p:cNvPr id="39" name="TextBox 4">
            <a:extLst>
              <a:ext uri="{FF2B5EF4-FFF2-40B4-BE49-F238E27FC236}">
                <a16:creationId xmlns:a16="http://schemas.microsoft.com/office/drawing/2014/main" id="{6F5BD74A-BFAB-41A4-A353-CFF9E02FF719}"/>
              </a:ext>
            </a:extLst>
          </p:cNvPr>
          <p:cNvSpPr txBox="1">
            <a:spLocks noChangeArrowheads="1"/>
          </p:cNvSpPr>
          <p:nvPr/>
        </p:nvSpPr>
        <p:spPr bwMode="auto">
          <a:xfrm>
            <a:off x="7423972" y="4522929"/>
            <a:ext cx="1455387" cy="707886"/>
          </a:xfrm>
          <a:prstGeom prst="rect">
            <a:avLst/>
          </a:prstGeom>
          <a:solidFill>
            <a:schemeClr val="accent3">
              <a:lumMod val="20000"/>
              <a:lumOff val="80000"/>
            </a:schemeClr>
          </a:solidFill>
          <a:ln>
            <a:noFill/>
          </a:ln>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Font typeface="Arial" charset="0"/>
              <a:buNone/>
              <a:defRPr/>
            </a:pPr>
            <a:r>
              <a:rPr lang="en-US" altLang="en-US" sz="2000" i="1" dirty="0">
                <a:solidFill>
                  <a:schemeClr val="accent1">
                    <a:lumMod val="75000"/>
                  </a:schemeClr>
                </a:solidFill>
                <a:latin typeface="Gill Sans MT" pitchFamily="34" charset="0"/>
              </a:rPr>
              <a:t>Especially here</a:t>
            </a:r>
            <a:endParaRPr lang="en-GB" altLang="en-US" sz="2000" i="1" dirty="0">
              <a:solidFill>
                <a:schemeClr val="accent1">
                  <a:lumMod val="75000"/>
                </a:schemeClr>
              </a:solidFill>
              <a:latin typeface="Gill Sans MT" pitchFamily="34" charset="0"/>
            </a:endParaRPr>
          </a:p>
        </p:txBody>
      </p:sp>
      <p:pic>
        <p:nvPicPr>
          <p:cNvPr id="18" name="Graphic 17" descr="Arrow: Slight curve">
            <a:extLst>
              <a:ext uri="{FF2B5EF4-FFF2-40B4-BE49-F238E27FC236}">
                <a16:creationId xmlns:a16="http://schemas.microsoft.com/office/drawing/2014/main" id="{EC6CA098-A820-49EB-9CBE-ABB734AFD3A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flipV="1">
            <a:off x="7129246" y="5089989"/>
            <a:ext cx="1080117" cy="712012"/>
          </a:xfrm>
          <a:prstGeom prst="rect">
            <a:avLst/>
          </a:prstGeom>
        </p:spPr>
      </p:pic>
    </p:spTree>
    <p:extLst>
      <p:ext uri="{BB962C8B-B14F-4D97-AF65-F5344CB8AC3E}">
        <p14:creationId xmlns:p14="http://schemas.microsoft.com/office/powerpoint/2010/main" val="537123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0397E"/>
        </a:solidFill>
        <a:effectLst/>
      </p:bgPr>
    </p:bg>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0FA19AF3-D0A2-4C1F-A946-8FB73C589378}"/>
              </a:ext>
            </a:extLst>
          </p:cNvPr>
          <p:cNvSpPr>
            <a:spLocks noChangeArrowheads="1"/>
          </p:cNvSpPr>
          <p:nvPr/>
        </p:nvSpPr>
        <p:spPr bwMode="auto">
          <a:xfrm>
            <a:off x="3366584" y="1700808"/>
            <a:ext cx="5065604"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CDCDCD"/>
                </a:solidFill>
                <a:latin typeface="Ink Free" panose="03080402000500000000" pitchFamily="66" charset="0"/>
              </a:rPr>
              <a:t>Child Safeguarding Practice Reviews</a:t>
            </a:r>
          </a:p>
          <a:p>
            <a:pPr eaLnBrk="1" hangingPunct="1">
              <a:spcBef>
                <a:spcPct val="0"/>
              </a:spcBef>
              <a:buFontTx/>
              <a:buNone/>
              <a:defRPr/>
            </a:pPr>
            <a:r>
              <a:rPr lang="en-GB" altLang="en-US" sz="1400" dirty="0">
                <a:solidFill>
                  <a:srgbClr val="54547E"/>
                </a:solidFill>
              </a:rPr>
              <a:t> </a:t>
            </a:r>
          </a:p>
        </p:txBody>
      </p:sp>
      <p:pic>
        <p:nvPicPr>
          <p:cNvPr id="13" name="Picture 12" descr="A close up of a logo&#10;&#10;Description automatically generated">
            <a:extLst>
              <a:ext uri="{FF2B5EF4-FFF2-40B4-BE49-F238E27FC236}">
                <a16:creationId xmlns:a16="http://schemas.microsoft.com/office/drawing/2014/main" id="{9B83B78A-4BE8-485A-A6F2-215DDCB33521}"/>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683568" y="1844824"/>
            <a:ext cx="3429000" cy="3429000"/>
          </a:xfrm>
          <a:prstGeom prst="rect">
            <a:avLst/>
          </a:prstGeom>
        </p:spPr>
      </p:pic>
      <p:sp>
        <p:nvSpPr>
          <p:cNvPr id="14" name="Rectangle 1">
            <a:extLst>
              <a:ext uri="{FF2B5EF4-FFF2-40B4-BE49-F238E27FC236}">
                <a16:creationId xmlns:a16="http://schemas.microsoft.com/office/drawing/2014/main" id="{57A40F02-E8B2-4175-B657-AD745C7F09E8}"/>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350554777"/>
      </p:ext>
    </p:extLst>
  </p:cSld>
  <p:clrMapOvr>
    <a:masterClrMapping/>
  </p:clrMapOvr>
  <p:transition spd="slow" advTm="1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Child Safeguarding Practice Reviews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65087" y="1446150"/>
            <a:ext cx="9013825" cy="466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9000"/>
              </a:lnSpc>
              <a:spcBef>
                <a:spcPct val="0"/>
              </a:spcBef>
              <a:defRPr/>
            </a:pPr>
            <a:r>
              <a:rPr lang="en-US" altLang="en-US" sz="2800" dirty="0">
                <a:solidFill>
                  <a:schemeClr val="accent1">
                    <a:lumMod val="50000"/>
                  </a:schemeClr>
                </a:solidFill>
                <a:latin typeface="Gill Sans MT" pitchFamily="34" charset="0"/>
              </a:rPr>
              <a:t>In the new arrangements SCR’s are replaced by Local Child Safeguarding Practice Reviews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Reviews are triggered by notification of incidents to the National Child Safeguarding Review Panel by the Local Authority</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Notifications should be made for all cases where:</a:t>
            </a:r>
          </a:p>
          <a:p>
            <a:pPr lvl="1" eaLnBrk="1" hangingPunct="1">
              <a:lnSpc>
                <a:spcPct val="119000"/>
              </a:lnSpc>
              <a:spcBef>
                <a:spcPct val="0"/>
              </a:spcBef>
              <a:defRPr/>
            </a:pPr>
            <a:r>
              <a:rPr lang="en-GB" altLang="en-US" dirty="0">
                <a:solidFill>
                  <a:schemeClr val="accent1">
                    <a:lumMod val="50000"/>
                  </a:schemeClr>
                </a:solidFill>
                <a:latin typeface="Gill Sans MT" pitchFamily="34" charset="0"/>
              </a:rPr>
              <a:t>abuse or neglect of a child is known or suspected and</a:t>
            </a:r>
          </a:p>
          <a:p>
            <a:pPr lvl="1" eaLnBrk="1" hangingPunct="1">
              <a:lnSpc>
                <a:spcPct val="119000"/>
              </a:lnSpc>
              <a:spcBef>
                <a:spcPct val="0"/>
              </a:spcBef>
              <a:defRPr/>
            </a:pPr>
            <a:r>
              <a:rPr lang="en-GB" altLang="en-US" dirty="0">
                <a:solidFill>
                  <a:schemeClr val="accent1">
                    <a:lumMod val="50000"/>
                  </a:schemeClr>
                </a:solidFill>
                <a:latin typeface="Gill Sans MT" pitchFamily="34" charset="0"/>
              </a:rPr>
              <a:t>the child has died or been seriously harmed</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The LA has 5 days to make the notification</a:t>
            </a:r>
            <a:endParaRPr lang="en-US" altLang="en-US"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 Box 5">
            <a:extLst>
              <a:ext uri="{FF2B5EF4-FFF2-40B4-BE49-F238E27FC236}">
                <a16:creationId xmlns:a16="http://schemas.microsoft.com/office/drawing/2014/main" id="{06815B1F-F9D9-4384-9392-E56D3E8A9793}"/>
              </a:ext>
            </a:extLst>
          </p:cNvPr>
          <p:cNvSpPr txBox="1">
            <a:spLocks noChangeArrowheads="1"/>
          </p:cNvSpPr>
          <p:nvPr/>
        </p:nvSpPr>
        <p:spPr bwMode="auto">
          <a:xfrm>
            <a:off x="-3780928" y="6858000"/>
            <a:ext cx="864235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marL="571500" indent="-571500">
              <a:spcAft>
                <a:spcPts val="600"/>
              </a:spcAft>
              <a:buFont typeface="Arial" panose="020B0604020202020204" pitchFamily="34" charset="0"/>
              <a:buChar char="•"/>
            </a:pPr>
            <a:r>
              <a:rPr lang="en-US" altLang="en-US" sz="2400" dirty="0">
                <a:solidFill>
                  <a:srgbClr val="116371"/>
                </a:solidFill>
                <a:latin typeface="Gill Sans MT" panose="020B0502020104020203" pitchFamily="34" charset="0"/>
              </a:rPr>
              <a:t>Act will replace LSCB’s with new local arrangements by Sept 2019 (1</a:t>
            </a:r>
            <a:r>
              <a:rPr lang="en-US" altLang="en-US" sz="2400" baseline="30000" dirty="0">
                <a:solidFill>
                  <a:srgbClr val="116371"/>
                </a:solidFill>
                <a:latin typeface="Gill Sans MT" panose="020B0502020104020203" pitchFamily="34" charset="0"/>
              </a:rPr>
              <a:t>st</a:t>
            </a:r>
            <a:r>
              <a:rPr lang="en-US" altLang="en-US" sz="2400" dirty="0">
                <a:solidFill>
                  <a:srgbClr val="116371"/>
                </a:solidFill>
                <a:latin typeface="Gill Sans MT" panose="020B0502020104020203" pitchFamily="34" charset="0"/>
              </a:rPr>
              <a:t> Sept. in Wirral)</a:t>
            </a:r>
          </a:p>
          <a:p>
            <a:pPr marL="571500" indent="-571500">
              <a:spcAft>
                <a:spcPts val="600"/>
              </a:spcAft>
              <a:buFont typeface="Arial" panose="020B0604020202020204" pitchFamily="34" charset="0"/>
              <a:buChar char="•"/>
            </a:pPr>
            <a:r>
              <a:rPr lang="en-US" altLang="en-US" sz="2400" dirty="0">
                <a:solidFill>
                  <a:srgbClr val="116371"/>
                </a:solidFill>
                <a:latin typeface="Gill Sans MT" panose="020B0502020104020203" pitchFamily="34" charset="0"/>
              </a:rPr>
              <a:t>In the new arrangements SCR’s are replaced by Local Child Safeguarding Practice Reviews</a:t>
            </a:r>
          </a:p>
          <a:p>
            <a:pPr marL="571500" indent="-571500">
              <a:spcAft>
                <a:spcPts val="600"/>
              </a:spcAft>
              <a:buFont typeface="Arial" panose="020B0604020202020204" pitchFamily="34" charset="0"/>
              <a:buChar char="•"/>
            </a:pPr>
            <a:r>
              <a:rPr lang="en-US" altLang="en-US" sz="2400" dirty="0">
                <a:solidFill>
                  <a:srgbClr val="116371"/>
                </a:solidFill>
                <a:latin typeface="Gill Sans MT" panose="020B0502020104020203" pitchFamily="34" charset="0"/>
              </a:rPr>
              <a:t>New National Child Safeguarding Review Panel will consider all notifications of serious incidents and commission any National Reviews</a:t>
            </a:r>
          </a:p>
          <a:p>
            <a:pPr marL="571500" indent="-571500">
              <a:spcAft>
                <a:spcPts val="600"/>
              </a:spcAft>
              <a:buFont typeface="Arial" panose="020B0604020202020204" pitchFamily="34" charset="0"/>
              <a:buChar char="•"/>
            </a:pPr>
            <a:r>
              <a:rPr lang="en-US" altLang="en-US" sz="2400" dirty="0">
                <a:solidFill>
                  <a:srgbClr val="116371"/>
                </a:solidFill>
                <a:latin typeface="Gill Sans MT" panose="020B0502020104020203" pitchFamily="34" charset="0"/>
              </a:rPr>
              <a:t>Safeguarding partners are required to undertake a rapid review within 15 working days following any notifications</a:t>
            </a:r>
          </a:p>
          <a:p>
            <a:pPr marL="571500" indent="-571500">
              <a:spcAft>
                <a:spcPts val="600"/>
              </a:spcAft>
              <a:buFont typeface="Arial" panose="020B0604020202020204" pitchFamily="34" charset="0"/>
              <a:buChar char="•"/>
            </a:pPr>
            <a:r>
              <a:rPr lang="en-US" altLang="en-US" sz="2400" dirty="0">
                <a:solidFill>
                  <a:srgbClr val="116371"/>
                </a:solidFill>
                <a:latin typeface="Gill Sans MT" panose="020B0502020104020203" pitchFamily="34" charset="0"/>
              </a:rPr>
              <a:t>Child Safeguarding Practice Panel will be consider the case and makes a decision on whether an SCR is undertaken at either a national or local level.</a:t>
            </a:r>
          </a:p>
        </p:txBody>
      </p:sp>
    </p:spTree>
    <p:extLst>
      <p:ext uri="{BB962C8B-B14F-4D97-AF65-F5344CB8AC3E}">
        <p14:creationId xmlns:p14="http://schemas.microsoft.com/office/powerpoint/2010/main" val="186993407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83875"/>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The Rapid Review</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65087" y="1526535"/>
            <a:ext cx="90138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The National Panel require the safeguarding partners to  undertake a Rapid Review on any referred cases</a:t>
            </a:r>
          </a:p>
          <a:p>
            <a:pPr eaLnBrk="1" hangingPunct="1">
              <a:spcBef>
                <a:spcPct val="0"/>
              </a:spcBef>
              <a:defRPr/>
            </a:pPr>
            <a:r>
              <a:rPr lang="en-GB" altLang="en-US" sz="2800" dirty="0">
                <a:solidFill>
                  <a:schemeClr val="accent1">
                    <a:lumMod val="50000"/>
                  </a:schemeClr>
                </a:solidFill>
                <a:latin typeface="Gill Sans MT" pitchFamily="34" charset="0"/>
              </a:rPr>
              <a:t>The aim of the rapid review is to:</a:t>
            </a:r>
          </a:p>
          <a:p>
            <a:pPr marL="0" indent="0" eaLnBrk="1" hangingPunct="1">
              <a:spcBef>
                <a:spcPct val="0"/>
              </a:spcBef>
              <a:buNone/>
              <a:defRPr/>
            </a:pPr>
            <a:r>
              <a:rPr lang="en-GB" altLang="en-US" sz="2800" dirty="0">
                <a:solidFill>
                  <a:schemeClr val="accent1">
                    <a:lumMod val="50000"/>
                  </a:schemeClr>
                </a:solidFill>
                <a:latin typeface="Gill Sans MT" pitchFamily="34" charset="0"/>
              </a:rPr>
              <a:t>	- gather the facts about the case</a:t>
            </a:r>
          </a:p>
          <a:p>
            <a:pPr marL="0" indent="0" eaLnBrk="1" hangingPunct="1">
              <a:spcBef>
                <a:spcPct val="0"/>
              </a:spcBef>
              <a:buNone/>
              <a:defRPr/>
            </a:pPr>
            <a:r>
              <a:rPr lang="en-GB" altLang="en-US" sz="2800" dirty="0">
                <a:solidFill>
                  <a:schemeClr val="accent1">
                    <a:lumMod val="50000"/>
                  </a:schemeClr>
                </a:solidFill>
                <a:latin typeface="Gill Sans MT" pitchFamily="34" charset="0"/>
              </a:rPr>
              <a:t>	- determine whether a Local Safeguarding Practice 	Review should take place</a:t>
            </a:r>
          </a:p>
          <a:p>
            <a:pPr marL="0" indent="0" eaLnBrk="1" hangingPunct="1">
              <a:spcBef>
                <a:spcPct val="0"/>
              </a:spcBef>
              <a:buNone/>
              <a:defRPr/>
            </a:pPr>
            <a:r>
              <a:rPr lang="en-GB" altLang="en-US" sz="2800" dirty="0">
                <a:solidFill>
                  <a:schemeClr val="accent1">
                    <a:lumMod val="50000"/>
                  </a:schemeClr>
                </a:solidFill>
                <a:latin typeface="Gill Sans MT" pitchFamily="34" charset="0"/>
              </a:rPr>
              <a:t>	- discuss whether there is any immediate action 	needed to ensure children’s safety</a:t>
            </a:r>
          </a:p>
          <a:p>
            <a:pPr marL="0" indent="0" eaLnBrk="1" hangingPunct="1">
              <a:spcBef>
                <a:spcPct val="0"/>
              </a:spcBef>
              <a:buNone/>
              <a:defRPr/>
            </a:pPr>
            <a:r>
              <a:rPr lang="en-GB" altLang="en-US" sz="2800" dirty="0">
                <a:solidFill>
                  <a:schemeClr val="accent1">
                    <a:lumMod val="50000"/>
                  </a:schemeClr>
                </a:solidFill>
                <a:latin typeface="Gill Sans MT" pitchFamily="34" charset="0"/>
              </a:rPr>
              <a:t>	- identify and share and immediate learning</a:t>
            </a:r>
          </a:p>
          <a:p>
            <a:pPr eaLnBrk="1" hangingPunct="1">
              <a:spcBef>
                <a:spcPct val="0"/>
              </a:spcBef>
              <a:defRPr/>
            </a:pPr>
            <a:r>
              <a:rPr lang="en-GB" altLang="en-US" sz="2800" dirty="0">
                <a:solidFill>
                  <a:schemeClr val="accent1">
                    <a:lumMod val="50000"/>
                  </a:schemeClr>
                </a:solidFill>
                <a:latin typeface="Gill Sans MT" pitchFamily="34" charset="0"/>
              </a:rPr>
              <a:t>The partners have </a:t>
            </a:r>
            <a:r>
              <a:rPr lang="en-GB" altLang="en-US" sz="2800" b="1" dirty="0">
                <a:solidFill>
                  <a:schemeClr val="accent1">
                    <a:lumMod val="50000"/>
                  </a:schemeClr>
                </a:solidFill>
                <a:latin typeface="Gill Sans MT" pitchFamily="34" charset="0"/>
              </a:rPr>
              <a:t>15 days </a:t>
            </a:r>
            <a:r>
              <a:rPr lang="en-GB" altLang="en-US" sz="2800" dirty="0">
                <a:solidFill>
                  <a:schemeClr val="accent1">
                    <a:lumMod val="50000"/>
                  </a:schemeClr>
                </a:solidFill>
                <a:latin typeface="Gill Sans MT" pitchFamily="34" charset="0"/>
              </a:rPr>
              <a:t>to undertake the rapid review</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237557692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47232"/>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Outcomes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65087" y="1526535"/>
            <a:ext cx="901382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Outcomes from the rapid review include:</a:t>
            </a:r>
          </a:p>
          <a:p>
            <a:pPr marL="0" indent="0" eaLnBrk="1" hangingPunct="1">
              <a:spcBef>
                <a:spcPct val="0"/>
              </a:spcBef>
              <a:buNone/>
              <a:defRPr/>
            </a:pPr>
            <a:r>
              <a:rPr lang="en-US" altLang="en-US" sz="2800" dirty="0">
                <a:solidFill>
                  <a:schemeClr val="accent1">
                    <a:lumMod val="50000"/>
                  </a:schemeClr>
                </a:solidFill>
                <a:latin typeface="Gill Sans MT" pitchFamily="34" charset="0"/>
              </a:rPr>
              <a:t>	- undertaking a local child safeguarding practice review</a:t>
            </a:r>
          </a:p>
          <a:p>
            <a:pPr marL="0" indent="0" eaLnBrk="1" hangingPunct="1">
              <a:spcBef>
                <a:spcPct val="0"/>
              </a:spcBef>
              <a:buNone/>
              <a:defRPr/>
            </a:pPr>
            <a:r>
              <a:rPr lang="en-US" altLang="en-US" sz="2800" dirty="0">
                <a:solidFill>
                  <a:schemeClr val="accent1">
                    <a:lumMod val="50000"/>
                  </a:schemeClr>
                </a:solidFill>
                <a:latin typeface="Gill Sans MT" pitchFamily="34" charset="0"/>
              </a:rPr>
              <a:t>	- advising the Panel that a national review needs to be 	undertaken</a:t>
            </a:r>
          </a:p>
          <a:p>
            <a:pPr marL="0" indent="0" eaLnBrk="1" hangingPunct="1">
              <a:spcBef>
                <a:spcPct val="0"/>
              </a:spcBef>
              <a:buNone/>
              <a:defRPr/>
            </a:pPr>
            <a:r>
              <a:rPr lang="en-US" altLang="en-US" sz="2800" dirty="0">
                <a:solidFill>
                  <a:schemeClr val="accent1">
                    <a:lumMod val="50000"/>
                  </a:schemeClr>
                </a:solidFill>
                <a:latin typeface="Gill Sans MT" pitchFamily="34" charset="0"/>
              </a:rPr>
              <a:t>	- undertaking a (no-statutory) multi-agency learning 	review</a:t>
            </a:r>
          </a:p>
          <a:p>
            <a:pPr marL="0" indent="0" eaLnBrk="1" hangingPunct="1">
              <a:spcBef>
                <a:spcPct val="0"/>
              </a:spcBef>
              <a:buNone/>
              <a:defRPr/>
            </a:pPr>
            <a:r>
              <a:rPr lang="en-US" altLang="en-US" sz="2800" dirty="0">
                <a:solidFill>
                  <a:schemeClr val="accent1">
                    <a:lumMod val="50000"/>
                  </a:schemeClr>
                </a:solidFill>
                <a:latin typeface="Gill Sans MT" pitchFamily="34" charset="0"/>
              </a:rPr>
              <a:t>	- requiring a single or dual agency review</a:t>
            </a:r>
          </a:p>
          <a:p>
            <a:pPr marL="0" indent="0" eaLnBrk="1" hangingPunct="1">
              <a:spcBef>
                <a:spcPct val="0"/>
              </a:spcBef>
              <a:buNone/>
              <a:defRPr/>
            </a:pPr>
            <a:r>
              <a:rPr lang="en-US" altLang="en-US" sz="2800" dirty="0">
                <a:solidFill>
                  <a:schemeClr val="accent1">
                    <a:lumMod val="50000"/>
                  </a:schemeClr>
                </a:solidFill>
                <a:latin typeface="Gill Sans MT" pitchFamily="34" charset="0"/>
              </a:rPr>
              <a:t>	- taking no further action</a:t>
            </a:r>
            <a:endParaRPr lang="en-GB" altLang="en-US" sz="28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4">
            <a:extLst>
              <a:ext uri="{FF2B5EF4-FFF2-40B4-BE49-F238E27FC236}">
                <a16:creationId xmlns:a16="http://schemas.microsoft.com/office/drawing/2014/main" id="{D90EF3CF-78B9-4ACF-85BB-3ADF138CE159}"/>
              </a:ext>
            </a:extLst>
          </p:cNvPr>
          <p:cNvSpPr txBox="1">
            <a:spLocks noChangeArrowheads="1"/>
          </p:cNvSpPr>
          <p:nvPr/>
        </p:nvSpPr>
        <p:spPr bwMode="auto">
          <a:xfrm>
            <a:off x="143866" y="5164218"/>
            <a:ext cx="90138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Rationale must be agreed by the National Panel</a:t>
            </a:r>
          </a:p>
          <a:p>
            <a:pPr marL="0" indent="0" eaLnBrk="1" hangingPunct="1">
              <a:spcBef>
                <a:spcPct val="0"/>
              </a:spcBef>
              <a:buNone/>
              <a:defRPr/>
            </a:pPr>
            <a:r>
              <a:rPr lang="en-US" altLang="en-US" sz="2800" dirty="0">
                <a:solidFill>
                  <a:schemeClr val="accent1">
                    <a:lumMod val="50000"/>
                  </a:schemeClr>
                </a:solidFill>
                <a:latin typeface="Gill Sans MT" pitchFamily="34" charset="0"/>
              </a:rPr>
              <a:t>		</a:t>
            </a:r>
            <a:endParaRPr lang="en-GB" altLang="en-US" sz="28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77888587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6300"/>
        </a:solidFill>
        <a:effectLst/>
      </p:bgPr>
    </p:bg>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76DF7AB-4775-4AB6-9DF7-6333B27DC47F}"/>
              </a:ext>
            </a:extLst>
          </p:cNvPr>
          <p:cNvSpPr>
            <a:spLocks noChangeArrowheads="1"/>
          </p:cNvSpPr>
          <p:nvPr/>
        </p:nvSpPr>
        <p:spPr bwMode="auto">
          <a:xfrm>
            <a:off x="3315967" y="1682661"/>
            <a:ext cx="5310784"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57BA5A"/>
                </a:solidFill>
                <a:latin typeface="Ink Free" panose="03080402000500000000" pitchFamily="66" charset="0"/>
              </a:rPr>
              <a:t>Contextual Survey    Results</a:t>
            </a:r>
          </a:p>
          <a:p>
            <a:pPr algn="r" eaLnBrk="1" hangingPunct="1">
              <a:spcBef>
                <a:spcPct val="0"/>
              </a:spcBef>
              <a:buFontTx/>
              <a:buNone/>
              <a:defRPr/>
            </a:pPr>
            <a:endParaRPr lang="en-GB" altLang="en-US" sz="5400" b="1" dirty="0">
              <a:solidFill>
                <a:srgbClr val="228099"/>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8" name="Rectangle 1">
            <a:extLst>
              <a:ext uri="{FF2B5EF4-FFF2-40B4-BE49-F238E27FC236}">
                <a16:creationId xmlns:a16="http://schemas.microsoft.com/office/drawing/2014/main" id="{2A2FB67F-C19A-4143-AE16-7C26AFF659A4}"/>
              </a:ext>
            </a:extLst>
          </p:cNvPr>
          <p:cNvSpPr>
            <a:spLocks noChangeArrowheads="1"/>
          </p:cNvSpPr>
          <p:nvPr/>
        </p:nvSpPr>
        <p:spPr bwMode="auto">
          <a:xfrm>
            <a:off x="509997" y="5157192"/>
            <a:ext cx="8292667" cy="984885"/>
          </a:xfrm>
          <a:prstGeom prst="rect">
            <a:avLst/>
          </a:prstGeom>
          <a:solidFill>
            <a:srgbClr val="006300"/>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4400" b="1" dirty="0">
                <a:solidFill>
                  <a:srgbClr val="57BA5A"/>
                </a:solidFill>
                <a:latin typeface="Ink Free" panose="03080402000500000000" pitchFamily="66" charset="0"/>
              </a:rPr>
              <a:t>How Safe are Wirral’s Children?</a:t>
            </a:r>
          </a:p>
          <a:p>
            <a:pPr eaLnBrk="1" hangingPunct="1">
              <a:spcBef>
                <a:spcPct val="0"/>
              </a:spcBef>
              <a:buFontTx/>
              <a:buNone/>
              <a:defRPr/>
            </a:pPr>
            <a:r>
              <a:rPr lang="en-GB" altLang="en-US" sz="1400" dirty="0">
                <a:solidFill>
                  <a:srgbClr val="54547E"/>
                </a:solidFill>
              </a:rPr>
              <a:t> </a:t>
            </a:r>
          </a:p>
        </p:txBody>
      </p:sp>
      <p:pic>
        <p:nvPicPr>
          <p:cNvPr id="11" name="Picture 10">
            <a:extLst>
              <a:ext uri="{FF2B5EF4-FFF2-40B4-BE49-F238E27FC236}">
                <a16:creationId xmlns:a16="http://schemas.microsoft.com/office/drawing/2014/main" id="{D7AFB76A-AAEF-4308-8B15-5D81D2754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421268"/>
            <a:ext cx="4179704" cy="3384376"/>
          </a:xfrm>
          <a:prstGeom prst="rect">
            <a:avLst/>
          </a:prstGeom>
        </p:spPr>
      </p:pic>
      <p:sp>
        <p:nvSpPr>
          <p:cNvPr id="12" name="Rectangle 1">
            <a:extLst>
              <a:ext uri="{FF2B5EF4-FFF2-40B4-BE49-F238E27FC236}">
                <a16:creationId xmlns:a16="http://schemas.microsoft.com/office/drawing/2014/main" id="{6E11BDC0-5602-4A8A-9E66-9543C9E55CC8}"/>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rgbClr val="97D598"/>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124626543"/>
      </p:ext>
    </p:extLst>
  </p:cSld>
  <p:clrMapOvr>
    <a:masterClrMapping/>
  </p:clrMapOvr>
  <p:transition spd="slow" advTm="1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Contextual Survey Results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4">
            <a:extLst>
              <a:ext uri="{FF2B5EF4-FFF2-40B4-BE49-F238E27FC236}">
                <a16:creationId xmlns:a16="http://schemas.microsoft.com/office/drawing/2014/main" id="{F09531EE-5D31-435B-9A1F-6748C3AD540C}"/>
              </a:ext>
            </a:extLst>
          </p:cNvPr>
          <p:cNvSpPr txBox="1">
            <a:spLocks noChangeArrowheads="1"/>
          </p:cNvSpPr>
          <p:nvPr/>
        </p:nvSpPr>
        <p:spPr bwMode="auto">
          <a:xfrm>
            <a:off x="251520" y="1556792"/>
            <a:ext cx="864096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ts val="0"/>
              </a:spcBef>
            </a:pPr>
            <a:r>
              <a:rPr lang="en-GB" sz="2200" dirty="0">
                <a:latin typeface="Gill Sans MT" panose="020B0502020104020203" pitchFamily="34" charset="0"/>
              </a:rPr>
              <a:t>WSCP designed a questionnaire for children and young people to determine the issues and places where children and young people feel unsafe and the contextual safeguarding risks in Wirral.</a:t>
            </a:r>
            <a:br>
              <a:rPr lang="en-GB" sz="2200" dirty="0">
                <a:latin typeface="Gill Sans MT" panose="020B0502020104020203" pitchFamily="34" charset="0"/>
              </a:rPr>
            </a:br>
            <a:endParaRPr lang="en-GB" sz="800" dirty="0">
              <a:latin typeface="Gill Sans MT" panose="020B0502020104020203" pitchFamily="34" charset="0"/>
            </a:endParaRPr>
          </a:p>
          <a:p>
            <a:pPr>
              <a:spcBef>
                <a:spcPts val="0"/>
              </a:spcBef>
            </a:pPr>
            <a:r>
              <a:rPr lang="en-GB" sz="2200" dirty="0">
                <a:latin typeface="Gill Sans MT" panose="020B0502020104020203" pitchFamily="34" charset="0"/>
              </a:rPr>
              <a:t>The WSCP provided all professionals with guidance to prepare children and young people for completing the survey to ensure that the child understood its purpose and how their views will be used.</a:t>
            </a:r>
          </a:p>
          <a:p>
            <a:pPr marL="0" indent="0">
              <a:spcBef>
                <a:spcPts val="0"/>
              </a:spcBef>
              <a:buNone/>
            </a:pPr>
            <a:endParaRPr lang="en-GB" sz="1000" dirty="0">
              <a:latin typeface="Gill Sans MT" panose="020B0502020104020203" pitchFamily="34" charset="0"/>
            </a:endParaRPr>
          </a:p>
          <a:p>
            <a:pPr>
              <a:spcBef>
                <a:spcPts val="0"/>
              </a:spcBef>
            </a:pPr>
            <a:r>
              <a:rPr lang="en-GB" sz="2200" dirty="0">
                <a:latin typeface="Gill Sans MT" panose="020B0502020104020203" pitchFamily="34" charset="0"/>
              </a:rPr>
              <a:t>The WSCB recommended that the survey was completed in a supervised environment to ensure that the child could ask questions and raise any concerns or worries. </a:t>
            </a:r>
          </a:p>
          <a:p>
            <a:pPr marL="0" indent="0">
              <a:spcBef>
                <a:spcPts val="0"/>
              </a:spcBef>
              <a:buNone/>
            </a:pPr>
            <a:endParaRPr lang="en-GB" sz="1000" dirty="0">
              <a:latin typeface="Gill Sans MT" panose="020B0502020104020203" pitchFamily="34" charset="0"/>
            </a:endParaRPr>
          </a:p>
          <a:p>
            <a:pPr>
              <a:spcBef>
                <a:spcPts val="0"/>
              </a:spcBef>
            </a:pPr>
            <a:r>
              <a:rPr lang="en-GB" sz="2200" dirty="0">
                <a:latin typeface="Gill Sans MT" panose="020B0502020104020203" pitchFamily="34" charset="0"/>
              </a:rPr>
              <a:t>Findings from the survey will enable the WSCP and the wider partnership to co-ordinate a response and bring focus to these areas. </a:t>
            </a:r>
            <a:endParaRPr lang="en-GB" sz="1800" dirty="0"/>
          </a:p>
        </p:txBody>
      </p:sp>
    </p:spTree>
    <p:extLst>
      <p:ext uri="{BB962C8B-B14F-4D97-AF65-F5344CB8AC3E}">
        <p14:creationId xmlns:p14="http://schemas.microsoft.com/office/powerpoint/2010/main" val="2374541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Contextual Survey Results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2" name="Rectangle 1">
            <a:extLst>
              <a:ext uri="{FF2B5EF4-FFF2-40B4-BE49-F238E27FC236}">
                <a16:creationId xmlns:a16="http://schemas.microsoft.com/office/drawing/2014/main" id="{D08022DE-38B1-4226-9F7F-BB820A2D9863}"/>
              </a:ext>
            </a:extLst>
          </p:cNvPr>
          <p:cNvSpPr/>
          <p:nvPr/>
        </p:nvSpPr>
        <p:spPr>
          <a:xfrm>
            <a:off x="141288" y="1541107"/>
            <a:ext cx="8861424" cy="4708981"/>
          </a:xfrm>
          <a:prstGeom prst="rect">
            <a:avLst/>
          </a:prstGeom>
        </p:spPr>
        <p:txBody>
          <a:bodyPr wrap="square">
            <a:spAutoFit/>
          </a:bodyPr>
          <a:lstStyle/>
          <a:p>
            <a:pPr marL="285750" indent="-285750">
              <a:buFont typeface="Arial" panose="020B0604020202020204" pitchFamily="34" charset="0"/>
              <a:buChar char="•"/>
              <a:defRPr/>
            </a:pPr>
            <a:r>
              <a:rPr lang="en-GB" sz="2100" dirty="0">
                <a:latin typeface="Gill Sans MT" panose="020B0502020104020203" pitchFamily="34" charset="0"/>
              </a:rPr>
              <a:t>Over </a:t>
            </a:r>
            <a:r>
              <a:rPr lang="en-GB" sz="2100" b="1" dirty="0">
                <a:latin typeface="Gill Sans MT" panose="020B0502020104020203" pitchFamily="34" charset="0"/>
              </a:rPr>
              <a:t>2000</a:t>
            </a:r>
            <a:r>
              <a:rPr lang="en-GB" sz="2100" dirty="0">
                <a:latin typeface="Gill Sans MT" panose="020B0502020104020203" pitchFamily="34" charset="0"/>
              </a:rPr>
              <a:t> children and young people aged 10 – 19+ in Wirral participated in the contextual safeguarding survey, supported by their school, youth club or community group.</a:t>
            </a:r>
          </a:p>
          <a:p>
            <a:pPr>
              <a:defRPr/>
            </a:pPr>
            <a:endParaRPr lang="en-GB" sz="1000" dirty="0">
              <a:latin typeface="Gill Sans MT" panose="020B0502020104020203" pitchFamily="34" charset="0"/>
            </a:endParaRPr>
          </a:p>
          <a:p>
            <a:pPr marL="285750" indent="-285750">
              <a:buFont typeface="Arial" panose="020B0604020202020204" pitchFamily="34" charset="0"/>
              <a:buChar char="•"/>
              <a:defRPr/>
            </a:pPr>
            <a:r>
              <a:rPr lang="en-GB" sz="2100" dirty="0">
                <a:latin typeface="Gill Sans MT" panose="020B0502020104020203" pitchFamily="34" charset="0"/>
              </a:rPr>
              <a:t>Although this approach is fairly new in Wirral, professionals are already starting to become familiar with contextual safeguarding issues. </a:t>
            </a:r>
            <a:r>
              <a:rPr lang="en-GB" sz="2100" b="1" dirty="0">
                <a:latin typeface="Gill Sans MT" panose="020B0502020104020203" pitchFamily="34" charset="0"/>
              </a:rPr>
              <a:t>4 </a:t>
            </a:r>
            <a:r>
              <a:rPr lang="en-GB" sz="2100" dirty="0">
                <a:latin typeface="Gill Sans MT" panose="020B0502020104020203" pitchFamily="34" charset="0"/>
              </a:rPr>
              <a:t>briefing sessions have been delivered to </a:t>
            </a:r>
            <a:r>
              <a:rPr lang="en-GB" sz="2100" b="1" dirty="0">
                <a:latin typeface="Gill Sans MT" panose="020B0502020104020203" pitchFamily="34" charset="0"/>
              </a:rPr>
              <a:t>76</a:t>
            </a:r>
            <a:r>
              <a:rPr lang="en-GB" sz="2100" dirty="0">
                <a:latin typeface="Gill Sans MT" panose="020B0502020104020203" pitchFamily="34" charset="0"/>
              </a:rPr>
              <a:t> multi-agency professionals so far this year.</a:t>
            </a:r>
          </a:p>
          <a:p>
            <a:pPr>
              <a:defRPr/>
            </a:pPr>
            <a:endParaRPr lang="en-GB" sz="1000" dirty="0">
              <a:latin typeface="Gill Sans MT" panose="020B0502020104020203" pitchFamily="34" charset="0"/>
            </a:endParaRPr>
          </a:p>
          <a:p>
            <a:pPr marL="285750" indent="-285750">
              <a:buFont typeface="Arial" panose="020B0604020202020204" pitchFamily="34" charset="0"/>
              <a:buChar char="•"/>
              <a:defRPr/>
            </a:pPr>
            <a:r>
              <a:rPr lang="en-GB" sz="2100" dirty="0">
                <a:latin typeface="Gill Sans MT" panose="020B0502020104020203" pitchFamily="34" charset="0"/>
              </a:rPr>
              <a:t>The survey tells us that children and young people in Wirral generally feel safe, however there are a number of common areas where they feel vulnerable.</a:t>
            </a:r>
          </a:p>
          <a:p>
            <a:pPr>
              <a:defRPr/>
            </a:pPr>
            <a:endParaRPr lang="en-GB" sz="1000" dirty="0">
              <a:latin typeface="Gill Sans MT" panose="020B0502020104020203" pitchFamily="34" charset="0"/>
            </a:endParaRPr>
          </a:p>
          <a:p>
            <a:pPr marL="285750" indent="-285750">
              <a:buFont typeface="Arial" panose="020B0604020202020204" pitchFamily="34" charset="0"/>
              <a:buChar char="•"/>
              <a:defRPr/>
            </a:pPr>
            <a:r>
              <a:rPr lang="en-GB" sz="2100" dirty="0">
                <a:latin typeface="Gill Sans MT" panose="020B0502020104020203" pitchFamily="34" charset="0"/>
              </a:rPr>
              <a:t>According to individual responses, Children and young people living in </a:t>
            </a:r>
            <a:r>
              <a:rPr lang="en-GB" sz="2100" b="1" dirty="0" err="1">
                <a:latin typeface="Gill Sans MT" panose="020B0502020104020203" pitchFamily="34" charset="0"/>
              </a:rPr>
              <a:t>Meols</a:t>
            </a:r>
            <a:r>
              <a:rPr lang="en-GB" sz="2100" b="1" dirty="0">
                <a:latin typeface="Gill Sans MT" panose="020B0502020104020203" pitchFamily="34" charset="0"/>
              </a:rPr>
              <a:t>/Hoylake and West Kirby</a:t>
            </a:r>
            <a:r>
              <a:rPr lang="en-GB" sz="2100" dirty="0">
                <a:latin typeface="Gill Sans MT" panose="020B0502020104020203" pitchFamily="34" charset="0"/>
              </a:rPr>
              <a:t> feel the most safe and children and young people residing in </a:t>
            </a:r>
            <a:r>
              <a:rPr lang="en-GB" sz="2100" b="1" dirty="0">
                <a:latin typeface="Gill Sans MT" panose="020B0502020104020203" pitchFamily="34" charset="0"/>
              </a:rPr>
              <a:t>Birkenhead </a:t>
            </a:r>
            <a:r>
              <a:rPr lang="en-GB" sz="2100" dirty="0">
                <a:latin typeface="Gill Sans MT" panose="020B0502020104020203" pitchFamily="34" charset="0"/>
              </a:rPr>
              <a:t>and </a:t>
            </a:r>
            <a:r>
              <a:rPr lang="en-GB" sz="2100" b="1" dirty="0">
                <a:latin typeface="Gill Sans MT" panose="020B0502020104020203" pitchFamily="34" charset="0"/>
              </a:rPr>
              <a:t>Wallasey</a:t>
            </a:r>
            <a:r>
              <a:rPr lang="en-GB" sz="2100" dirty="0">
                <a:latin typeface="Gill Sans MT" panose="020B0502020104020203" pitchFamily="34" charset="0"/>
              </a:rPr>
              <a:t> feel the least safe.</a:t>
            </a:r>
            <a:br>
              <a:rPr lang="en-GB" dirty="0"/>
            </a:br>
            <a:endParaRPr lang="en-GB" dirty="0"/>
          </a:p>
        </p:txBody>
      </p:sp>
    </p:spTree>
    <p:extLst>
      <p:ext uri="{BB962C8B-B14F-4D97-AF65-F5344CB8AC3E}">
        <p14:creationId xmlns:p14="http://schemas.microsoft.com/office/powerpoint/2010/main" val="24004594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Contextual Survey Results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10">
            <a:extLst>
              <a:ext uri="{FF2B5EF4-FFF2-40B4-BE49-F238E27FC236}">
                <a16:creationId xmlns:a16="http://schemas.microsoft.com/office/drawing/2014/main" id="{0E03A497-7AB8-44F4-A728-C14CF90BE6B1}"/>
              </a:ext>
            </a:extLst>
          </p:cNvPr>
          <p:cNvSpPr txBox="1"/>
          <p:nvPr/>
        </p:nvSpPr>
        <p:spPr>
          <a:xfrm>
            <a:off x="467544" y="1474946"/>
            <a:ext cx="8208912" cy="3016210"/>
          </a:xfrm>
          <a:prstGeom prst="rect">
            <a:avLst/>
          </a:prstGeom>
          <a:noFill/>
        </p:spPr>
        <p:txBody>
          <a:bodyPr wrap="square" rtlCol="0">
            <a:spAutoFit/>
          </a:bodyPr>
          <a:lstStyle/>
          <a:p>
            <a:pPr marL="342900" indent="-342900">
              <a:buFont typeface="Arial" panose="020B0604020202020204" pitchFamily="34" charset="0"/>
              <a:buChar char="•"/>
            </a:pPr>
            <a:r>
              <a:rPr lang="en-GB" sz="1900" b="1" dirty="0">
                <a:latin typeface="Gill Sans MT" panose="020B0502020104020203" pitchFamily="34" charset="0"/>
              </a:rPr>
              <a:t>50% </a:t>
            </a:r>
            <a:r>
              <a:rPr lang="en-GB" sz="1900" dirty="0">
                <a:latin typeface="Gill Sans MT" panose="020B0502020104020203" pitchFamily="34" charset="0"/>
              </a:rPr>
              <a:t>of children and </a:t>
            </a:r>
            <a:r>
              <a:rPr lang="en-GB" sz="1900" b="1" dirty="0">
                <a:latin typeface="Gill Sans MT" panose="020B0502020104020203" pitchFamily="34" charset="0"/>
              </a:rPr>
              <a:t>32% </a:t>
            </a:r>
            <a:r>
              <a:rPr lang="en-GB" sz="1900" dirty="0">
                <a:latin typeface="Gill Sans MT" panose="020B0502020104020203" pitchFamily="34" charset="0"/>
              </a:rPr>
              <a:t>of young people said that they (or someone they know) has felt under pressure to do something that they didn’t want to do. </a:t>
            </a:r>
            <a:br>
              <a:rPr lang="en-GB" sz="1900" dirty="0">
                <a:latin typeface="Gill Sans MT" panose="020B0502020104020203" pitchFamily="34" charset="0"/>
              </a:rPr>
            </a:br>
            <a:endParaRPr lang="en-GB" sz="1900" dirty="0">
              <a:latin typeface="Gill Sans MT" panose="020B0502020104020203" pitchFamily="34" charset="0"/>
            </a:endParaRPr>
          </a:p>
          <a:p>
            <a:pPr marL="342900" indent="-342900">
              <a:buFont typeface="Arial" panose="020B0604020202020204" pitchFamily="34" charset="0"/>
              <a:buChar char="•"/>
            </a:pPr>
            <a:r>
              <a:rPr lang="en-GB" sz="1900" dirty="0">
                <a:latin typeface="Gill Sans MT" panose="020B0502020104020203" pitchFamily="34" charset="0"/>
              </a:rPr>
              <a:t>Children and young people told us that </a:t>
            </a:r>
            <a:r>
              <a:rPr lang="en-GB" sz="1900" b="1" dirty="0">
                <a:latin typeface="Gill Sans MT" panose="020B0502020104020203" pitchFamily="34" charset="0"/>
              </a:rPr>
              <a:t>crime in the community </a:t>
            </a:r>
            <a:r>
              <a:rPr lang="en-GB" sz="1900" dirty="0">
                <a:latin typeface="Gill Sans MT" panose="020B0502020104020203" pitchFamily="34" charset="0"/>
              </a:rPr>
              <a:t>is the main issue that makes them feel unsafe or threatened. </a:t>
            </a:r>
            <a:br>
              <a:rPr lang="en-GB" sz="1900" dirty="0">
                <a:latin typeface="Gill Sans MT" panose="020B0502020104020203" pitchFamily="34" charset="0"/>
              </a:rPr>
            </a:br>
            <a:endParaRPr lang="en-GB" sz="1900" dirty="0">
              <a:latin typeface="Gill Sans MT" panose="020B0502020104020203" pitchFamily="34" charset="0"/>
            </a:endParaRPr>
          </a:p>
          <a:p>
            <a:pPr marL="342900" indent="-342900">
              <a:buFont typeface="Arial" panose="020B0604020202020204" pitchFamily="34" charset="0"/>
              <a:buChar char="•"/>
            </a:pPr>
            <a:r>
              <a:rPr lang="en-GB" sz="1900" dirty="0">
                <a:latin typeface="Gill Sans MT" panose="020B0502020104020203" pitchFamily="34" charset="0"/>
              </a:rPr>
              <a:t>We asked children to tell us about one thing that would help them feel safer, a number of children said that there isn’t anything that could be done to make them feel safer however the table below illustrates the most common responses.</a:t>
            </a:r>
          </a:p>
        </p:txBody>
      </p:sp>
      <p:graphicFrame>
        <p:nvGraphicFramePr>
          <p:cNvPr id="13" name="Table 12">
            <a:extLst>
              <a:ext uri="{FF2B5EF4-FFF2-40B4-BE49-F238E27FC236}">
                <a16:creationId xmlns:a16="http://schemas.microsoft.com/office/drawing/2014/main" id="{9FC341A0-8DEB-44BE-8063-EE4D65A1F364}"/>
              </a:ext>
            </a:extLst>
          </p:cNvPr>
          <p:cNvGraphicFramePr>
            <a:graphicFrameLocks noGrp="1"/>
          </p:cNvGraphicFramePr>
          <p:nvPr>
            <p:extLst>
              <p:ext uri="{D42A27DB-BD31-4B8C-83A1-F6EECF244321}">
                <p14:modId xmlns:p14="http://schemas.microsoft.com/office/powerpoint/2010/main" val="1235162002"/>
              </p:ext>
            </p:extLst>
          </p:nvPr>
        </p:nvGraphicFramePr>
        <p:xfrm>
          <a:off x="365281" y="4504371"/>
          <a:ext cx="8229599" cy="1203711"/>
        </p:xfrm>
        <a:graphic>
          <a:graphicData uri="http://schemas.openxmlformats.org/drawingml/2006/table">
            <a:tbl>
              <a:tblPr/>
              <a:tblGrid>
                <a:gridCol w="2004683">
                  <a:extLst>
                    <a:ext uri="{9D8B030D-6E8A-4147-A177-3AD203B41FA5}">
                      <a16:colId xmlns:a16="http://schemas.microsoft.com/office/drawing/2014/main" val="4152258318"/>
                    </a:ext>
                  </a:extLst>
                </a:gridCol>
                <a:gridCol w="2119555">
                  <a:extLst>
                    <a:ext uri="{9D8B030D-6E8A-4147-A177-3AD203B41FA5}">
                      <a16:colId xmlns:a16="http://schemas.microsoft.com/office/drawing/2014/main" val="84282532"/>
                    </a:ext>
                  </a:extLst>
                </a:gridCol>
                <a:gridCol w="2154813">
                  <a:extLst>
                    <a:ext uri="{9D8B030D-6E8A-4147-A177-3AD203B41FA5}">
                      <a16:colId xmlns:a16="http://schemas.microsoft.com/office/drawing/2014/main" val="3622386310"/>
                    </a:ext>
                  </a:extLst>
                </a:gridCol>
                <a:gridCol w="1950548">
                  <a:extLst>
                    <a:ext uri="{9D8B030D-6E8A-4147-A177-3AD203B41FA5}">
                      <a16:colId xmlns:a16="http://schemas.microsoft.com/office/drawing/2014/main" val="3325376434"/>
                    </a:ext>
                  </a:extLst>
                </a:gridCol>
              </a:tblGrid>
              <a:tr h="579695">
                <a:tc>
                  <a:txBody>
                    <a:bodyPr/>
                    <a:lstStyle/>
                    <a:p>
                      <a:pPr marR="0" indent="0" algn="ctr" rtl="0">
                        <a:lnSpc>
                          <a:spcPct val="119000"/>
                        </a:lnSpc>
                        <a:spcBef>
                          <a:spcPts val="0"/>
                        </a:spcBef>
                        <a:spcAft>
                          <a:spcPts val="600"/>
                        </a:spcAft>
                      </a:pPr>
                      <a:r>
                        <a:rPr lang="en-GB" sz="1000" kern="1400" dirty="0">
                          <a:ln>
                            <a:noFill/>
                          </a:ln>
                          <a:solidFill>
                            <a:schemeClr val="bg1"/>
                          </a:solidFill>
                          <a:effectLst/>
                          <a:latin typeface="Calibri" panose="020F0502020204030204" pitchFamily="34" charset="0"/>
                        </a:rPr>
                        <a:t>Better </a:t>
                      </a:r>
                      <a:r>
                        <a:rPr lang="en-GB" sz="1000" b="1" kern="1400" dirty="0">
                          <a:ln>
                            <a:noFill/>
                          </a:ln>
                          <a:solidFill>
                            <a:schemeClr val="bg1"/>
                          </a:solidFill>
                          <a:effectLst/>
                          <a:latin typeface="Calibri" panose="020F0502020204030204" pitchFamily="34" charset="0"/>
                        </a:rPr>
                        <a:t>street lighting </a:t>
                      </a:r>
                      <a:br>
                        <a:rPr lang="en-GB" sz="1000" b="1" kern="1400" dirty="0">
                          <a:ln>
                            <a:noFill/>
                          </a:ln>
                          <a:solidFill>
                            <a:schemeClr val="bg1"/>
                          </a:solidFill>
                          <a:effectLst/>
                          <a:latin typeface="Calibri" panose="020F0502020204030204" pitchFamily="34" charset="0"/>
                        </a:rPr>
                      </a:br>
                      <a:r>
                        <a:rPr lang="en-GB" sz="1000" b="1" kern="1400" dirty="0">
                          <a:ln>
                            <a:noFill/>
                          </a:ln>
                          <a:solidFill>
                            <a:schemeClr val="bg1"/>
                          </a:solidFill>
                          <a:effectLst/>
                          <a:latin typeface="Calibri" panose="020F0502020204030204" pitchFamily="34" charset="0"/>
                        </a:rPr>
                        <a:t>p</a:t>
                      </a:r>
                      <a:r>
                        <a:rPr lang="en-GB" sz="1000" kern="1400" dirty="0">
                          <a:ln>
                            <a:noFill/>
                          </a:ln>
                          <a:solidFill>
                            <a:schemeClr val="bg1"/>
                          </a:solidFill>
                          <a:effectLst/>
                          <a:latin typeface="Calibri" panose="020F0502020204030204" pitchFamily="34" charset="0"/>
                        </a:rPr>
                        <a:t>articularly in West Wirral</a:t>
                      </a: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618E"/>
                    </a:solidFill>
                  </a:tcPr>
                </a:tc>
                <a:tc>
                  <a:txBody>
                    <a:bodyPr/>
                    <a:lstStyle/>
                    <a:p>
                      <a:pPr marR="0" indent="0" algn="ctr" rtl="0">
                        <a:lnSpc>
                          <a:spcPct val="119000"/>
                        </a:lnSpc>
                        <a:spcBef>
                          <a:spcPts val="0"/>
                        </a:spcBef>
                        <a:spcAft>
                          <a:spcPts val="600"/>
                        </a:spcAft>
                      </a:pPr>
                      <a:r>
                        <a:rPr lang="en-GB" sz="1000" b="1" kern="1400" dirty="0">
                          <a:ln>
                            <a:noFill/>
                          </a:ln>
                          <a:solidFill>
                            <a:srgbClr val="000000"/>
                          </a:solidFill>
                          <a:effectLst/>
                          <a:latin typeface="Calibri" panose="020F0502020204030204" pitchFamily="34" charset="0"/>
                        </a:rPr>
                        <a:t>CCTV </a:t>
                      </a:r>
                      <a:r>
                        <a:rPr lang="en-GB" sz="1000" kern="1400" dirty="0">
                          <a:ln>
                            <a:noFill/>
                          </a:ln>
                          <a:solidFill>
                            <a:srgbClr val="000000"/>
                          </a:solidFill>
                          <a:effectLst/>
                          <a:latin typeface="Calibri" panose="020F0502020204030204" pitchFamily="34" charset="0"/>
                        </a:rPr>
                        <a:t>in parks and public areas where young  people congregate </a:t>
                      </a: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B8CF"/>
                    </a:solidFill>
                  </a:tcPr>
                </a:tc>
                <a:tc>
                  <a:txBody>
                    <a:bodyPr/>
                    <a:lstStyle/>
                    <a:p>
                      <a:pPr marR="0" indent="0" algn="ctr" rtl="0">
                        <a:lnSpc>
                          <a:spcPct val="119000"/>
                        </a:lnSpc>
                        <a:spcBef>
                          <a:spcPts val="0"/>
                        </a:spcBef>
                        <a:spcAft>
                          <a:spcPts val="600"/>
                        </a:spcAft>
                      </a:pPr>
                      <a:r>
                        <a:rPr lang="en-GB" sz="1000" kern="1400" dirty="0">
                          <a:ln>
                            <a:noFill/>
                          </a:ln>
                          <a:solidFill>
                            <a:schemeClr val="bg1"/>
                          </a:solidFill>
                          <a:effectLst/>
                          <a:latin typeface="Calibri" panose="020F0502020204030204" pitchFamily="34" charset="0"/>
                        </a:rPr>
                        <a:t>More visible </a:t>
                      </a:r>
                      <a:r>
                        <a:rPr lang="en-GB" sz="1000" b="1" kern="1400" dirty="0">
                          <a:ln>
                            <a:noFill/>
                          </a:ln>
                          <a:solidFill>
                            <a:schemeClr val="bg1"/>
                          </a:solidFill>
                          <a:effectLst/>
                          <a:latin typeface="Calibri" panose="020F0502020204030204" pitchFamily="34" charset="0"/>
                        </a:rPr>
                        <a:t>Police </a:t>
                      </a:r>
                      <a:r>
                        <a:rPr lang="en-GB" sz="1000" kern="1400" dirty="0">
                          <a:ln>
                            <a:noFill/>
                          </a:ln>
                          <a:solidFill>
                            <a:schemeClr val="bg1"/>
                          </a:solidFill>
                          <a:effectLst/>
                          <a:latin typeface="Calibri" panose="020F0502020204030204" pitchFamily="34" charset="0"/>
                        </a:rPr>
                        <a:t>and patrols</a:t>
                      </a: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618E"/>
                    </a:solidFill>
                  </a:tcPr>
                </a:tc>
                <a:tc>
                  <a:txBody>
                    <a:bodyPr/>
                    <a:lstStyle/>
                    <a:p>
                      <a:pPr marR="0" indent="0" algn="ctr" rtl="0">
                        <a:lnSpc>
                          <a:spcPct val="119000"/>
                        </a:lnSpc>
                        <a:spcBef>
                          <a:spcPts val="0"/>
                        </a:spcBef>
                        <a:spcAft>
                          <a:spcPts val="600"/>
                        </a:spcAft>
                      </a:pPr>
                      <a:r>
                        <a:rPr lang="en-GB" sz="1000" kern="1400">
                          <a:ln>
                            <a:noFill/>
                          </a:ln>
                          <a:solidFill>
                            <a:srgbClr val="000000"/>
                          </a:solidFill>
                          <a:effectLst/>
                          <a:latin typeface="Calibri" panose="020F0502020204030204" pitchFamily="34" charset="0"/>
                        </a:rPr>
                        <a:t>Education and prevention for </a:t>
                      </a:r>
                      <a:r>
                        <a:rPr lang="en-GB" sz="1000" b="1" kern="1400">
                          <a:ln>
                            <a:noFill/>
                          </a:ln>
                          <a:solidFill>
                            <a:srgbClr val="000000"/>
                          </a:solidFill>
                          <a:effectLst/>
                          <a:latin typeface="Calibri" panose="020F0502020204030204" pitchFamily="34" charset="0"/>
                        </a:rPr>
                        <a:t>bullying</a:t>
                      </a:r>
                      <a:r>
                        <a:rPr lang="en-GB" sz="1000" kern="1400">
                          <a:ln>
                            <a:noFill/>
                          </a:ln>
                          <a:solidFill>
                            <a:srgbClr val="000000"/>
                          </a:solidFill>
                          <a:effectLst/>
                          <a:latin typeface="Calibri" panose="020F0502020204030204" pitchFamily="34" charset="0"/>
                        </a:rPr>
                        <a:t> and </a:t>
                      </a:r>
                      <a:r>
                        <a:rPr lang="en-GB" sz="1000" b="1" kern="1400">
                          <a:ln>
                            <a:noFill/>
                          </a:ln>
                          <a:solidFill>
                            <a:srgbClr val="000000"/>
                          </a:solidFill>
                          <a:effectLst/>
                          <a:latin typeface="Calibri" panose="020F0502020204030204" pitchFamily="34" charset="0"/>
                        </a:rPr>
                        <a:t>racism</a:t>
                      </a:r>
                      <a:endParaRPr lang="en-GB" sz="1000" kern="1400">
                        <a:ln>
                          <a:noFill/>
                        </a:ln>
                        <a:solidFill>
                          <a:srgbClr val="000000"/>
                        </a:solidFill>
                        <a:effectLst/>
                        <a:latin typeface="Calibri" panose="020F0502020204030204" pitchFamily="34" charset="0"/>
                      </a:endParaRP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B8CF"/>
                    </a:solidFill>
                  </a:tcPr>
                </a:tc>
                <a:extLst>
                  <a:ext uri="{0D108BD9-81ED-4DB2-BD59-A6C34878D82A}">
                    <a16:rowId xmlns:a16="http://schemas.microsoft.com/office/drawing/2014/main" val="3426868888"/>
                  </a:ext>
                </a:extLst>
              </a:tr>
              <a:tr h="624016">
                <a:tc>
                  <a:txBody>
                    <a:bodyPr/>
                    <a:lstStyle/>
                    <a:p>
                      <a:pPr marR="0" indent="0" algn="ctr" rtl="0">
                        <a:lnSpc>
                          <a:spcPct val="119000"/>
                        </a:lnSpc>
                        <a:spcBef>
                          <a:spcPts val="0"/>
                        </a:spcBef>
                        <a:spcAft>
                          <a:spcPts val="600"/>
                        </a:spcAft>
                      </a:pPr>
                      <a:r>
                        <a:rPr lang="en-GB" sz="1000" kern="1400" dirty="0">
                          <a:ln>
                            <a:noFill/>
                          </a:ln>
                          <a:solidFill>
                            <a:srgbClr val="000000"/>
                          </a:solidFill>
                          <a:effectLst/>
                          <a:latin typeface="Calibri" panose="020F0502020204030204" pitchFamily="34" charset="0"/>
                        </a:rPr>
                        <a:t>Better publicised </a:t>
                      </a:r>
                      <a:r>
                        <a:rPr lang="en-GB" sz="1000" b="1" kern="1400" dirty="0">
                          <a:ln>
                            <a:noFill/>
                          </a:ln>
                          <a:solidFill>
                            <a:srgbClr val="000000"/>
                          </a:solidFill>
                          <a:effectLst/>
                          <a:latin typeface="Calibri" panose="020F0502020204030204" pitchFamily="34" charset="0"/>
                        </a:rPr>
                        <a:t>helplines </a:t>
                      </a:r>
                      <a:r>
                        <a:rPr lang="en-GB" sz="1000" kern="1400" dirty="0">
                          <a:ln>
                            <a:noFill/>
                          </a:ln>
                          <a:solidFill>
                            <a:srgbClr val="000000"/>
                          </a:solidFill>
                          <a:effectLst/>
                          <a:latin typeface="Calibri" panose="020F0502020204030204" pitchFamily="34" charset="0"/>
                        </a:rPr>
                        <a:t>for young </a:t>
                      </a:r>
                      <a:br>
                        <a:rPr lang="en-GB" sz="1000" kern="1400" dirty="0">
                          <a:ln>
                            <a:noFill/>
                          </a:ln>
                          <a:solidFill>
                            <a:srgbClr val="000000"/>
                          </a:solidFill>
                          <a:effectLst/>
                          <a:latin typeface="Calibri" panose="020F0502020204030204" pitchFamily="34" charset="0"/>
                        </a:rPr>
                      </a:br>
                      <a:r>
                        <a:rPr lang="en-GB" sz="1000" kern="1400" dirty="0">
                          <a:ln>
                            <a:noFill/>
                          </a:ln>
                          <a:solidFill>
                            <a:srgbClr val="000000"/>
                          </a:solidFill>
                          <a:effectLst/>
                          <a:latin typeface="Calibri" panose="020F0502020204030204" pitchFamily="34" charset="0"/>
                        </a:rPr>
                        <a:t>people</a:t>
                      </a: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B8CF"/>
                    </a:solidFill>
                  </a:tcPr>
                </a:tc>
                <a:tc>
                  <a:txBody>
                    <a:bodyPr/>
                    <a:lstStyle/>
                    <a:p>
                      <a:pPr marR="0" indent="0" algn="ctr" rtl="0">
                        <a:lnSpc>
                          <a:spcPct val="119000"/>
                        </a:lnSpc>
                        <a:spcBef>
                          <a:spcPts val="0"/>
                        </a:spcBef>
                        <a:spcAft>
                          <a:spcPts val="600"/>
                        </a:spcAft>
                      </a:pPr>
                      <a:r>
                        <a:rPr lang="en-GB" sz="1000" kern="1400" dirty="0">
                          <a:ln>
                            <a:noFill/>
                          </a:ln>
                          <a:solidFill>
                            <a:schemeClr val="bg1"/>
                          </a:solidFill>
                          <a:effectLst/>
                          <a:latin typeface="Calibri" panose="020F0502020204030204" pitchFamily="34" charset="0"/>
                        </a:rPr>
                        <a:t>More information about keeping safe </a:t>
                      </a:r>
                      <a:r>
                        <a:rPr lang="en-GB" sz="1000" b="1" kern="1400" dirty="0">
                          <a:ln>
                            <a:noFill/>
                          </a:ln>
                          <a:solidFill>
                            <a:schemeClr val="bg1"/>
                          </a:solidFill>
                          <a:effectLst/>
                          <a:latin typeface="Calibri" panose="020F0502020204030204" pitchFamily="34" charset="0"/>
                        </a:rPr>
                        <a:t>online</a:t>
                      </a:r>
                      <a:r>
                        <a:rPr lang="en-GB" sz="1000" kern="1400" dirty="0">
                          <a:ln>
                            <a:noFill/>
                          </a:ln>
                          <a:solidFill>
                            <a:schemeClr val="bg1"/>
                          </a:solidFill>
                          <a:effectLst/>
                          <a:latin typeface="Calibri" panose="020F0502020204030204" pitchFamily="34" charset="0"/>
                        </a:rPr>
                        <a:t> and how to adjust </a:t>
                      </a:r>
                      <a:r>
                        <a:rPr lang="en-GB" sz="1000" b="1" kern="1400" dirty="0">
                          <a:ln>
                            <a:noFill/>
                          </a:ln>
                          <a:solidFill>
                            <a:schemeClr val="bg1"/>
                          </a:solidFill>
                          <a:effectLst/>
                          <a:latin typeface="Calibri" panose="020F0502020204030204" pitchFamily="34" charset="0"/>
                        </a:rPr>
                        <a:t>privacy settings</a:t>
                      </a:r>
                      <a:endParaRPr lang="en-GB" sz="1000" kern="1400" dirty="0">
                        <a:ln>
                          <a:noFill/>
                        </a:ln>
                        <a:solidFill>
                          <a:schemeClr val="bg1"/>
                        </a:solidFill>
                        <a:effectLst/>
                        <a:latin typeface="Calibri" panose="020F0502020204030204" pitchFamily="34" charset="0"/>
                      </a:endParaRP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618E"/>
                    </a:solidFill>
                  </a:tcPr>
                </a:tc>
                <a:tc>
                  <a:txBody>
                    <a:bodyPr/>
                    <a:lstStyle/>
                    <a:p>
                      <a:pPr marR="0" indent="0" algn="ctr" rtl="0">
                        <a:lnSpc>
                          <a:spcPct val="119000"/>
                        </a:lnSpc>
                        <a:spcBef>
                          <a:spcPts val="0"/>
                        </a:spcBef>
                        <a:spcAft>
                          <a:spcPts val="600"/>
                        </a:spcAft>
                      </a:pPr>
                      <a:r>
                        <a:rPr lang="en-GB" sz="1000" kern="1400">
                          <a:ln>
                            <a:noFill/>
                          </a:ln>
                          <a:solidFill>
                            <a:srgbClr val="000000"/>
                          </a:solidFill>
                          <a:effectLst/>
                          <a:latin typeface="Calibri" panose="020F0502020204030204" pitchFamily="34" charset="0"/>
                        </a:rPr>
                        <a:t>Tackling </a:t>
                      </a:r>
                      <a:r>
                        <a:rPr lang="en-GB" sz="1000" b="1" kern="1400">
                          <a:ln>
                            <a:noFill/>
                          </a:ln>
                          <a:solidFill>
                            <a:srgbClr val="000000"/>
                          </a:solidFill>
                          <a:effectLst/>
                          <a:latin typeface="Calibri" panose="020F0502020204030204" pitchFamily="34" charset="0"/>
                        </a:rPr>
                        <a:t>gangs</a:t>
                      </a:r>
                      <a:r>
                        <a:rPr lang="en-GB" sz="1000" kern="1400">
                          <a:ln>
                            <a:noFill/>
                          </a:ln>
                          <a:solidFill>
                            <a:srgbClr val="000000"/>
                          </a:solidFill>
                          <a:effectLst/>
                          <a:latin typeface="Calibri" panose="020F0502020204030204" pitchFamily="34" charset="0"/>
                        </a:rPr>
                        <a:t> and </a:t>
                      </a:r>
                      <a:r>
                        <a:rPr lang="en-GB" sz="1000" b="1" kern="1400">
                          <a:ln>
                            <a:noFill/>
                          </a:ln>
                          <a:solidFill>
                            <a:srgbClr val="000000"/>
                          </a:solidFill>
                          <a:effectLst/>
                          <a:latin typeface="Calibri" panose="020F0502020204030204" pitchFamily="34" charset="0"/>
                        </a:rPr>
                        <a:t>knife crime</a:t>
                      </a:r>
                      <a:endParaRPr lang="en-GB" sz="1000" kern="1400">
                        <a:ln>
                          <a:noFill/>
                        </a:ln>
                        <a:solidFill>
                          <a:srgbClr val="000000"/>
                        </a:solidFill>
                        <a:effectLst/>
                        <a:latin typeface="Calibri" panose="020F0502020204030204" pitchFamily="34" charset="0"/>
                      </a:endParaRP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B8CF"/>
                    </a:solidFill>
                  </a:tcPr>
                </a:tc>
                <a:tc>
                  <a:txBody>
                    <a:bodyPr/>
                    <a:lstStyle/>
                    <a:p>
                      <a:pPr marR="0" indent="0" algn="ctr" rtl="0">
                        <a:lnSpc>
                          <a:spcPct val="119000"/>
                        </a:lnSpc>
                        <a:spcBef>
                          <a:spcPts val="0"/>
                        </a:spcBef>
                        <a:spcAft>
                          <a:spcPts val="600"/>
                        </a:spcAft>
                      </a:pPr>
                      <a:r>
                        <a:rPr lang="en-GB" sz="1000" kern="1400" dirty="0">
                          <a:ln>
                            <a:noFill/>
                          </a:ln>
                          <a:solidFill>
                            <a:schemeClr val="bg1"/>
                          </a:solidFill>
                          <a:effectLst/>
                          <a:latin typeface="Calibri" panose="020F0502020204030204" pitchFamily="34" charset="0"/>
                        </a:rPr>
                        <a:t>Support for and education about </a:t>
                      </a:r>
                      <a:r>
                        <a:rPr lang="en-GB" sz="1000" b="1" kern="1400" dirty="0">
                          <a:ln>
                            <a:noFill/>
                          </a:ln>
                          <a:solidFill>
                            <a:schemeClr val="bg1"/>
                          </a:solidFill>
                          <a:effectLst/>
                          <a:latin typeface="Calibri" panose="020F0502020204030204" pitchFamily="34" charset="0"/>
                        </a:rPr>
                        <a:t>LGBTQ+ </a:t>
                      </a:r>
                      <a:r>
                        <a:rPr lang="en-GB" sz="1000" kern="1400" dirty="0">
                          <a:ln>
                            <a:noFill/>
                          </a:ln>
                          <a:solidFill>
                            <a:schemeClr val="bg1"/>
                          </a:solidFill>
                          <a:effectLst/>
                          <a:latin typeface="Calibri" panose="020F0502020204030204" pitchFamily="34" charset="0"/>
                        </a:rPr>
                        <a:t>young people</a:t>
                      </a:r>
                    </a:p>
                  </a:txBody>
                  <a:tcPr marL="35076" marR="35076" marT="35076" marB="35076">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618E"/>
                    </a:solidFill>
                  </a:tcPr>
                </a:tc>
                <a:extLst>
                  <a:ext uri="{0D108BD9-81ED-4DB2-BD59-A6C34878D82A}">
                    <a16:rowId xmlns:a16="http://schemas.microsoft.com/office/drawing/2014/main" val="2638779169"/>
                  </a:ext>
                </a:extLst>
              </a:tr>
            </a:tbl>
          </a:graphicData>
        </a:graphic>
      </p:graphicFrame>
    </p:spTree>
    <p:extLst>
      <p:ext uri="{BB962C8B-B14F-4D97-AF65-F5344CB8AC3E}">
        <p14:creationId xmlns:p14="http://schemas.microsoft.com/office/powerpoint/2010/main" val="337511103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Contextual Survey Response</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4">
            <a:extLst>
              <a:ext uri="{FF2B5EF4-FFF2-40B4-BE49-F238E27FC236}">
                <a16:creationId xmlns:a16="http://schemas.microsoft.com/office/drawing/2014/main" id="{8F1AF0E8-3303-4CC1-9DD5-C2C8D845B540}"/>
              </a:ext>
            </a:extLst>
          </p:cNvPr>
          <p:cNvSpPr txBox="1">
            <a:spLocks noChangeArrowheads="1"/>
          </p:cNvSpPr>
          <p:nvPr/>
        </p:nvSpPr>
        <p:spPr bwMode="auto">
          <a:xfrm>
            <a:off x="357279" y="1471541"/>
            <a:ext cx="8424936" cy="457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r>
              <a:rPr lang="en-GB" sz="2200" dirty="0">
                <a:latin typeface="Gill Sans MT" panose="020B0502020104020203" pitchFamily="34" charset="0"/>
              </a:rPr>
              <a:t>The</a:t>
            </a:r>
            <a:r>
              <a:rPr lang="en-GB" sz="2200" b="1" dirty="0">
                <a:latin typeface="Gill Sans MT" panose="020B0502020104020203" pitchFamily="34" charset="0"/>
              </a:rPr>
              <a:t> </a:t>
            </a:r>
            <a:r>
              <a:rPr lang="en-GB" sz="2200" dirty="0">
                <a:latin typeface="Gill Sans MT" panose="020B0502020104020203" pitchFamily="34" charset="0"/>
              </a:rPr>
              <a:t>Contextual Safeguarding steering group will</a:t>
            </a:r>
            <a:r>
              <a:rPr lang="en-GB" sz="2200" b="1" dirty="0">
                <a:latin typeface="Gill Sans MT" panose="020B0502020104020203" pitchFamily="34" charset="0"/>
              </a:rPr>
              <a:t> </a:t>
            </a:r>
            <a:r>
              <a:rPr lang="en-GB" sz="2200" dirty="0">
                <a:latin typeface="Gill Sans MT" panose="020B0502020104020203" pitchFamily="34" charset="0"/>
              </a:rPr>
              <a:t>design, develop and implement a Wirral Contextual Safeguarding Strategy to ensure a multi-agency response to identified contextual safeguarding risks</a:t>
            </a:r>
          </a:p>
          <a:p>
            <a:pPr marL="0" indent="0">
              <a:buNone/>
            </a:pPr>
            <a:endParaRPr lang="en-GB" sz="400" dirty="0">
              <a:latin typeface="Gill Sans MT" panose="020B0502020104020203" pitchFamily="34" charset="0"/>
            </a:endParaRPr>
          </a:p>
          <a:p>
            <a:r>
              <a:rPr lang="en-GB" sz="2200" dirty="0">
                <a:latin typeface="Gill Sans MT" panose="020B0502020104020203" pitchFamily="34" charset="0"/>
              </a:rPr>
              <a:t>A number of follow up activities and deeper dives will take place with agencies and children and young people</a:t>
            </a:r>
          </a:p>
          <a:p>
            <a:pPr marL="0" indent="0">
              <a:buNone/>
            </a:pPr>
            <a:endParaRPr lang="en-GB" sz="400" dirty="0">
              <a:latin typeface="Gill Sans MT" panose="020B0502020104020203" pitchFamily="34" charset="0"/>
            </a:endParaRPr>
          </a:p>
          <a:p>
            <a:r>
              <a:rPr lang="en-GB" sz="2200" dirty="0">
                <a:latin typeface="Gill Sans MT" panose="020B0502020104020203" pitchFamily="34" charset="0"/>
              </a:rPr>
              <a:t>The steering group will ensure connectivity between children and adolescent focused organisations and those who influence community, environmental, business, planning and design decision makers</a:t>
            </a:r>
          </a:p>
          <a:p>
            <a:pPr marL="0" indent="0">
              <a:buNone/>
            </a:pPr>
            <a:endParaRPr lang="en-GB" sz="400" dirty="0">
              <a:latin typeface="Gill Sans MT" panose="020B0502020104020203" pitchFamily="34" charset="0"/>
            </a:endParaRPr>
          </a:p>
          <a:p>
            <a:r>
              <a:rPr lang="en-GB" sz="2200" dirty="0">
                <a:latin typeface="Gill Sans MT" panose="020B0502020104020203" pitchFamily="34" charset="0"/>
              </a:rPr>
              <a:t>Children and young people in Wirral will be assured that their views are being considered and that progress is being made to address contextual safeguarding issues in the area</a:t>
            </a:r>
          </a:p>
        </p:txBody>
      </p:sp>
    </p:spTree>
    <p:extLst>
      <p:ext uri="{BB962C8B-B14F-4D97-AF65-F5344CB8AC3E}">
        <p14:creationId xmlns:p14="http://schemas.microsoft.com/office/powerpoint/2010/main" val="19376868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2035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C766A3-3095-447D-BDB6-F8BAFDEAEF9F}"/>
              </a:ext>
            </a:extLst>
          </p:cNvPr>
          <p:cNvSpPr>
            <a:spLocks noChangeArrowheads="1"/>
          </p:cNvSpPr>
          <p:nvPr/>
        </p:nvSpPr>
        <p:spPr bwMode="auto">
          <a:xfrm>
            <a:off x="4211960" y="2132856"/>
            <a:ext cx="4399584"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CDCDCD"/>
                </a:solidFill>
                <a:latin typeface="Ink Free" panose="03080402000500000000" pitchFamily="66" charset="0"/>
              </a:rPr>
              <a:t>WSCP Priorities for 2019-21</a:t>
            </a:r>
          </a:p>
          <a:p>
            <a:pPr eaLnBrk="1" hangingPunct="1">
              <a:spcBef>
                <a:spcPct val="0"/>
              </a:spcBef>
              <a:buFontTx/>
              <a:buNone/>
              <a:defRPr/>
            </a:pPr>
            <a:r>
              <a:rPr lang="en-GB" altLang="en-US" sz="1400" dirty="0">
                <a:solidFill>
                  <a:srgbClr val="54547E"/>
                </a:solidFill>
              </a:rPr>
              <a:t> </a:t>
            </a:r>
          </a:p>
        </p:txBody>
      </p:sp>
      <p:pic>
        <p:nvPicPr>
          <p:cNvPr id="4" name="Graphic 3" descr="Checklist">
            <a:extLst>
              <a:ext uri="{FF2B5EF4-FFF2-40B4-BE49-F238E27FC236}">
                <a16:creationId xmlns:a16="http://schemas.microsoft.com/office/drawing/2014/main" id="{73244C48-D0C5-4D64-87CB-34A0875D3A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9592" y="1772816"/>
            <a:ext cx="3312368" cy="3312368"/>
          </a:xfrm>
          <a:prstGeom prst="rect">
            <a:avLst/>
          </a:prstGeom>
        </p:spPr>
      </p:pic>
      <p:sp>
        <p:nvSpPr>
          <p:cNvPr id="6" name="Rectangle 1">
            <a:extLst>
              <a:ext uri="{FF2B5EF4-FFF2-40B4-BE49-F238E27FC236}">
                <a16:creationId xmlns:a16="http://schemas.microsoft.com/office/drawing/2014/main" id="{60BCA74A-7A88-4740-8FFD-DE69C033EE4A}"/>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2508083960"/>
      </p:ext>
    </p:extLst>
  </p:cSld>
  <p:clrMapOvr>
    <a:masterClrMapping/>
  </p:clrMapOvr>
  <p:transition spd="slow" advTm="1000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0025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WSCP Priority Areas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20" name="TextBox 4">
            <a:extLst>
              <a:ext uri="{FF2B5EF4-FFF2-40B4-BE49-F238E27FC236}">
                <a16:creationId xmlns:a16="http://schemas.microsoft.com/office/drawing/2014/main" id="{62B0E0CA-0D48-433B-A9F6-8E69C0FD20D3}"/>
              </a:ext>
            </a:extLst>
          </p:cNvPr>
          <p:cNvSpPr txBox="1">
            <a:spLocks noChangeArrowheads="1"/>
          </p:cNvSpPr>
          <p:nvPr/>
        </p:nvSpPr>
        <p:spPr bwMode="auto">
          <a:xfrm>
            <a:off x="539552" y="1556792"/>
            <a:ext cx="7581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b="1" dirty="0">
                <a:solidFill>
                  <a:schemeClr val="accent1">
                    <a:lumMod val="50000"/>
                  </a:schemeClr>
                </a:solidFill>
                <a:latin typeface="Gill Sans MT" pitchFamily="34" charset="0"/>
              </a:rPr>
              <a:t>1. Emotional Health and Wellbeing</a:t>
            </a:r>
            <a:endParaRPr lang="en-US" altLang="en-US" sz="2000" dirty="0">
              <a:solidFill>
                <a:schemeClr val="accent1">
                  <a:lumMod val="50000"/>
                </a:schemeClr>
              </a:solidFill>
              <a:latin typeface="Gill Sans MT" pitchFamily="34" charset="0"/>
            </a:endParaRPr>
          </a:p>
        </p:txBody>
      </p:sp>
      <p:sp>
        <p:nvSpPr>
          <p:cNvPr id="21" name="TextBox 4">
            <a:extLst>
              <a:ext uri="{FF2B5EF4-FFF2-40B4-BE49-F238E27FC236}">
                <a16:creationId xmlns:a16="http://schemas.microsoft.com/office/drawing/2014/main" id="{D221F60C-4CE9-4565-9D6C-C3644EA67BD5}"/>
              </a:ext>
            </a:extLst>
          </p:cNvPr>
          <p:cNvSpPr txBox="1">
            <a:spLocks noChangeArrowheads="1"/>
          </p:cNvSpPr>
          <p:nvPr/>
        </p:nvSpPr>
        <p:spPr bwMode="auto">
          <a:xfrm>
            <a:off x="539552" y="2202448"/>
            <a:ext cx="7941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400" i="1" dirty="0">
                <a:solidFill>
                  <a:srgbClr val="254061"/>
                </a:solidFill>
                <a:latin typeface="Gill Sans MT" panose="020B0502020104020203" pitchFamily="34" charset="0"/>
              </a:rPr>
              <a:t>Children and young people who require support with their      emotional wellbeing can access high quality services quickly</a:t>
            </a:r>
            <a:endParaRPr lang="en-US" altLang="en-US" sz="2000" dirty="0">
              <a:solidFill>
                <a:schemeClr val="accent1">
                  <a:lumMod val="50000"/>
                </a:schemeClr>
              </a:solidFill>
              <a:latin typeface="Gill Sans MT" pitchFamily="34" charset="0"/>
            </a:endParaRPr>
          </a:p>
        </p:txBody>
      </p:sp>
      <p:sp>
        <p:nvSpPr>
          <p:cNvPr id="22" name="TextBox 4">
            <a:extLst>
              <a:ext uri="{FF2B5EF4-FFF2-40B4-BE49-F238E27FC236}">
                <a16:creationId xmlns:a16="http://schemas.microsoft.com/office/drawing/2014/main" id="{CF00E663-C539-4EA8-B1D3-8419675A93E8}"/>
              </a:ext>
            </a:extLst>
          </p:cNvPr>
          <p:cNvSpPr txBox="1">
            <a:spLocks noChangeArrowheads="1"/>
          </p:cNvSpPr>
          <p:nvPr/>
        </p:nvSpPr>
        <p:spPr bwMode="auto">
          <a:xfrm>
            <a:off x="899592" y="3183779"/>
            <a:ext cx="758156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Understanding of need for different responses to mental health and emotional health and wellbeing</a:t>
            </a:r>
          </a:p>
          <a:p>
            <a:pPr eaLnBrk="1" hangingPunct="1">
              <a:spcBef>
                <a:spcPct val="0"/>
              </a:spcBef>
              <a:defRPr/>
            </a:pPr>
            <a:r>
              <a:rPr lang="en-GB" altLang="en-US" sz="2400" dirty="0">
                <a:solidFill>
                  <a:schemeClr val="accent1">
                    <a:lumMod val="50000"/>
                  </a:schemeClr>
                </a:solidFill>
                <a:latin typeface="Gill Sans MT" pitchFamily="34" charset="0"/>
              </a:rPr>
              <a:t>Ensuring sufficiency of services</a:t>
            </a:r>
          </a:p>
          <a:p>
            <a:pPr eaLnBrk="1" hangingPunct="1">
              <a:spcBef>
                <a:spcPct val="0"/>
              </a:spcBef>
              <a:defRPr/>
            </a:pPr>
            <a:r>
              <a:rPr lang="en-GB" altLang="en-US" sz="2400" dirty="0">
                <a:solidFill>
                  <a:schemeClr val="accent1">
                    <a:lumMod val="50000"/>
                  </a:schemeClr>
                </a:solidFill>
                <a:latin typeface="Gill Sans MT" pitchFamily="34" charset="0"/>
              </a:rPr>
              <a:t>Children are protected  by a skilled and        knowledgeable workforce</a:t>
            </a:r>
          </a:p>
          <a:p>
            <a:pPr eaLnBrk="1" hangingPunct="1">
              <a:spcBef>
                <a:spcPct val="0"/>
              </a:spcBef>
              <a:defRPr/>
            </a:pPr>
            <a:r>
              <a:rPr lang="en-GB" altLang="en-US" sz="2400" dirty="0">
                <a:solidFill>
                  <a:schemeClr val="accent1">
                    <a:lumMod val="50000"/>
                  </a:schemeClr>
                </a:solidFill>
                <a:latin typeface="Gill Sans MT" pitchFamily="34" charset="0"/>
              </a:rPr>
              <a:t>Strong transitional arrangements ensures needs are met into adulthood</a:t>
            </a:r>
          </a:p>
        </p:txBody>
      </p:sp>
    </p:spTree>
    <p:extLst>
      <p:ext uri="{BB962C8B-B14F-4D97-AF65-F5344CB8AC3E}">
        <p14:creationId xmlns:p14="http://schemas.microsoft.com/office/powerpoint/2010/main" val="360139581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0025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WSCP Priority Areas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20" name="TextBox 4">
            <a:extLst>
              <a:ext uri="{FF2B5EF4-FFF2-40B4-BE49-F238E27FC236}">
                <a16:creationId xmlns:a16="http://schemas.microsoft.com/office/drawing/2014/main" id="{62B0E0CA-0D48-433B-A9F6-8E69C0FD20D3}"/>
              </a:ext>
            </a:extLst>
          </p:cNvPr>
          <p:cNvSpPr txBox="1">
            <a:spLocks noChangeArrowheads="1"/>
          </p:cNvSpPr>
          <p:nvPr/>
        </p:nvSpPr>
        <p:spPr bwMode="auto">
          <a:xfrm>
            <a:off x="683568" y="1556792"/>
            <a:ext cx="7581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b="1" dirty="0">
                <a:solidFill>
                  <a:schemeClr val="accent1">
                    <a:lumMod val="50000"/>
                  </a:schemeClr>
                </a:solidFill>
                <a:latin typeface="Gill Sans MT" pitchFamily="34" charset="0"/>
              </a:rPr>
              <a:t>2. Contextual Safeguarding</a:t>
            </a:r>
            <a:endParaRPr lang="en-US" altLang="en-US" sz="2000" dirty="0">
              <a:solidFill>
                <a:schemeClr val="accent1">
                  <a:lumMod val="50000"/>
                </a:schemeClr>
              </a:solidFill>
              <a:latin typeface="Gill Sans MT" pitchFamily="34" charset="0"/>
            </a:endParaRPr>
          </a:p>
        </p:txBody>
      </p:sp>
      <p:sp>
        <p:nvSpPr>
          <p:cNvPr id="21" name="TextBox 4">
            <a:extLst>
              <a:ext uri="{FF2B5EF4-FFF2-40B4-BE49-F238E27FC236}">
                <a16:creationId xmlns:a16="http://schemas.microsoft.com/office/drawing/2014/main" id="{D221F60C-4CE9-4565-9D6C-C3644EA67BD5}"/>
              </a:ext>
            </a:extLst>
          </p:cNvPr>
          <p:cNvSpPr txBox="1">
            <a:spLocks noChangeArrowheads="1"/>
          </p:cNvSpPr>
          <p:nvPr/>
        </p:nvSpPr>
        <p:spPr bwMode="auto">
          <a:xfrm>
            <a:off x="1009052" y="3093927"/>
            <a:ext cx="758156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Ensuring effective multi-agency arrangements are in place to safeguard children and young people</a:t>
            </a:r>
          </a:p>
          <a:p>
            <a:pPr eaLnBrk="1" hangingPunct="1">
              <a:spcBef>
                <a:spcPct val="0"/>
              </a:spcBef>
              <a:defRPr/>
            </a:pPr>
            <a:r>
              <a:rPr lang="en-GB" altLang="en-US" sz="2400" dirty="0">
                <a:solidFill>
                  <a:schemeClr val="accent1">
                    <a:lumMod val="50000"/>
                  </a:schemeClr>
                </a:solidFill>
                <a:latin typeface="Gill Sans MT" pitchFamily="34" charset="0"/>
              </a:rPr>
              <a:t>Good training and awareness ensures children are protected  in the wider community</a:t>
            </a:r>
          </a:p>
          <a:p>
            <a:pPr eaLnBrk="1" hangingPunct="1">
              <a:spcBef>
                <a:spcPct val="0"/>
              </a:spcBef>
              <a:defRPr/>
            </a:pPr>
            <a:r>
              <a:rPr lang="en-GB" altLang="en-US" sz="2400" dirty="0">
                <a:solidFill>
                  <a:schemeClr val="accent1">
                    <a:lumMod val="50000"/>
                  </a:schemeClr>
                </a:solidFill>
                <a:latin typeface="Gill Sans MT" pitchFamily="34" charset="0"/>
              </a:rPr>
              <a:t>A dedicated contextual service improves outcomes</a:t>
            </a:r>
          </a:p>
          <a:p>
            <a:pPr eaLnBrk="1" hangingPunct="1">
              <a:spcBef>
                <a:spcPct val="0"/>
              </a:spcBef>
              <a:defRPr/>
            </a:pPr>
            <a:r>
              <a:rPr lang="en-GB" altLang="en-US" sz="2400" dirty="0">
                <a:solidFill>
                  <a:schemeClr val="accent1">
                    <a:lumMod val="50000"/>
                  </a:schemeClr>
                </a:solidFill>
                <a:latin typeface="Gill Sans MT" pitchFamily="34" charset="0"/>
              </a:rPr>
              <a:t>Young people inform the identification,           commissioning and testing of services</a:t>
            </a:r>
          </a:p>
        </p:txBody>
      </p:sp>
      <p:sp>
        <p:nvSpPr>
          <p:cNvPr id="11" name="TextBox 4">
            <a:extLst>
              <a:ext uri="{FF2B5EF4-FFF2-40B4-BE49-F238E27FC236}">
                <a16:creationId xmlns:a16="http://schemas.microsoft.com/office/drawing/2014/main" id="{16C1FAAB-6B38-420D-874B-C28C533FFC6E}"/>
              </a:ext>
            </a:extLst>
          </p:cNvPr>
          <p:cNvSpPr txBox="1">
            <a:spLocks noChangeArrowheads="1"/>
          </p:cNvSpPr>
          <p:nvPr/>
        </p:nvSpPr>
        <p:spPr bwMode="auto">
          <a:xfrm>
            <a:off x="683568" y="2171471"/>
            <a:ext cx="7941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400" i="1" dirty="0">
                <a:solidFill>
                  <a:srgbClr val="254061"/>
                </a:solidFill>
                <a:latin typeface="Gill Sans MT" panose="020B0502020104020203" pitchFamily="34" charset="0"/>
              </a:rPr>
              <a:t>Extra-familial risks to children and young people  are identified, understood and responded to at the earliest opportunity</a:t>
            </a:r>
          </a:p>
        </p:txBody>
      </p:sp>
    </p:spTree>
    <p:extLst>
      <p:ext uri="{BB962C8B-B14F-4D97-AF65-F5344CB8AC3E}">
        <p14:creationId xmlns:p14="http://schemas.microsoft.com/office/powerpoint/2010/main" val="136778338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0025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WSCP Priority Areas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20" name="TextBox 4">
            <a:extLst>
              <a:ext uri="{FF2B5EF4-FFF2-40B4-BE49-F238E27FC236}">
                <a16:creationId xmlns:a16="http://schemas.microsoft.com/office/drawing/2014/main" id="{62B0E0CA-0D48-433B-A9F6-8E69C0FD20D3}"/>
              </a:ext>
            </a:extLst>
          </p:cNvPr>
          <p:cNvSpPr txBox="1">
            <a:spLocks noChangeArrowheads="1"/>
          </p:cNvSpPr>
          <p:nvPr/>
        </p:nvSpPr>
        <p:spPr bwMode="auto">
          <a:xfrm>
            <a:off x="683568" y="1580156"/>
            <a:ext cx="758156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b="1" dirty="0">
                <a:solidFill>
                  <a:schemeClr val="accent1">
                    <a:lumMod val="50000"/>
                  </a:schemeClr>
                </a:solidFill>
                <a:latin typeface="Gill Sans MT" pitchFamily="34" charset="0"/>
              </a:rPr>
              <a:t>3. Impact of Intergenerational Abuse and Neglect</a:t>
            </a:r>
            <a:endParaRPr lang="en-US" altLang="en-US" sz="2000" dirty="0">
              <a:solidFill>
                <a:schemeClr val="accent1">
                  <a:lumMod val="50000"/>
                </a:schemeClr>
              </a:solidFill>
              <a:latin typeface="Gill Sans MT" pitchFamily="34" charset="0"/>
            </a:endParaRPr>
          </a:p>
        </p:txBody>
      </p:sp>
      <p:sp>
        <p:nvSpPr>
          <p:cNvPr id="21" name="TextBox 4">
            <a:extLst>
              <a:ext uri="{FF2B5EF4-FFF2-40B4-BE49-F238E27FC236}">
                <a16:creationId xmlns:a16="http://schemas.microsoft.com/office/drawing/2014/main" id="{D221F60C-4CE9-4565-9D6C-C3644EA67BD5}"/>
              </a:ext>
            </a:extLst>
          </p:cNvPr>
          <p:cNvSpPr txBox="1">
            <a:spLocks noChangeArrowheads="1"/>
          </p:cNvSpPr>
          <p:nvPr/>
        </p:nvSpPr>
        <p:spPr bwMode="auto">
          <a:xfrm>
            <a:off x="1029867" y="3587840"/>
            <a:ext cx="758156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Identifying patterns of intergenerational abuse in Wirral</a:t>
            </a:r>
          </a:p>
          <a:p>
            <a:pPr eaLnBrk="1" hangingPunct="1">
              <a:spcBef>
                <a:spcPct val="0"/>
              </a:spcBef>
              <a:defRPr/>
            </a:pPr>
            <a:r>
              <a:rPr lang="en-GB" altLang="en-US" sz="2400" dirty="0">
                <a:solidFill>
                  <a:schemeClr val="accent1">
                    <a:lumMod val="50000"/>
                  </a:schemeClr>
                </a:solidFill>
                <a:latin typeface="Gill Sans MT" pitchFamily="34" charset="0"/>
              </a:rPr>
              <a:t>Understanding the long term impact on children of exposure to abuse, violence and neglect </a:t>
            </a:r>
          </a:p>
          <a:p>
            <a:pPr eaLnBrk="1" hangingPunct="1">
              <a:spcBef>
                <a:spcPct val="0"/>
              </a:spcBef>
              <a:defRPr/>
            </a:pPr>
            <a:r>
              <a:rPr lang="en-GB" altLang="en-US" sz="2400" dirty="0">
                <a:solidFill>
                  <a:schemeClr val="accent1">
                    <a:lumMod val="50000"/>
                  </a:schemeClr>
                </a:solidFill>
                <a:latin typeface="Gill Sans MT" pitchFamily="34" charset="0"/>
              </a:rPr>
              <a:t>Ensuring an effective response to the generational cycle of abuse, violence and neglect</a:t>
            </a:r>
          </a:p>
          <a:p>
            <a:pPr eaLnBrk="1" hangingPunct="1">
              <a:spcBef>
                <a:spcPct val="0"/>
              </a:spcBef>
              <a:defRPr/>
            </a:pPr>
            <a:r>
              <a:rPr lang="en-GB" altLang="en-US" sz="2400" dirty="0">
                <a:solidFill>
                  <a:schemeClr val="accent1">
                    <a:lumMod val="50000"/>
                  </a:schemeClr>
                </a:solidFill>
                <a:latin typeface="Gill Sans MT" pitchFamily="34" charset="0"/>
              </a:rPr>
              <a:t>Ensuring effectiveness of services</a:t>
            </a:r>
          </a:p>
        </p:txBody>
      </p:sp>
      <p:sp>
        <p:nvSpPr>
          <p:cNvPr id="11" name="TextBox 4">
            <a:extLst>
              <a:ext uri="{FF2B5EF4-FFF2-40B4-BE49-F238E27FC236}">
                <a16:creationId xmlns:a16="http://schemas.microsoft.com/office/drawing/2014/main" id="{272DEE3E-DD6E-4226-A03E-7E65AB3ACE39}"/>
              </a:ext>
            </a:extLst>
          </p:cNvPr>
          <p:cNvSpPr txBox="1">
            <a:spLocks noChangeArrowheads="1"/>
          </p:cNvSpPr>
          <p:nvPr/>
        </p:nvSpPr>
        <p:spPr bwMode="auto">
          <a:xfrm>
            <a:off x="683568" y="2627642"/>
            <a:ext cx="7941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400" i="1" dirty="0">
                <a:solidFill>
                  <a:srgbClr val="254061"/>
                </a:solidFill>
                <a:latin typeface="Gill Sans MT" panose="020B0502020104020203" pitchFamily="34" charset="0"/>
              </a:rPr>
              <a:t>Children and young people are protected from intergenerational abuse and neglect and partners work together to break the cycle</a:t>
            </a:r>
          </a:p>
        </p:txBody>
      </p:sp>
    </p:spTree>
    <p:extLst>
      <p:ext uri="{BB962C8B-B14F-4D97-AF65-F5344CB8AC3E}">
        <p14:creationId xmlns:p14="http://schemas.microsoft.com/office/powerpoint/2010/main" val="338389352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00253"/>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WSCP Priority Areas</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20" name="TextBox 4">
            <a:extLst>
              <a:ext uri="{FF2B5EF4-FFF2-40B4-BE49-F238E27FC236}">
                <a16:creationId xmlns:a16="http://schemas.microsoft.com/office/drawing/2014/main" id="{62B0E0CA-0D48-433B-A9F6-8E69C0FD20D3}"/>
              </a:ext>
            </a:extLst>
          </p:cNvPr>
          <p:cNvSpPr txBox="1">
            <a:spLocks noChangeArrowheads="1"/>
          </p:cNvSpPr>
          <p:nvPr/>
        </p:nvSpPr>
        <p:spPr bwMode="auto">
          <a:xfrm>
            <a:off x="683568" y="1570126"/>
            <a:ext cx="75815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b="1" dirty="0">
                <a:solidFill>
                  <a:schemeClr val="accent1">
                    <a:lumMod val="50000"/>
                  </a:schemeClr>
                </a:solidFill>
                <a:latin typeface="Gill Sans MT" pitchFamily="34" charset="0"/>
              </a:rPr>
              <a:t>4. Working Together Partnership</a:t>
            </a:r>
            <a:endParaRPr lang="en-US" altLang="en-US" sz="2000" dirty="0">
              <a:solidFill>
                <a:schemeClr val="accent1">
                  <a:lumMod val="50000"/>
                </a:schemeClr>
              </a:solidFill>
              <a:latin typeface="Gill Sans MT" pitchFamily="34" charset="0"/>
            </a:endParaRPr>
          </a:p>
        </p:txBody>
      </p:sp>
      <p:sp>
        <p:nvSpPr>
          <p:cNvPr id="21" name="TextBox 4">
            <a:extLst>
              <a:ext uri="{FF2B5EF4-FFF2-40B4-BE49-F238E27FC236}">
                <a16:creationId xmlns:a16="http://schemas.microsoft.com/office/drawing/2014/main" id="{D221F60C-4CE9-4565-9D6C-C3644EA67BD5}"/>
              </a:ext>
            </a:extLst>
          </p:cNvPr>
          <p:cNvSpPr txBox="1">
            <a:spLocks noChangeArrowheads="1"/>
          </p:cNvSpPr>
          <p:nvPr/>
        </p:nvSpPr>
        <p:spPr bwMode="auto">
          <a:xfrm>
            <a:off x="1043608" y="3244807"/>
            <a:ext cx="758156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GB" altLang="en-US" sz="2400" dirty="0">
                <a:solidFill>
                  <a:schemeClr val="accent1">
                    <a:lumMod val="50000"/>
                  </a:schemeClr>
                </a:solidFill>
                <a:latin typeface="Gill Sans MT" pitchFamily="34" charset="0"/>
              </a:rPr>
              <a:t>Introducing and embedding the new multi-agency safeguarding arrangements</a:t>
            </a:r>
          </a:p>
          <a:p>
            <a:pPr eaLnBrk="1" hangingPunct="1">
              <a:spcBef>
                <a:spcPct val="0"/>
              </a:spcBef>
              <a:defRPr/>
            </a:pPr>
            <a:r>
              <a:rPr lang="en-GB" altLang="en-US" sz="2400" dirty="0">
                <a:solidFill>
                  <a:schemeClr val="accent1">
                    <a:lumMod val="50000"/>
                  </a:schemeClr>
                </a:solidFill>
                <a:latin typeface="Gill Sans MT" pitchFamily="34" charset="0"/>
              </a:rPr>
              <a:t>Agreeing common goals, values and outcomes</a:t>
            </a:r>
          </a:p>
          <a:p>
            <a:pPr eaLnBrk="1" hangingPunct="1">
              <a:spcBef>
                <a:spcPct val="0"/>
              </a:spcBef>
              <a:defRPr/>
            </a:pPr>
            <a:r>
              <a:rPr lang="en-GB" altLang="en-US" sz="2400" dirty="0">
                <a:solidFill>
                  <a:schemeClr val="accent1">
                    <a:lumMod val="50000"/>
                  </a:schemeClr>
                </a:solidFill>
                <a:latin typeface="Gill Sans MT" pitchFamily="34" charset="0"/>
              </a:rPr>
              <a:t>Ensuring SFEF and the lived experience of children inform the safeguarding arrangements</a:t>
            </a:r>
          </a:p>
          <a:p>
            <a:pPr eaLnBrk="1" hangingPunct="1">
              <a:spcBef>
                <a:spcPct val="0"/>
              </a:spcBef>
              <a:defRPr/>
            </a:pPr>
            <a:r>
              <a:rPr lang="en-GB" altLang="en-US" sz="2400" dirty="0">
                <a:solidFill>
                  <a:schemeClr val="accent1">
                    <a:lumMod val="50000"/>
                  </a:schemeClr>
                </a:solidFill>
                <a:latin typeface="Gill Sans MT" pitchFamily="34" charset="0"/>
              </a:rPr>
              <a:t>Testing the strengths of partnership arrangements to safeguard children</a:t>
            </a:r>
          </a:p>
        </p:txBody>
      </p:sp>
      <p:sp>
        <p:nvSpPr>
          <p:cNvPr id="11" name="TextBox 4">
            <a:extLst>
              <a:ext uri="{FF2B5EF4-FFF2-40B4-BE49-F238E27FC236}">
                <a16:creationId xmlns:a16="http://schemas.microsoft.com/office/drawing/2014/main" id="{6AE5FFB2-2554-44B8-BBF2-2EC9F2F260BF}"/>
              </a:ext>
            </a:extLst>
          </p:cNvPr>
          <p:cNvSpPr txBox="1">
            <a:spLocks noChangeArrowheads="1"/>
          </p:cNvSpPr>
          <p:nvPr/>
        </p:nvSpPr>
        <p:spPr bwMode="auto">
          <a:xfrm>
            <a:off x="683568" y="2246134"/>
            <a:ext cx="7941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a:buNone/>
            </a:pPr>
            <a:r>
              <a:rPr lang="en-GB" sz="2400" i="1" dirty="0">
                <a:solidFill>
                  <a:srgbClr val="254061"/>
                </a:solidFill>
                <a:latin typeface="Gill Sans MT" panose="020B0502020104020203" pitchFamily="34" charset="0"/>
              </a:rPr>
              <a:t>A strong  partnership based on common values, approach and principles ensures children are protected from harm </a:t>
            </a: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29270498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build="p"/>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93D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70B1A2-1218-4567-8D0D-FE21E3D8538E}"/>
              </a:ext>
            </a:extLst>
          </p:cNvPr>
          <p:cNvSpPr>
            <a:spLocks noChangeArrowheads="1"/>
          </p:cNvSpPr>
          <p:nvPr/>
        </p:nvSpPr>
        <p:spPr bwMode="auto">
          <a:xfrm>
            <a:off x="4061581" y="2204864"/>
            <a:ext cx="444668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F37721"/>
                </a:solidFill>
                <a:latin typeface="Ink Free" panose="03080402000500000000" pitchFamily="66" charset="0"/>
              </a:rPr>
              <a:t>Launched Today</a:t>
            </a:r>
            <a:endParaRPr lang="en-GB" altLang="en-US" sz="6000" dirty="0">
              <a:solidFill>
                <a:srgbClr val="54547E"/>
              </a:solidFill>
            </a:endParaRPr>
          </a:p>
        </p:txBody>
      </p:sp>
      <p:sp>
        <p:nvSpPr>
          <p:cNvPr id="5" name="Rectangle 1">
            <a:extLst>
              <a:ext uri="{FF2B5EF4-FFF2-40B4-BE49-F238E27FC236}">
                <a16:creationId xmlns:a16="http://schemas.microsoft.com/office/drawing/2014/main" id="{094BD757-6330-474B-8FD3-8EFE6267485E}"/>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rgbClr val="F27721"/>
                </a:solidFill>
                <a:latin typeface="Ink Free" panose="03080402000500000000" pitchFamily="66" charset="0"/>
              </a:rPr>
              <a:t>https://www.wirralsafeguarding.co.uk/</a:t>
            </a:r>
            <a:r>
              <a:rPr lang="en-GB" altLang="en-US" sz="1600" b="1" dirty="0">
                <a:solidFill>
                  <a:schemeClr val="bg1">
                    <a:lumMod val="85000"/>
                  </a:schemeClr>
                </a:solidFill>
                <a:latin typeface="Ink Free" panose="03080402000500000000" pitchFamily="66" charset="0"/>
              </a:rPr>
              <a:t> </a:t>
            </a:r>
          </a:p>
          <a:p>
            <a:pPr eaLnBrk="1" hangingPunct="1">
              <a:spcBef>
                <a:spcPct val="0"/>
              </a:spcBef>
              <a:buFontTx/>
              <a:buNone/>
              <a:defRPr/>
            </a:pPr>
            <a:r>
              <a:rPr lang="en-GB" altLang="en-US" sz="1400" dirty="0">
                <a:solidFill>
                  <a:srgbClr val="54547E"/>
                </a:solidFill>
              </a:rPr>
              <a:t> </a:t>
            </a:r>
          </a:p>
        </p:txBody>
      </p:sp>
      <p:pic>
        <p:nvPicPr>
          <p:cNvPr id="10" name="Picture 9">
            <a:extLst>
              <a:ext uri="{FF2B5EF4-FFF2-40B4-BE49-F238E27FC236}">
                <a16:creationId xmlns:a16="http://schemas.microsoft.com/office/drawing/2014/main" id="{ECBBE289-3804-4190-A196-E430B5AFB29B}"/>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tretch>
            <a:fillRect/>
          </a:stretch>
        </p:blipFill>
        <p:spPr>
          <a:xfrm rot="17917812">
            <a:off x="456473" y="2651853"/>
            <a:ext cx="4108333" cy="2165434"/>
          </a:xfrm>
          <a:prstGeom prst="rect">
            <a:avLst/>
          </a:prstGeom>
        </p:spPr>
      </p:pic>
      <p:pic>
        <p:nvPicPr>
          <p:cNvPr id="12" name="Picture 11">
            <a:extLst>
              <a:ext uri="{FF2B5EF4-FFF2-40B4-BE49-F238E27FC236}">
                <a16:creationId xmlns:a16="http://schemas.microsoft.com/office/drawing/2014/main" id="{D2C553B3-3669-4D60-8C33-5FA9A5F0C341}"/>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42248" y="389345"/>
            <a:ext cx="504056" cy="504056"/>
          </a:xfrm>
          <a:prstGeom prst="rect">
            <a:avLst/>
          </a:prstGeom>
        </p:spPr>
      </p:pic>
      <p:pic>
        <p:nvPicPr>
          <p:cNvPr id="13" name="Picture 12">
            <a:extLst>
              <a:ext uri="{FF2B5EF4-FFF2-40B4-BE49-F238E27FC236}">
                <a16:creationId xmlns:a16="http://schemas.microsoft.com/office/drawing/2014/main" id="{A8E30170-921D-4DFC-A189-40CC6DF45AF9}"/>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2623982" y="750337"/>
            <a:ext cx="286127" cy="286127"/>
          </a:xfrm>
          <a:prstGeom prst="rect">
            <a:avLst/>
          </a:prstGeom>
        </p:spPr>
      </p:pic>
      <p:pic>
        <p:nvPicPr>
          <p:cNvPr id="14" name="Picture 13">
            <a:extLst>
              <a:ext uri="{FF2B5EF4-FFF2-40B4-BE49-F238E27FC236}">
                <a16:creationId xmlns:a16="http://schemas.microsoft.com/office/drawing/2014/main" id="{1C37F649-815F-49A5-BEB8-0A04928361E0}"/>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5868144" y="3429000"/>
            <a:ext cx="267295" cy="267295"/>
          </a:xfrm>
          <a:prstGeom prst="rect">
            <a:avLst/>
          </a:prstGeom>
        </p:spPr>
      </p:pic>
      <p:pic>
        <p:nvPicPr>
          <p:cNvPr id="15" name="Picture 14">
            <a:extLst>
              <a:ext uri="{FF2B5EF4-FFF2-40B4-BE49-F238E27FC236}">
                <a16:creationId xmlns:a16="http://schemas.microsoft.com/office/drawing/2014/main" id="{29785866-D0EE-4DEB-A0FF-0B52663E4403}"/>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4387788" y="474644"/>
            <a:ext cx="368423" cy="368423"/>
          </a:xfrm>
          <a:prstGeom prst="rect">
            <a:avLst/>
          </a:prstGeom>
        </p:spPr>
      </p:pic>
      <p:pic>
        <p:nvPicPr>
          <p:cNvPr id="16" name="Picture 15">
            <a:extLst>
              <a:ext uri="{FF2B5EF4-FFF2-40B4-BE49-F238E27FC236}">
                <a16:creationId xmlns:a16="http://schemas.microsoft.com/office/drawing/2014/main" id="{16B36921-AE59-4DBC-8EC7-AC6ED6854040}"/>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6300191" y="1012850"/>
            <a:ext cx="236761" cy="236761"/>
          </a:xfrm>
          <a:prstGeom prst="rect">
            <a:avLst/>
          </a:prstGeom>
        </p:spPr>
      </p:pic>
      <p:pic>
        <p:nvPicPr>
          <p:cNvPr id="17" name="Picture 16">
            <a:extLst>
              <a:ext uri="{FF2B5EF4-FFF2-40B4-BE49-F238E27FC236}">
                <a16:creationId xmlns:a16="http://schemas.microsoft.com/office/drawing/2014/main" id="{FEA064FF-1A2B-49AC-B442-3F373FC456AA}"/>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7781584" y="353364"/>
            <a:ext cx="504056" cy="504056"/>
          </a:xfrm>
          <a:prstGeom prst="rect">
            <a:avLst/>
          </a:prstGeom>
        </p:spPr>
      </p:pic>
    </p:spTree>
    <p:extLst>
      <p:ext uri="{BB962C8B-B14F-4D97-AF65-F5344CB8AC3E}">
        <p14:creationId xmlns:p14="http://schemas.microsoft.com/office/powerpoint/2010/main" val="428270739"/>
      </p:ext>
    </p:extLst>
  </p:cSld>
  <p:clrMapOvr>
    <a:masterClrMapping/>
  </p:clrMapOvr>
  <p:transition spd="slow" advTm="1000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New Multi-agency Thresholds Document</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4355976" y="1896975"/>
            <a:ext cx="4767637"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New updated thresholds document</a:t>
            </a:r>
          </a:p>
          <a:p>
            <a:pPr eaLnBrk="1" hangingPunct="1">
              <a:spcBef>
                <a:spcPct val="0"/>
              </a:spcBef>
              <a:defRPr/>
            </a:pPr>
            <a:r>
              <a:rPr lang="en-US" altLang="en-US" sz="2800" dirty="0">
                <a:solidFill>
                  <a:schemeClr val="accent1">
                    <a:lumMod val="50000"/>
                  </a:schemeClr>
                </a:solidFill>
                <a:latin typeface="Gill Sans MT" pitchFamily="34" charset="0"/>
              </a:rPr>
              <a:t>4 Levels remain but new titles:</a:t>
            </a:r>
          </a:p>
          <a:p>
            <a:pPr marL="0" indent="0" eaLnBrk="1" hangingPunct="1">
              <a:spcBef>
                <a:spcPct val="0"/>
              </a:spcBef>
              <a:buNone/>
              <a:defRPr/>
            </a:pPr>
            <a:r>
              <a:rPr lang="en-US" altLang="en-US" sz="2800" dirty="0">
                <a:solidFill>
                  <a:schemeClr val="accent1">
                    <a:lumMod val="50000"/>
                  </a:schemeClr>
                </a:solidFill>
                <a:latin typeface="Gill Sans MT" pitchFamily="34" charset="0"/>
              </a:rPr>
              <a:t>       -1 Universal</a:t>
            </a:r>
          </a:p>
          <a:p>
            <a:pPr marL="0" indent="0" eaLnBrk="1" hangingPunct="1">
              <a:spcBef>
                <a:spcPct val="0"/>
              </a:spcBef>
              <a:buNone/>
              <a:defRPr/>
            </a:pPr>
            <a:r>
              <a:rPr lang="en-US" altLang="en-US" sz="2800" dirty="0">
                <a:solidFill>
                  <a:schemeClr val="accent1">
                    <a:lumMod val="50000"/>
                  </a:schemeClr>
                </a:solidFill>
                <a:latin typeface="Gill Sans MT" pitchFamily="34" charset="0"/>
              </a:rPr>
              <a:t>       -2 Additional Support</a:t>
            </a:r>
          </a:p>
          <a:p>
            <a:pPr marL="0" indent="0" eaLnBrk="1" hangingPunct="1">
              <a:spcBef>
                <a:spcPct val="0"/>
              </a:spcBef>
              <a:buNone/>
              <a:defRPr/>
            </a:pPr>
            <a:r>
              <a:rPr lang="en-US" altLang="en-US" sz="2800" dirty="0">
                <a:solidFill>
                  <a:schemeClr val="accent1">
                    <a:lumMod val="50000"/>
                  </a:schemeClr>
                </a:solidFill>
                <a:latin typeface="Gill Sans MT" pitchFamily="34" charset="0"/>
              </a:rPr>
              <a:t>       -3 Multi-agency Support</a:t>
            </a:r>
          </a:p>
          <a:p>
            <a:pPr marL="0" indent="0" eaLnBrk="1" hangingPunct="1">
              <a:spcBef>
                <a:spcPct val="0"/>
              </a:spcBef>
              <a:buNone/>
              <a:defRPr/>
            </a:pPr>
            <a:r>
              <a:rPr lang="en-US" altLang="en-US" sz="2800" dirty="0">
                <a:solidFill>
                  <a:schemeClr val="accent1">
                    <a:lumMod val="50000"/>
                  </a:schemeClr>
                </a:solidFill>
                <a:latin typeface="Gill Sans MT" pitchFamily="34" charset="0"/>
              </a:rPr>
              <a:t>       -4 Statutory Services   </a:t>
            </a: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1" name="Picture 10">
            <a:extLst>
              <a:ext uri="{FF2B5EF4-FFF2-40B4-BE49-F238E27FC236}">
                <a16:creationId xmlns:a16="http://schemas.microsoft.com/office/drawing/2014/main" id="{63EE1492-EC4B-4F31-ABC5-A42FA5E6D58E}"/>
              </a:ext>
            </a:extLst>
          </p:cNvPr>
          <p:cNvPicPr/>
          <p:nvPr/>
        </p:nvPicPr>
        <p:blipFill rotWithShape="1">
          <a:blip r:embed="rId5"/>
          <a:srcRect l="8532" t="12606" r="27100" b="6047"/>
          <a:stretch/>
        </p:blipFill>
        <p:spPr bwMode="auto">
          <a:xfrm>
            <a:off x="251520" y="2014915"/>
            <a:ext cx="3970236" cy="2828169"/>
          </a:xfrm>
          <a:prstGeom prst="rect">
            <a:avLst/>
          </a:prstGeom>
          <a:ln>
            <a:solidFill>
              <a:schemeClr val="accent1">
                <a:lumMod val="60000"/>
                <a:lumOff val="40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394177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New Multi-agency Thresholds Document</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463702" y="4770086"/>
            <a:ext cx="42484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Traditional level descriptors remain</a:t>
            </a: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529C9DCA-52D8-4BE3-B4FA-E314A6B73721}"/>
              </a:ext>
            </a:extLst>
          </p:cNvPr>
          <p:cNvPicPr>
            <a:picLocks noChangeAspect="1"/>
          </p:cNvPicPr>
          <p:nvPr/>
        </p:nvPicPr>
        <p:blipFill rotWithShape="1">
          <a:blip r:embed="rId4"/>
          <a:srcRect l="9050" t="14897" r="27951" b="6601"/>
          <a:stretch/>
        </p:blipFill>
        <p:spPr>
          <a:xfrm>
            <a:off x="4346803" y="3028035"/>
            <a:ext cx="4545677" cy="3186186"/>
          </a:xfrm>
          <a:prstGeom prst="rect">
            <a:avLst/>
          </a:prstGeom>
          <a:ln>
            <a:solidFill>
              <a:srgbClr val="00B050"/>
            </a:solidFill>
          </a:ln>
        </p:spPr>
      </p:pic>
      <p:pic>
        <p:nvPicPr>
          <p:cNvPr id="3" name="Picture 2">
            <a:extLst>
              <a:ext uri="{FF2B5EF4-FFF2-40B4-BE49-F238E27FC236}">
                <a16:creationId xmlns:a16="http://schemas.microsoft.com/office/drawing/2014/main" id="{A623B8A1-B1BD-4DE0-A8A4-FD8F6C356D6D}"/>
              </a:ext>
            </a:extLst>
          </p:cNvPr>
          <p:cNvPicPr>
            <a:picLocks noChangeAspect="1"/>
          </p:cNvPicPr>
          <p:nvPr/>
        </p:nvPicPr>
        <p:blipFill rotWithShape="1">
          <a:blip r:embed="rId5"/>
          <a:srcRect l="8264" t="12200" r="27162" b="6601"/>
          <a:stretch/>
        </p:blipFill>
        <p:spPr>
          <a:xfrm>
            <a:off x="251520" y="1534023"/>
            <a:ext cx="3892242" cy="2753049"/>
          </a:xfrm>
          <a:prstGeom prst="rect">
            <a:avLst/>
          </a:prstGeom>
          <a:ln>
            <a:solidFill>
              <a:srgbClr val="00B050"/>
            </a:solidFill>
          </a:ln>
        </p:spPr>
      </p:pic>
      <p:sp>
        <p:nvSpPr>
          <p:cNvPr id="11" name="Rectangle 1">
            <a:extLst>
              <a:ext uri="{FF2B5EF4-FFF2-40B4-BE49-F238E27FC236}">
                <a16:creationId xmlns:a16="http://schemas.microsoft.com/office/drawing/2014/main" id="{5F3F8318-A761-4F6D-B500-8385A8AC4088}"/>
              </a:ext>
            </a:extLst>
          </p:cNvPr>
          <p:cNvSpPr>
            <a:spLocks noChangeArrowheads="1"/>
          </p:cNvSpPr>
          <p:nvPr/>
        </p:nvSpPr>
        <p:spPr bwMode="auto">
          <a:xfrm>
            <a:off x="357585" y="6214221"/>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
        <p:nvSpPr>
          <p:cNvPr id="13" name="TextBox 4">
            <a:extLst>
              <a:ext uri="{FF2B5EF4-FFF2-40B4-BE49-F238E27FC236}">
                <a16:creationId xmlns:a16="http://schemas.microsoft.com/office/drawing/2014/main" id="{9693DD4F-F9E4-49B9-B81D-F74A19C674A2}"/>
              </a:ext>
            </a:extLst>
          </p:cNvPr>
          <p:cNvSpPr txBox="1">
            <a:spLocks noChangeArrowheads="1"/>
          </p:cNvSpPr>
          <p:nvPr/>
        </p:nvSpPr>
        <p:spPr bwMode="auto">
          <a:xfrm>
            <a:off x="4738552" y="1829769"/>
            <a:ext cx="42484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Lived experience examples added</a:t>
            </a: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7235178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New Multi-agency Neglect Strategy</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5654876" y="1932140"/>
            <a:ext cx="324036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chemeClr val="accent1">
                    <a:lumMod val="50000"/>
                  </a:schemeClr>
                </a:solidFill>
                <a:latin typeface="Gill Sans MT" pitchFamily="34" charset="0"/>
              </a:rPr>
              <a:t>Includes learning from SCR’s</a:t>
            </a:r>
          </a:p>
          <a:p>
            <a:pPr eaLnBrk="1" hangingPunct="1">
              <a:spcBef>
                <a:spcPct val="0"/>
              </a:spcBef>
              <a:defRPr/>
            </a:pPr>
            <a:r>
              <a:rPr lang="en-US" altLang="en-US" sz="2800" dirty="0">
                <a:solidFill>
                  <a:schemeClr val="accent1">
                    <a:lumMod val="50000"/>
                  </a:schemeClr>
                </a:solidFill>
                <a:latin typeface="Gill Sans MT" pitchFamily="34" charset="0"/>
              </a:rPr>
              <a:t>Linked to SFEF and lived experience</a:t>
            </a:r>
          </a:p>
          <a:p>
            <a:pPr eaLnBrk="1" hangingPunct="1">
              <a:spcBef>
                <a:spcPct val="0"/>
              </a:spcBef>
              <a:defRPr/>
            </a:pPr>
            <a:r>
              <a:rPr lang="en-US" altLang="en-US" sz="2800" dirty="0">
                <a:solidFill>
                  <a:schemeClr val="accent1">
                    <a:lumMod val="50000"/>
                  </a:schemeClr>
                </a:solidFill>
                <a:latin typeface="Gill Sans MT" pitchFamily="34" charset="0"/>
              </a:rPr>
              <a:t>Incorporates commitment to GCP2</a:t>
            </a: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sp>
        <p:nvSpPr>
          <p:cNvPr id="11" name="Rectangle 1">
            <a:extLst>
              <a:ext uri="{FF2B5EF4-FFF2-40B4-BE49-F238E27FC236}">
                <a16:creationId xmlns:a16="http://schemas.microsoft.com/office/drawing/2014/main" id="{5F3F8318-A761-4F6D-B500-8385A8AC4088}"/>
              </a:ext>
            </a:extLst>
          </p:cNvPr>
          <p:cNvSpPr>
            <a:spLocks noChangeArrowheads="1"/>
          </p:cNvSpPr>
          <p:nvPr/>
        </p:nvSpPr>
        <p:spPr bwMode="auto">
          <a:xfrm>
            <a:off x="357585" y="6214221"/>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pic>
        <p:nvPicPr>
          <p:cNvPr id="4" name="Picture 3">
            <a:extLst>
              <a:ext uri="{FF2B5EF4-FFF2-40B4-BE49-F238E27FC236}">
                <a16:creationId xmlns:a16="http://schemas.microsoft.com/office/drawing/2014/main" id="{C78E1169-044F-48B5-A93C-0DDBE933149E}"/>
              </a:ext>
            </a:extLst>
          </p:cNvPr>
          <p:cNvPicPr>
            <a:picLocks noChangeAspect="1"/>
          </p:cNvPicPr>
          <p:nvPr/>
        </p:nvPicPr>
        <p:blipFill rotWithShape="1">
          <a:blip r:embed="rId4"/>
          <a:srcRect l="8264" t="13601" r="27162" b="5377"/>
          <a:stretch/>
        </p:blipFill>
        <p:spPr>
          <a:xfrm>
            <a:off x="330684" y="1751774"/>
            <a:ext cx="5112568" cy="3608359"/>
          </a:xfrm>
          <a:prstGeom prst="rect">
            <a:avLst/>
          </a:prstGeom>
          <a:ln>
            <a:solidFill>
              <a:schemeClr val="accent5">
                <a:lumMod val="50000"/>
              </a:schemeClr>
            </a:solidFill>
          </a:ln>
        </p:spPr>
      </p:pic>
      <p:pic>
        <p:nvPicPr>
          <p:cNvPr id="10" name="Picture 2" descr="Jumping-kids[1]">
            <a:extLst>
              <a:ext uri="{FF2B5EF4-FFF2-40B4-BE49-F238E27FC236}">
                <a16:creationId xmlns:a16="http://schemas.microsoft.com/office/drawing/2014/main" id="{96C5245D-372D-482C-9EF2-86315DBBEF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6216" y="5722096"/>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Tree>
    <p:extLst>
      <p:ext uri="{BB962C8B-B14F-4D97-AF65-F5344CB8AC3E}">
        <p14:creationId xmlns:p14="http://schemas.microsoft.com/office/powerpoint/2010/main" val="10656916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WSCP Operating Framework</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5004048" y="1932140"/>
            <a:ext cx="3891188"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dirty="0">
                <a:solidFill>
                  <a:schemeClr val="accent1">
                    <a:lumMod val="50000"/>
                  </a:schemeClr>
                </a:solidFill>
                <a:latin typeface="Gill Sans MT" pitchFamily="34" charset="0"/>
              </a:rPr>
              <a:t>Includes:</a:t>
            </a:r>
          </a:p>
          <a:p>
            <a:pPr eaLnBrk="1" hangingPunct="1">
              <a:spcBef>
                <a:spcPct val="0"/>
              </a:spcBef>
              <a:defRPr/>
            </a:pPr>
            <a:r>
              <a:rPr lang="en-US" altLang="en-US" sz="2800" dirty="0" err="1">
                <a:solidFill>
                  <a:schemeClr val="accent1">
                    <a:lumMod val="50000"/>
                  </a:schemeClr>
                </a:solidFill>
                <a:latin typeface="Gill Sans MT" pitchFamily="34" charset="0"/>
              </a:rPr>
              <a:t>ToR</a:t>
            </a:r>
            <a:r>
              <a:rPr lang="en-US" altLang="en-US" sz="2800" dirty="0">
                <a:solidFill>
                  <a:schemeClr val="accent1">
                    <a:lumMod val="50000"/>
                  </a:schemeClr>
                </a:solidFill>
                <a:latin typeface="Gill Sans MT" pitchFamily="34" charset="0"/>
              </a:rPr>
              <a:t> for all Committees</a:t>
            </a:r>
          </a:p>
          <a:p>
            <a:pPr eaLnBrk="1" hangingPunct="1">
              <a:spcBef>
                <a:spcPct val="0"/>
              </a:spcBef>
              <a:defRPr/>
            </a:pPr>
            <a:r>
              <a:rPr lang="en-US" altLang="en-US" sz="2800" dirty="0">
                <a:solidFill>
                  <a:schemeClr val="accent1">
                    <a:lumMod val="50000"/>
                  </a:schemeClr>
                </a:solidFill>
                <a:latin typeface="Gill Sans MT" pitchFamily="34" charset="0"/>
              </a:rPr>
              <a:t>Partnership agency and member responsibilities</a:t>
            </a:r>
          </a:p>
          <a:p>
            <a:pPr eaLnBrk="1" hangingPunct="1">
              <a:spcBef>
                <a:spcPct val="0"/>
              </a:spcBef>
              <a:defRPr/>
            </a:pPr>
            <a:r>
              <a:rPr lang="en-US" altLang="en-US" sz="2800" dirty="0">
                <a:solidFill>
                  <a:schemeClr val="accent1">
                    <a:lumMod val="50000"/>
                  </a:schemeClr>
                </a:solidFill>
                <a:latin typeface="Gill Sans MT" pitchFamily="34" charset="0"/>
              </a:rPr>
              <a:t>Partnership principles, values and </a:t>
            </a:r>
            <a:r>
              <a:rPr lang="en-US" altLang="en-US" sz="2800" dirty="0" err="1">
                <a:solidFill>
                  <a:schemeClr val="accent1">
                    <a:lumMod val="50000"/>
                  </a:schemeClr>
                </a:solidFill>
                <a:latin typeface="Gill Sans MT" pitchFamily="34" charset="0"/>
              </a:rPr>
              <a:t>behaviours</a:t>
            </a: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sp>
        <p:nvSpPr>
          <p:cNvPr id="11" name="Rectangle 1">
            <a:extLst>
              <a:ext uri="{FF2B5EF4-FFF2-40B4-BE49-F238E27FC236}">
                <a16:creationId xmlns:a16="http://schemas.microsoft.com/office/drawing/2014/main" id="{5F3F8318-A761-4F6D-B500-8385A8AC4088}"/>
              </a:ext>
            </a:extLst>
          </p:cNvPr>
          <p:cNvSpPr>
            <a:spLocks noChangeArrowheads="1"/>
          </p:cNvSpPr>
          <p:nvPr/>
        </p:nvSpPr>
        <p:spPr bwMode="auto">
          <a:xfrm>
            <a:off x="357585" y="6214221"/>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pic>
        <p:nvPicPr>
          <p:cNvPr id="10" name="Picture 2" descr="Jumping-kids[1]">
            <a:extLst>
              <a:ext uri="{FF2B5EF4-FFF2-40B4-BE49-F238E27FC236}">
                <a16:creationId xmlns:a16="http://schemas.microsoft.com/office/drawing/2014/main" id="{96C5245D-372D-482C-9EF2-86315DBBEF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5722096"/>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pic>
        <p:nvPicPr>
          <p:cNvPr id="2" name="Picture 1">
            <a:extLst>
              <a:ext uri="{FF2B5EF4-FFF2-40B4-BE49-F238E27FC236}">
                <a16:creationId xmlns:a16="http://schemas.microsoft.com/office/drawing/2014/main" id="{28F74AF9-9EDE-4155-9BD0-4B6819AA35A3}"/>
              </a:ext>
            </a:extLst>
          </p:cNvPr>
          <p:cNvPicPr>
            <a:picLocks noChangeAspect="1"/>
          </p:cNvPicPr>
          <p:nvPr/>
        </p:nvPicPr>
        <p:blipFill rotWithShape="1">
          <a:blip r:embed="rId5"/>
          <a:srcRect l="24428" t="14000" r="44072" b="7089"/>
          <a:stretch/>
        </p:blipFill>
        <p:spPr>
          <a:xfrm>
            <a:off x="1194849" y="1433978"/>
            <a:ext cx="3043060" cy="4288118"/>
          </a:xfrm>
          <a:prstGeom prst="rect">
            <a:avLst/>
          </a:prstGeom>
          <a:ln>
            <a:solidFill>
              <a:schemeClr val="accent3">
                <a:lumMod val="75000"/>
              </a:schemeClr>
            </a:solidFill>
          </a:ln>
        </p:spPr>
      </p:pic>
    </p:spTree>
    <p:extLst>
      <p:ext uri="{BB962C8B-B14F-4D97-AF65-F5344CB8AC3E}">
        <p14:creationId xmlns:p14="http://schemas.microsoft.com/office/powerpoint/2010/main" val="399581277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0397E"/>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67AF01-B9D1-485D-8C02-93F5DA85D1FF}"/>
              </a:ext>
            </a:extLst>
          </p:cNvPr>
          <p:cNvSpPr>
            <a:spLocks noChangeArrowheads="1"/>
          </p:cNvSpPr>
          <p:nvPr/>
        </p:nvSpPr>
        <p:spPr bwMode="auto">
          <a:xfrm>
            <a:off x="2699792" y="2444115"/>
            <a:ext cx="600551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573C78"/>
                </a:solidFill>
                <a:latin typeface="Ink Free" panose="03080402000500000000" pitchFamily="66" charset="0"/>
              </a:rPr>
              <a:t>Questions and Feedback</a:t>
            </a:r>
          </a:p>
          <a:p>
            <a:pPr eaLnBrk="1" hangingPunct="1">
              <a:spcBef>
                <a:spcPct val="0"/>
              </a:spcBef>
              <a:buFontTx/>
              <a:buNone/>
              <a:defRPr/>
            </a:pPr>
            <a:r>
              <a:rPr lang="en-GB" altLang="en-US" sz="6000" dirty="0">
                <a:solidFill>
                  <a:srgbClr val="54547E"/>
                </a:solidFill>
              </a:rPr>
              <a:t> </a:t>
            </a:r>
          </a:p>
        </p:txBody>
      </p:sp>
      <p:pic>
        <p:nvPicPr>
          <p:cNvPr id="4" name="Picture 3" descr="A close up of a logo&#10;&#10;Description automatically generated">
            <a:extLst>
              <a:ext uri="{FF2B5EF4-FFF2-40B4-BE49-F238E27FC236}">
                <a16:creationId xmlns:a16="http://schemas.microsoft.com/office/drawing/2014/main" id="{84D37635-F594-49ED-A906-EEBE41A3D106}"/>
              </a:ext>
            </a:extLst>
          </p:cNvPr>
          <p:cNvPicPr>
            <a:picLocks noChangeAspect="1"/>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1560" y="1506092"/>
            <a:ext cx="3506676" cy="3506676"/>
          </a:xfrm>
          <a:prstGeom prst="rect">
            <a:avLst/>
          </a:prstGeom>
        </p:spPr>
      </p:pic>
      <p:sp>
        <p:nvSpPr>
          <p:cNvPr id="5" name="Rectangle 1">
            <a:extLst>
              <a:ext uri="{FF2B5EF4-FFF2-40B4-BE49-F238E27FC236}">
                <a16:creationId xmlns:a16="http://schemas.microsoft.com/office/drawing/2014/main" id="{BBE55448-8747-439E-AE20-B59DFEEF35CF}"/>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rgbClr val="573C78"/>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1562989069"/>
      </p:ext>
    </p:extLst>
  </p:cSld>
  <p:clrMapOvr>
    <a:masterClrMapping/>
  </p:clrMapOvr>
  <p:transition spd="slow" advTm="1000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Questions and Feedback</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4">
            <a:extLst>
              <a:ext uri="{FF2B5EF4-FFF2-40B4-BE49-F238E27FC236}">
                <a16:creationId xmlns:a16="http://schemas.microsoft.com/office/drawing/2014/main" id="{95D13DCA-9D37-4253-BEC2-385786C42148}"/>
              </a:ext>
            </a:extLst>
          </p:cNvPr>
          <p:cNvSpPr txBox="1">
            <a:spLocks noChangeArrowheads="1"/>
          </p:cNvSpPr>
          <p:nvPr/>
        </p:nvSpPr>
        <p:spPr bwMode="auto">
          <a:xfrm>
            <a:off x="-11113" y="2070677"/>
            <a:ext cx="9013825"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defRPr/>
            </a:pPr>
            <a:r>
              <a:rPr lang="en-GB" altLang="en-US" sz="2800" dirty="0">
                <a:solidFill>
                  <a:schemeClr val="accent1">
                    <a:lumMod val="50000"/>
                  </a:schemeClr>
                </a:solidFill>
                <a:latin typeface="Gill Sans MT" pitchFamily="34" charset="0"/>
              </a:rPr>
              <a:t>Remember you can send questions and comments using </a:t>
            </a:r>
            <a:r>
              <a:rPr lang="en-GB" altLang="en-US" sz="2800" dirty="0" err="1">
                <a:solidFill>
                  <a:schemeClr val="accent1">
                    <a:lumMod val="50000"/>
                  </a:schemeClr>
                </a:solidFill>
                <a:latin typeface="Gill Sans MT" pitchFamily="34" charset="0"/>
              </a:rPr>
              <a:t>Slido</a:t>
            </a:r>
            <a:r>
              <a:rPr lang="en-GB" altLang="en-US" sz="2800" dirty="0">
                <a:solidFill>
                  <a:schemeClr val="accent1">
                    <a:lumMod val="50000"/>
                  </a:schemeClr>
                </a:solidFill>
                <a:latin typeface="Gill Sans MT" pitchFamily="34" charset="0"/>
              </a:rPr>
              <a:t> (https://www.sli.do/ enter code K336)</a:t>
            </a:r>
          </a:p>
          <a:p>
            <a:pPr eaLnBrk="1" hangingPunct="1">
              <a:lnSpc>
                <a:spcPct val="150000"/>
              </a:lnSpc>
              <a:spcBef>
                <a:spcPct val="0"/>
              </a:spcBef>
              <a:defRPr/>
            </a:pPr>
            <a:r>
              <a:rPr lang="en-GB" altLang="en-US" sz="2800" dirty="0">
                <a:solidFill>
                  <a:schemeClr val="accent1">
                    <a:lumMod val="50000"/>
                  </a:schemeClr>
                </a:solidFill>
                <a:latin typeface="Gill Sans MT" pitchFamily="34" charset="0"/>
              </a:rPr>
              <a:t> </a:t>
            </a:r>
            <a:r>
              <a:rPr lang="en-GB" altLang="en-US" sz="2800" dirty="0" err="1">
                <a:solidFill>
                  <a:schemeClr val="accent1">
                    <a:lumMod val="50000"/>
                  </a:schemeClr>
                </a:solidFill>
                <a:latin typeface="Gill Sans MT" pitchFamily="34" charset="0"/>
              </a:rPr>
              <a:t>WiFi</a:t>
            </a:r>
            <a:r>
              <a:rPr lang="en-GB" altLang="en-US" sz="2800" dirty="0">
                <a:solidFill>
                  <a:schemeClr val="accent1">
                    <a:lumMod val="50000"/>
                  </a:schemeClr>
                </a:solidFill>
                <a:latin typeface="Gill Sans MT" pitchFamily="34" charset="0"/>
              </a:rPr>
              <a:t> password for the Floral Pavilion is: </a:t>
            </a:r>
            <a:r>
              <a:rPr lang="en-GB" altLang="en-US" sz="2800" i="1" dirty="0">
                <a:solidFill>
                  <a:srgbClr val="FF0000"/>
                </a:solidFill>
                <a:latin typeface="Gill Sans MT" pitchFamily="34" charset="0"/>
              </a:rPr>
              <a:t>to be added</a:t>
            </a:r>
          </a:p>
          <a:p>
            <a:pPr eaLnBrk="1" hangingPunct="1">
              <a:spcBef>
                <a:spcPct val="0"/>
              </a:spcBef>
              <a:defRPr/>
            </a:pPr>
            <a:endParaRPr lang="en-US" altLang="en-US" sz="2000" dirty="0">
              <a:solidFill>
                <a:schemeClr val="accent1">
                  <a:lumMod val="50000"/>
                </a:schemeClr>
              </a:solidFill>
              <a:latin typeface="Gill Sans MT" pitchFamily="34" charset="0"/>
            </a:endParaRPr>
          </a:p>
        </p:txBody>
      </p:sp>
    </p:spTree>
    <p:extLst>
      <p:ext uri="{BB962C8B-B14F-4D97-AF65-F5344CB8AC3E}">
        <p14:creationId xmlns:p14="http://schemas.microsoft.com/office/powerpoint/2010/main" val="145284943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630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B679BA-457C-4CDB-A8A0-DAEF85B86D66}"/>
              </a:ext>
            </a:extLst>
          </p:cNvPr>
          <p:cNvSpPr>
            <a:spLocks noChangeArrowheads="1"/>
          </p:cNvSpPr>
          <p:nvPr/>
        </p:nvSpPr>
        <p:spPr bwMode="auto">
          <a:xfrm>
            <a:off x="1907704" y="2060848"/>
            <a:ext cx="6005512"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86B9C7"/>
                </a:solidFill>
                <a:latin typeface="Ink Free" panose="03080402000500000000" pitchFamily="66" charset="0"/>
              </a:rPr>
              <a:t>BREAK</a:t>
            </a:r>
          </a:p>
          <a:p>
            <a:pPr algn="r" eaLnBrk="1" hangingPunct="1">
              <a:spcBef>
                <a:spcPct val="0"/>
              </a:spcBef>
              <a:buFontTx/>
              <a:buNone/>
              <a:defRPr/>
            </a:pPr>
            <a:r>
              <a:rPr lang="en-GB" altLang="en-US" sz="6000" b="1" dirty="0">
                <a:solidFill>
                  <a:srgbClr val="86B9C7"/>
                </a:solidFill>
                <a:latin typeface="Ink Free" panose="03080402000500000000" pitchFamily="66" charset="0"/>
              </a:rPr>
              <a:t>15</a:t>
            </a:r>
          </a:p>
          <a:p>
            <a:pPr algn="r" eaLnBrk="1" hangingPunct="1">
              <a:spcBef>
                <a:spcPct val="0"/>
              </a:spcBef>
              <a:buFontTx/>
              <a:buNone/>
              <a:defRPr/>
            </a:pPr>
            <a:r>
              <a:rPr lang="en-GB" altLang="en-US" sz="6000" b="1" dirty="0">
                <a:solidFill>
                  <a:srgbClr val="86B9C7"/>
                </a:solidFill>
                <a:latin typeface="Ink Free" panose="03080402000500000000" pitchFamily="66" charset="0"/>
              </a:rPr>
              <a:t>Mins</a:t>
            </a:r>
          </a:p>
          <a:p>
            <a:pPr eaLnBrk="1" hangingPunct="1">
              <a:spcBef>
                <a:spcPct val="0"/>
              </a:spcBef>
              <a:buFontTx/>
              <a:buNone/>
              <a:defRPr/>
            </a:pPr>
            <a:r>
              <a:rPr lang="en-GB" altLang="en-US" sz="1400" dirty="0">
                <a:solidFill>
                  <a:srgbClr val="54547E"/>
                </a:solidFill>
              </a:rPr>
              <a:t> </a:t>
            </a:r>
          </a:p>
        </p:txBody>
      </p:sp>
      <p:pic>
        <p:nvPicPr>
          <p:cNvPr id="4" name="Picture 3" descr="A close up of a logo&#10;&#10;Description automatically generated">
            <a:extLst>
              <a:ext uri="{FF2B5EF4-FFF2-40B4-BE49-F238E27FC236}">
                <a16:creationId xmlns:a16="http://schemas.microsoft.com/office/drawing/2014/main" id="{F6467D9C-719B-4457-B023-CFC61C7EAA0C}"/>
              </a:ext>
            </a:extLst>
          </p:cNvPr>
          <p:cNvPicPr>
            <a:picLocks noChangeAspect="1"/>
          </p:cNvPicPr>
          <p:nvPr/>
        </p:nvPicPr>
        <p:blipFill>
          <a:blip r:embed="rId2">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27584" y="1069017"/>
            <a:ext cx="3898866" cy="3898866"/>
          </a:xfrm>
          <a:prstGeom prst="rect">
            <a:avLst/>
          </a:prstGeom>
        </p:spPr>
      </p:pic>
      <p:sp>
        <p:nvSpPr>
          <p:cNvPr id="5" name="Rectangle 1">
            <a:extLst>
              <a:ext uri="{FF2B5EF4-FFF2-40B4-BE49-F238E27FC236}">
                <a16:creationId xmlns:a16="http://schemas.microsoft.com/office/drawing/2014/main" id="{A3516FD7-FEA9-4E2B-9A12-FA61625143FE}"/>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rgbClr val="83B8C6"/>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3495642612"/>
      </p:ext>
    </p:extLst>
  </p:cSld>
  <p:clrMapOvr>
    <a:masterClrMapping/>
  </p:clrMapOvr>
  <p:transition spd="slow" advTm="10000"/>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2035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C766A3-3095-447D-BDB6-F8BAFDEAEF9F}"/>
              </a:ext>
            </a:extLst>
          </p:cNvPr>
          <p:cNvSpPr>
            <a:spLocks noChangeArrowheads="1"/>
          </p:cNvSpPr>
          <p:nvPr/>
        </p:nvSpPr>
        <p:spPr bwMode="auto">
          <a:xfrm>
            <a:off x="4209293" y="1988840"/>
            <a:ext cx="4399584" cy="307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CDCDCD"/>
                </a:solidFill>
                <a:latin typeface="Ink Free" panose="03080402000500000000" pitchFamily="66" charset="0"/>
              </a:rPr>
              <a:t>Independent Scrutiny and Reporting</a:t>
            </a:r>
          </a:p>
          <a:p>
            <a:pPr eaLnBrk="1" hangingPunct="1">
              <a:spcBef>
                <a:spcPct val="0"/>
              </a:spcBef>
              <a:buFontTx/>
              <a:buNone/>
              <a:defRPr/>
            </a:pPr>
            <a:r>
              <a:rPr lang="en-GB" altLang="en-US" sz="1400" dirty="0">
                <a:solidFill>
                  <a:srgbClr val="54547E"/>
                </a:solidFill>
              </a:rPr>
              <a:t> </a:t>
            </a:r>
          </a:p>
        </p:txBody>
      </p:sp>
      <p:pic>
        <p:nvPicPr>
          <p:cNvPr id="5" name="Picture 4" descr="A picture containing object&#10;&#10;Description automatically generated">
            <a:extLst>
              <a:ext uri="{FF2B5EF4-FFF2-40B4-BE49-F238E27FC236}">
                <a16:creationId xmlns:a16="http://schemas.microsoft.com/office/drawing/2014/main" id="{C0E9C6A2-F2D4-4A7F-823C-0BF2F7EB7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6032" y="1740108"/>
            <a:ext cx="3863261" cy="3863261"/>
          </a:xfrm>
          <a:prstGeom prst="rect">
            <a:avLst/>
          </a:prstGeom>
        </p:spPr>
      </p:pic>
      <p:sp>
        <p:nvSpPr>
          <p:cNvPr id="6" name="Rectangle 1">
            <a:extLst>
              <a:ext uri="{FF2B5EF4-FFF2-40B4-BE49-F238E27FC236}">
                <a16:creationId xmlns:a16="http://schemas.microsoft.com/office/drawing/2014/main" id="{B6EBDEB0-7A74-4B1C-9735-042C65ADCC93}"/>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4150542121"/>
      </p:ext>
    </p:extLst>
  </p:cSld>
  <p:clrMapOvr>
    <a:masterClrMapping/>
  </p:clrMapOvr>
  <p:transition spd="slow" advTm="10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Independent Scrutiny</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127255" y="1584452"/>
            <a:ext cx="9013825" cy="415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9000"/>
              </a:lnSpc>
              <a:spcBef>
                <a:spcPct val="0"/>
              </a:spcBef>
              <a:defRPr/>
            </a:pPr>
            <a:r>
              <a:rPr lang="en-US" altLang="en-US" sz="2800" dirty="0">
                <a:solidFill>
                  <a:schemeClr val="accent1">
                    <a:lumMod val="50000"/>
                  </a:schemeClr>
                </a:solidFill>
                <a:latin typeface="Gill Sans MT" pitchFamily="34" charset="0"/>
              </a:rPr>
              <a:t>The new arrangements must be subject to independent scrutiny</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Maggie Atkinson is our independent scrutineer</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The purpose is to provide assurance in judging the effectiveness of the multi-agency safeguarding arrangements, including case reviews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And, to consider how effectively the arrangements are working for children, families and practitioners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403153" y="5815957"/>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86870859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Independent Scrutiny</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327478" y="1450953"/>
            <a:ext cx="8489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dirty="0">
                <a:solidFill>
                  <a:schemeClr val="accent1">
                    <a:lumMod val="50000"/>
                  </a:schemeClr>
                </a:solidFill>
                <a:latin typeface="Gill Sans MT" pitchFamily="34" charset="0"/>
              </a:rPr>
              <a:t>The independent scrutiny ‘function’ will include: </a:t>
            </a:r>
            <a:endParaRPr lang="en-US" altLang="en-US" sz="2000" dirty="0">
              <a:solidFill>
                <a:schemeClr val="accent1">
                  <a:lumMod val="50000"/>
                </a:schemeClr>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4">
            <a:extLst>
              <a:ext uri="{FF2B5EF4-FFF2-40B4-BE49-F238E27FC236}">
                <a16:creationId xmlns:a16="http://schemas.microsoft.com/office/drawing/2014/main" id="{18627DEC-06D6-4856-A876-433E03BE3DE5}"/>
              </a:ext>
            </a:extLst>
          </p:cNvPr>
          <p:cNvSpPr txBox="1">
            <a:spLocks noChangeArrowheads="1"/>
          </p:cNvSpPr>
          <p:nvPr/>
        </p:nvSpPr>
        <p:spPr bwMode="auto">
          <a:xfrm>
            <a:off x="398271" y="1974173"/>
            <a:ext cx="9013825" cy="415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9000"/>
              </a:lnSpc>
              <a:spcBef>
                <a:spcPct val="0"/>
              </a:spcBef>
              <a:defRPr/>
            </a:pPr>
            <a:r>
              <a:rPr lang="en-US" altLang="en-US" sz="2800" dirty="0">
                <a:solidFill>
                  <a:schemeClr val="accent1">
                    <a:lumMod val="50000"/>
                  </a:schemeClr>
                </a:solidFill>
                <a:latin typeface="Gill Sans MT" pitchFamily="34" charset="0"/>
              </a:rPr>
              <a:t>chairing bi-annual safeguarding partnership meetings and providing an assessment of local arrangements</a:t>
            </a:r>
          </a:p>
          <a:p>
            <a:pPr eaLnBrk="1" hangingPunct="1">
              <a:lnSpc>
                <a:spcPct val="119000"/>
              </a:lnSpc>
              <a:spcBef>
                <a:spcPct val="0"/>
              </a:spcBef>
              <a:defRPr/>
            </a:pPr>
            <a:r>
              <a:rPr lang="en-US" altLang="en-US" sz="2800" dirty="0" err="1">
                <a:solidFill>
                  <a:schemeClr val="accent1">
                    <a:lumMod val="50000"/>
                  </a:schemeClr>
                </a:solidFill>
                <a:latin typeface="Gill Sans MT" pitchFamily="34" charset="0"/>
              </a:rPr>
              <a:t>scrutinise</a:t>
            </a:r>
            <a:r>
              <a:rPr lang="en-US" altLang="en-US" sz="2800" dirty="0">
                <a:solidFill>
                  <a:schemeClr val="accent1">
                    <a:lumMod val="50000"/>
                  </a:schemeClr>
                </a:solidFill>
                <a:latin typeface="Gill Sans MT" pitchFamily="34" charset="0"/>
              </a:rPr>
              <a:t> QA activity including audits, case reviews, training function, meetings and events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partnership response to inspections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meeting with relevant agencies</a:t>
            </a:r>
          </a:p>
          <a:p>
            <a:pPr eaLnBrk="1" hangingPunct="1">
              <a:lnSpc>
                <a:spcPct val="119000"/>
              </a:lnSpc>
              <a:spcBef>
                <a:spcPct val="0"/>
              </a:spcBef>
              <a:defRPr/>
            </a:pPr>
            <a:r>
              <a:rPr lang="en-US" altLang="en-US" sz="2800" dirty="0">
                <a:solidFill>
                  <a:schemeClr val="accent1">
                    <a:lumMod val="50000"/>
                  </a:schemeClr>
                </a:solidFill>
                <a:latin typeface="Gill Sans MT" pitchFamily="34" charset="0"/>
              </a:rPr>
              <a:t>ensure the voices of children, families and professionals are heard</a:t>
            </a:r>
          </a:p>
        </p:txBody>
      </p:sp>
    </p:spTree>
    <p:extLst>
      <p:ext uri="{BB962C8B-B14F-4D97-AF65-F5344CB8AC3E}">
        <p14:creationId xmlns:p14="http://schemas.microsoft.com/office/powerpoint/2010/main" val="39198384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89781"/>
            <a:ext cx="6005512"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Reporting</a:t>
            </a:r>
            <a:endParaRPr lang="en-GB" altLang="en-US" sz="4400" dirty="0">
              <a:solidFill>
                <a:schemeClr val="accent1">
                  <a:lumMod val="50000"/>
                </a:schemeClr>
              </a:solidFill>
              <a:latin typeface="Ink Free" panose="03080402000500000000" pitchFamily="66" charset="0"/>
            </a:endParaRPr>
          </a:p>
          <a:p>
            <a:pPr eaLnBrk="1" hangingPunct="1">
              <a:spcBef>
                <a:spcPct val="0"/>
              </a:spcBef>
              <a:buFontTx/>
              <a:buNone/>
              <a:defRPr/>
            </a:pPr>
            <a:r>
              <a:rPr lang="en-GB" altLang="en-US" sz="1400" dirty="0">
                <a:solidFill>
                  <a:srgbClr val="54547E"/>
                </a:solidFill>
              </a:rPr>
              <a:t> </a:t>
            </a:r>
          </a:p>
        </p:txBody>
      </p:sp>
      <p:sp>
        <p:nvSpPr>
          <p:cNvPr id="12" name="TextBox 4"/>
          <p:cNvSpPr txBox="1">
            <a:spLocks noChangeArrowheads="1"/>
          </p:cNvSpPr>
          <p:nvPr/>
        </p:nvSpPr>
        <p:spPr bwMode="auto">
          <a:xfrm>
            <a:off x="611560" y="1599423"/>
            <a:ext cx="848904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indent="0" eaLnBrk="1" hangingPunct="1">
              <a:spcBef>
                <a:spcPct val="0"/>
              </a:spcBef>
              <a:buNone/>
              <a:defRPr/>
            </a:pPr>
            <a:r>
              <a:rPr lang="en-US" altLang="en-US" sz="2800" dirty="0">
                <a:solidFill>
                  <a:schemeClr val="accent1">
                    <a:lumMod val="50000"/>
                  </a:schemeClr>
                </a:solidFill>
                <a:latin typeface="Gill Sans MT" pitchFamily="34" charset="0"/>
              </a:rPr>
              <a:t>The safeguarding partners will publish an annual report, setting out:</a:t>
            </a:r>
          </a:p>
          <a:p>
            <a:pPr eaLnBrk="1" hangingPunct="1">
              <a:spcBef>
                <a:spcPct val="0"/>
              </a:spcBef>
              <a:defRPr/>
            </a:pPr>
            <a:r>
              <a:rPr lang="en-US" altLang="en-US" sz="2800" dirty="0">
                <a:solidFill>
                  <a:schemeClr val="accent1">
                    <a:lumMod val="50000"/>
                  </a:schemeClr>
                </a:solidFill>
                <a:latin typeface="Gill Sans MT" pitchFamily="34" charset="0"/>
              </a:rPr>
              <a:t>what they have done as a result of the arrangements</a:t>
            </a:r>
          </a:p>
          <a:p>
            <a:pPr eaLnBrk="1" hangingPunct="1">
              <a:spcBef>
                <a:spcPct val="0"/>
              </a:spcBef>
              <a:defRPr/>
            </a:pPr>
            <a:r>
              <a:rPr lang="en-US" altLang="en-US" sz="2800" dirty="0">
                <a:solidFill>
                  <a:schemeClr val="accent1">
                    <a:lumMod val="50000"/>
                  </a:schemeClr>
                </a:solidFill>
                <a:latin typeface="Gill Sans MT" pitchFamily="34" charset="0"/>
              </a:rPr>
              <a:t>reviews undertaken</a:t>
            </a:r>
          </a:p>
          <a:p>
            <a:pPr eaLnBrk="1" hangingPunct="1">
              <a:spcBef>
                <a:spcPct val="0"/>
              </a:spcBef>
              <a:defRPr/>
            </a:pPr>
            <a:r>
              <a:rPr lang="en-US" altLang="en-US" sz="2800" dirty="0">
                <a:solidFill>
                  <a:schemeClr val="accent1">
                    <a:lumMod val="50000"/>
                  </a:schemeClr>
                </a:solidFill>
                <a:latin typeface="Gill Sans MT" pitchFamily="34" charset="0"/>
              </a:rPr>
              <a:t>effectiveness of arrangements</a:t>
            </a:r>
          </a:p>
          <a:p>
            <a:pPr eaLnBrk="1" hangingPunct="1">
              <a:spcBef>
                <a:spcPct val="0"/>
              </a:spcBef>
              <a:defRPr/>
            </a:pPr>
            <a:r>
              <a:rPr lang="en-US" altLang="en-US" sz="2800" dirty="0">
                <a:solidFill>
                  <a:schemeClr val="accent1">
                    <a:lumMod val="50000"/>
                  </a:schemeClr>
                </a:solidFill>
                <a:latin typeface="Gill Sans MT" pitchFamily="34" charset="0"/>
              </a:rPr>
              <a:t>evidence of the impact of the work of the partners and relevant agencies on outcomes for children and families</a:t>
            </a:r>
          </a:p>
          <a:p>
            <a:pPr eaLnBrk="1" hangingPunct="1">
              <a:spcBef>
                <a:spcPct val="0"/>
              </a:spcBef>
              <a:defRPr/>
            </a:pPr>
            <a:r>
              <a:rPr lang="en-US" altLang="en-US" sz="2800" dirty="0">
                <a:solidFill>
                  <a:schemeClr val="accent1">
                    <a:lumMod val="50000"/>
                  </a:schemeClr>
                </a:solidFill>
                <a:latin typeface="Gill Sans MT" pitchFamily="34" charset="0"/>
              </a:rPr>
              <a:t>report will also include an annual scrutiny report </a:t>
            </a: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149672824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93D9"/>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70B1A2-1218-4567-8D0D-FE21E3D8538E}"/>
              </a:ext>
            </a:extLst>
          </p:cNvPr>
          <p:cNvSpPr>
            <a:spLocks noChangeArrowheads="1"/>
          </p:cNvSpPr>
          <p:nvPr/>
        </p:nvSpPr>
        <p:spPr bwMode="auto">
          <a:xfrm>
            <a:off x="361467" y="4797152"/>
            <a:ext cx="7992888"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chemeClr val="accent1">
                    <a:lumMod val="40000"/>
                    <a:lumOff val="60000"/>
                  </a:schemeClr>
                </a:solidFill>
                <a:latin typeface="Ink Free" panose="03080402000500000000" pitchFamily="66" charset="0"/>
              </a:rPr>
              <a:t>#</a:t>
            </a:r>
            <a:r>
              <a:rPr lang="en-GB" altLang="en-US" sz="6000" b="1" dirty="0">
                <a:solidFill>
                  <a:srgbClr val="006300"/>
                </a:solidFill>
                <a:latin typeface="Ink Free" panose="03080402000500000000" pitchFamily="66" charset="0"/>
              </a:rPr>
              <a:t>BE</a:t>
            </a:r>
            <a:r>
              <a:rPr lang="en-GB" altLang="en-US" sz="6000" b="1" dirty="0">
                <a:solidFill>
                  <a:schemeClr val="accent1">
                    <a:lumMod val="40000"/>
                    <a:lumOff val="60000"/>
                  </a:schemeClr>
                </a:solidFill>
                <a:latin typeface="Ink Free" panose="03080402000500000000" pitchFamily="66" charset="0"/>
              </a:rPr>
              <a:t>THE</a:t>
            </a:r>
            <a:r>
              <a:rPr lang="en-GB" altLang="en-US" sz="6000" b="1" dirty="0">
                <a:solidFill>
                  <a:schemeClr val="tx2">
                    <a:lumMod val="50000"/>
                  </a:schemeClr>
                </a:solidFill>
                <a:latin typeface="Ink Free" panose="03080402000500000000" pitchFamily="66" charset="0"/>
              </a:rPr>
              <a:t>DIFFERENCE</a:t>
            </a:r>
          </a:p>
          <a:p>
            <a:pPr eaLnBrk="1" hangingPunct="1">
              <a:spcBef>
                <a:spcPct val="0"/>
              </a:spcBef>
              <a:buFontTx/>
              <a:buNone/>
              <a:defRPr/>
            </a:pPr>
            <a:r>
              <a:rPr lang="en-GB" altLang="en-US" sz="1400" dirty="0">
                <a:solidFill>
                  <a:srgbClr val="54547E"/>
                </a:solidFill>
              </a:rPr>
              <a:t> </a:t>
            </a:r>
          </a:p>
        </p:txBody>
      </p:sp>
      <p:pic>
        <p:nvPicPr>
          <p:cNvPr id="5" name="Picture 4" descr="A close up of a sign&#10;&#10;Description automatically generated">
            <a:extLst>
              <a:ext uri="{FF2B5EF4-FFF2-40B4-BE49-F238E27FC236}">
                <a16:creationId xmlns:a16="http://schemas.microsoft.com/office/drawing/2014/main" id="{0F893B2F-2588-4F72-8408-FECF5853B4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908720"/>
            <a:ext cx="4612382" cy="3271337"/>
          </a:xfrm>
          <a:prstGeom prst="rect">
            <a:avLst/>
          </a:prstGeom>
        </p:spPr>
      </p:pic>
      <p:sp>
        <p:nvSpPr>
          <p:cNvPr id="6" name="Rectangle 1">
            <a:extLst>
              <a:ext uri="{FF2B5EF4-FFF2-40B4-BE49-F238E27FC236}">
                <a16:creationId xmlns:a16="http://schemas.microsoft.com/office/drawing/2014/main" id="{60D40885-F461-453F-85C9-118C0497BEED}"/>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2280574394"/>
      </p:ext>
    </p:extLst>
  </p:cSld>
  <p:clrMapOvr>
    <a:masterClrMapping/>
  </p:clrMapOvr>
  <p:transition spd="slow" advTm="1000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1" name="Picture 10">
            <a:extLst>
              <a:ext uri="{FF2B5EF4-FFF2-40B4-BE49-F238E27FC236}">
                <a16:creationId xmlns:a16="http://schemas.microsoft.com/office/drawing/2014/main" id="{62981907-B77D-49D2-AE13-57F9B62D2590}"/>
              </a:ext>
            </a:extLst>
          </p:cNvPr>
          <p:cNvPicPr>
            <a:picLocks noChangeAspect="1"/>
          </p:cNvPicPr>
          <p:nvPr/>
        </p:nvPicPr>
        <p:blipFill>
          <a:blip r:embed="rId5"/>
          <a:stretch>
            <a:fillRect/>
          </a:stretch>
        </p:blipFill>
        <p:spPr>
          <a:xfrm>
            <a:off x="4932040" y="1916832"/>
            <a:ext cx="3762035" cy="2671044"/>
          </a:xfrm>
          <a:prstGeom prst="rect">
            <a:avLst/>
          </a:prstGeom>
        </p:spPr>
      </p:pic>
      <p:sp>
        <p:nvSpPr>
          <p:cNvPr id="13" name="Rectangle 12">
            <a:extLst>
              <a:ext uri="{FF2B5EF4-FFF2-40B4-BE49-F238E27FC236}">
                <a16:creationId xmlns:a16="http://schemas.microsoft.com/office/drawing/2014/main" id="{FC34E618-147C-4CD0-8EDF-5DA74089BA94}"/>
              </a:ext>
            </a:extLst>
          </p:cNvPr>
          <p:cNvSpPr/>
          <p:nvPr/>
        </p:nvSpPr>
        <p:spPr>
          <a:xfrm>
            <a:off x="205709" y="1573887"/>
            <a:ext cx="4366289" cy="4093428"/>
          </a:xfrm>
          <a:prstGeom prst="rect">
            <a:avLst/>
          </a:prstGeom>
        </p:spPr>
        <p:txBody>
          <a:bodyPr wrap="square">
            <a:spAutoFit/>
          </a:bodyPr>
          <a:lstStyle/>
          <a:p>
            <a:pPr marL="285750" indent="-285750">
              <a:buFont typeface="Arial" panose="020B0604020202020204" pitchFamily="34" charset="0"/>
              <a:buChar char="•"/>
            </a:pPr>
            <a:r>
              <a:rPr lang="en-GB" sz="2000" dirty="0">
                <a:solidFill>
                  <a:schemeClr val="tx2"/>
                </a:solidFill>
                <a:latin typeface="Gill Sans MT" panose="020B0502020104020203" pitchFamily="34" charset="0"/>
              </a:rPr>
              <a:t>The Council and its partners have pledged to #</a:t>
            </a:r>
            <a:r>
              <a:rPr lang="en-GB" sz="2000" dirty="0" err="1">
                <a:solidFill>
                  <a:schemeClr val="tx2"/>
                </a:solidFill>
                <a:latin typeface="Gill Sans MT" panose="020B0502020104020203" pitchFamily="34" charset="0"/>
              </a:rPr>
              <a:t>BeTheDifference</a:t>
            </a:r>
            <a:r>
              <a:rPr lang="en-GB" sz="2000" dirty="0">
                <a:solidFill>
                  <a:schemeClr val="tx2"/>
                </a:solidFill>
                <a:latin typeface="Gill Sans MT" panose="020B0502020104020203" pitchFamily="34" charset="0"/>
              </a:rPr>
              <a:t> by working together through this initiative.</a:t>
            </a:r>
          </a:p>
          <a:p>
            <a:pPr marL="285750" indent="-285750">
              <a:buFont typeface="Arial" panose="020B0604020202020204" pitchFamily="34" charset="0"/>
              <a:buChar char="•"/>
            </a:pPr>
            <a:r>
              <a:rPr lang="en-GB" sz="2000" dirty="0">
                <a:solidFill>
                  <a:schemeClr val="tx2"/>
                </a:solidFill>
                <a:latin typeface="Gill Sans MT" panose="020B0502020104020203" pitchFamily="34" charset="0"/>
              </a:rPr>
              <a:t>The campaign captures and recognises the great work and difference already being made to the lives of children and their families.</a:t>
            </a:r>
          </a:p>
          <a:p>
            <a:pPr marL="285750" indent="-285750">
              <a:buFont typeface="Arial" panose="020B0604020202020204" pitchFamily="34" charset="0"/>
              <a:buChar char="•"/>
            </a:pPr>
            <a:r>
              <a:rPr lang="en-GB" sz="2000" dirty="0">
                <a:solidFill>
                  <a:schemeClr val="tx2"/>
                </a:solidFill>
                <a:latin typeface="Gill Sans MT" panose="020B0502020104020203" pitchFamily="34" charset="0"/>
              </a:rPr>
              <a:t>The initiative is based on five key principles, written from the perspective of a child, that works as a reminder of what children, young people and their families need</a:t>
            </a:r>
          </a:p>
        </p:txBody>
      </p:sp>
      <p:pic>
        <p:nvPicPr>
          <p:cNvPr id="14" name="Picture 3" descr="cid:image002.jpg@01D44D11.3A862680">
            <a:extLst>
              <a:ext uri="{FF2B5EF4-FFF2-40B4-BE49-F238E27FC236}">
                <a16:creationId xmlns:a16="http://schemas.microsoft.com/office/drawing/2014/main" id="{55AF44CE-509F-42F0-822E-1FAB697AABC3}"/>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436096" y="121137"/>
            <a:ext cx="3184230" cy="1305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71683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4"/>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pic>
        <p:nvPicPr>
          <p:cNvPr id="11" name="Online Media 5" title="Be The Difference video">
            <a:hlinkClick r:id="" action="ppaction://media"/>
            <a:extLst>
              <a:ext uri="{FF2B5EF4-FFF2-40B4-BE49-F238E27FC236}">
                <a16:creationId xmlns:a16="http://schemas.microsoft.com/office/drawing/2014/main" id="{215915C8-A851-44C0-A926-72F781E07BB3}"/>
              </a:ext>
            </a:extLst>
          </p:cNvPr>
          <p:cNvPicPr>
            <a:picLocks noRot="1" noChangeAspect="1"/>
          </p:cNvPicPr>
          <p:nvPr>
            <a:videoFile r:link="rId1"/>
          </p:nvPr>
        </p:nvPicPr>
        <p:blipFill>
          <a:blip r:embed="rId6"/>
          <a:stretch>
            <a:fillRect/>
          </a:stretch>
        </p:blipFill>
        <p:spPr>
          <a:xfrm>
            <a:off x="773694" y="1408353"/>
            <a:ext cx="7596612" cy="4273094"/>
          </a:xfrm>
          <a:prstGeom prst="rect">
            <a:avLst/>
          </a:prstGeom>
        </p:spPr>
      </p:pic>
      <p:pic>
        <p:nvPicPr>
          <p:cNvPr id="13" name="Picture 3" descr="cid:image002.jpg@01D44D11.3A862680">
            <a:extLst>
              <a:ext uri="{FF2B5EF4-FFF2-40B4-BE49-F238E27FC236}">
                <a16:creationId xmlns:a16="http://schemas.microsoft.com/office/drawing/2014/main" id="{1DEFB07E-19F6-43E1-911D-5090BED0C785}"/>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436096" y="121137"/>
            <a:ext cx="3184230" cy="1305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114247"/>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
        <p:nvSpPr>
          <p:cNvPr id="11" name="TextBox 10">
            <a:extLst>
              <a:ext uri="{FF2B5EF4-FFF2-40B4-BE49-F238E27FC236}">
                <a16:creationId xmlns:a16="http://schemas.microsoft.com/office/drawing/2014/main" id="{7A3089D2-CFF4-4F15-A1F3-6BBE64F36AF7}"/>
              </a:ext>
            </a:extLst>
          </p:cNvPr>
          <p:cNvSpPr txBox="1"/>
          <p:nvPr/>
        </p:nvSpPr>
        <p:spPr>
          <a:xfrm>
            <a:off x="467544" y="1652074"/>
            <a:ext cx="7992888" cy="3785652"/>
          </a:xfrm>
          <a:prstGeom prst="rect">
            <a:avLst/>
          </a:prstGeom>
          <a:noFill/>
        </p:spPr>
        <p:txBody>
          <a:bodyPr wrap="square" rtlCol="0">
            <a:spAutoFit/>
          </a:bodyPr>
          <a:lstStyle/>
          <a:p>
            <a:pPr marL="285750" indent="-285750">
              <a:buFont typeface="Arial" panose="020B0604020202020204" pitchFamily="34" charset="0"/>
              <a:buChar char="•"/>
            </a:pPr>
            <a:r>
              <a:rPr lang="en-GB" sz="2400" dirty="0">
                <a:solidFill>
                  <a:schemeClr val="tx2"/>
                </a:solidFill>
                <a:latin typeface="Gill Sans MT" panose="020B0502020104020203" pitchFamily="34" charset="0"/>
              </a:rPr>
              <a:t>Aim to recognise colleagues going extra mile </a:t>
            </a:r>
            <a:br>
              <a:rPr lang="en-GB" sz="2400" dirty="0">
                <a:solidFill>
                  <a:schemeClr val="tx2"/>
                </a:solidFill>
                <a:latin typeface="Gill Sans MT" panose="020B0502020104020203" pitchFamily="34" charset="0"/>
              </a:rPr>
            </a:br>
            <a:endParaRPr lang="en-GB" sz="2400" dirty="0">
              <a:solidFill>
                <a:schemeClr val="tx2"/>
              </a:solidFill>
              <a:latin typeface="Gill Sans MT" panose="020B0502020104020203" pitchFamily="34" charset="0"/>
            </a:endParaRPr>
          </a:p>
          <a:p>
            <a:pPr marL="285750" indent="-285750">
              <a:buFont typeface="Arial" panose="020B0604020202020204" pitchFamily="34" charset="0"/>
              <a:buChar char="•"/>
            </a:pPr>
            <a:r>
              <a:rPr lang="en-GB" sz="2400" dirty="0">
                <a:solidFill>
                  <a:schemeClr val="tx2"/>
                </a:solidFill>
                <a:latin typeface="Gill Sans MT" panose="020B0502020104020203" pitchFamily="34" charset="0"/>
              </a:rPr>
              <a:t>Made a difference to a child or family  no matter how small</a:t>
            </a:r>
            <a:br>
              <a:rPr lang="en-GB" sz="2400" dirty="0">
                <a:solidFill>
                  <a:schemeClr val="tx2"/>
                </a:solidFill>
                <a:latin typeface="Gill Sans MT" panose="020B0502020104020203" pitchFamily="34" charset="0"/>
              </a:rPr>
            </a:br>
            <a:endParaRPr lang="en-GB" sz="2400" dirty="0">
              <a:solidFill>
                <a:schemeClr val="tx2"/>
              </a:solidFill>
              <a:latin typeface="Gill Sans MT" panose="020B0502020104020203" pitchFamily="34" charset="0"/>
            </a:endParaRPr>
          </a:p>
          <a:p>
            <a:pPr marL="285750" indent="-285750">
              <a:buFont typeface="Arial" panose="020B0604020202020204" pitchFamily="34" charset="0"/>
              <a:buChar char="•"/>
            </a:pPr>
            <a:r>
              <a:rPr lang="en-GB" sz="2400" dirty="0">
                <a:solidFill>
                  <a:schemeClr val="tx2"/>
                </a:solidFill>
                <a:latin typeface="Gill Sans MT" panose="020B0502020104020203" pitchFamily="34" charset="0"/>
              </a:rPr>
              <a:t>Nominate a colleague or yourself</a:t>
            </a:r>
            <a:br>
              <a:rPr lang="en-GB" sz="2400" dirty="0">
                <a:solidFill>
                  <a:schemeClr val="tx2"/>
                </a:solidFill>
                <a:latin typeface="Gill Sans MT" panose="020B0502020104020203" pitchFamily="34" charset="0"/>
              </a:rPr>
            </a:br>
            <a:endParaRPr lang="en-GB" sz="2400" dirty="0">
              <a:solidFill>
                <a:schemeClr val="tx2"/>
              </a:solidFill>
              <a:latin typeface="Gill Sans MT" panose="020B0502020104020203" pitchFamily="34" charset="0"/>
            </a:endParaRPr>
          </a:p>
          <a:p>
            <a:pPr marL="285750" indent="-285750">
              <a:buFont typeface="Arial" panose="020B0604020202020204" pitchFamily="34" charset="0"/>
              <a:buChar char="•"/>
            </a:pPr>
            <a:r>
              <a:rPr lang="en-GB" sz="2400" dirty="0">
                <a:solidFill>
                  <a:schemeClr val="tx2"/>
                </a:solidFill>
                <a:latin typeface="Gill Sans MT" panose="020B0502020104020203" pitchFamily="34" charset="0"/>
              </a:rPr>
              <a:t>Nomination form on the Safeguarding Children Partnership Website</a:t>
            </a:r>
          </a:p>
          <a:p>
            <a:endParaRPr lang="en-GB" sz="2400" dirty="0">
              <a:latin typeface="Gill Sans MT" panose="020B0502020104020203" pitchFamily="34" charset="0"/>
            </a:endParaRPr>
          </a:p>
          <a:p>
            <a:pPr marL="285750" indent="-285750">
              <a:buFont typeface="Arial" panose="020B0604020202020204" pitchFamily="34" charset="0"/>
              <a:buChar char="•"/>
            </a:pPr>
            <a:r>
              <a:rPr lang="en-GB" sz="2400" dirty="0">
                <a:latin typeface="Gill Sans MT" panose="020B0502020104020203" pitchFamily="34" charset="0"/>
                <a:hlinkClick r:id="rId5"/>
              </a:rPr>
              <a:t>https://www.wirralsafeguarding.co.uk/bethedifference/</a:t>
            </a:r>
            <a:endParaRPr lang="en-GB" sz="2400" dirty="0">
              <a:latin typeface="Gill Sans MT" panose="020B0502020104020203" pitchFamily="34" charset="0"/>
            </a:endParaRPr>
          </a:p>
        </p:txBody>
      </p:sp>
      <p:pic>
        <p:nvPicPr>
          <p:cNvPr id="13" name="Picture 3" descr="cid:image002.jpg@01D44D11.3A862680">
            <a:extLst>
              <a:ext uri="{FF2B5EF4-FFF2-40B4-BE49-F238E27FC236}">
                <a16:creationId xmlns:a16="http://schemas.microsoft.com/office/drawing/2014/main" id="{1BDEAACB-28D6-4ECA-95BD-F2DCC8A449A4}"/>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436096" y="121137"/>
            <a:ext cx="3184230" cy="130553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166220"/>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0397E"/>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67AF01-B9D1-485D-8C02-93F5DA85D1FF}"/>
              </a:ext>
            </a:extLst>
          </p:cNvPr>
          <p:cNvSpPr>
            <a:spLocks noChangeArrowheads="1"/>
          </p:cNvSpPr>
          <p:nvPr/>
        </p:nvSpPr>
        <p:spPr bwMode="auto">
          <a:xfrm>
            <a:off x="2555776" y="2636912"/>
            <a:ext cx="6005512"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7500" b="1" dirty="0">
                <a:solidFill>
                  <a:srgbClr val="206A37"/>
                </a:solidFill>
                <a:latin typeface="Ink Free" panose="03080402000500000000" pitchFamily="66" charset="0"/>
              </a:rPr>
              <a:t>NSPCC</a:t>
            </a:r>
          </a:p>
          <a:p>
            <a:pPr eaLnBrk="1" hangingPunct="1">
              <a:spcBef>
                <a:spcPct val="0"/>
              </a:spcBef>
              <a:buFontTx/>
              <a:buNone/>
              <a:defRPr/>
            </a:pPr>
            <a:r>
              <a:rPr lang="en-GB" altLang="en-US" sz="1400" dirty="0">
                <a:solidFill>
                  <a:srgbClr val="54547E"/>
                </a:solidFill>
              </a:rPr>
              <a:t> </a:t>
            </a:r>
          </a:p>
        </p:txBody>
      </p:sp>
      <p:pic>
        <p:nvPicPr>
          <p:cNvPr id="7" name="Picture 6" descr="A picture containing clipart&#10;&#10;Description automatically generated">
            <a:extLst>
              <a:ext uri="{FF2B5EF4-FFF2-40B4-BE49-F238E27FC236}">
                <a16:creationId xmlns:a16="http://schemas.microsoft.com/office/drawing/2014/main" id="{6FF727E9-8960-4C45-85DF-533C1A1C1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204864"/>
            <a:ext cx="4452336" cy="1816672"/>
          </a:xfrm>
          <a:prstGeom prst="rect">
            <a:avLst/>
          </a:prstGeom>
        </p:spPr>
      </p:pic>
      <p:sp>
        <p:nvSpPr>
          <p:cNvPr id="8" name="Rectangle 1">
            <a:extLst>
              <a:ext uri="{FF2B5EF4-FFF2-40B4-BE49-F238E27FC236}">
                <a16:creationId xmlns:a16="http://schemas.microsoft.com/office/drawing/2014/main" id="{65DEC951-9935-4ECA-A6D6-66768F1F506C}"/>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rgbClr val="006300"/>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2708013777"/>
      </p:ext>
    </p:extLst>
  </p:cSld>
  <p:clrMapOvr>
    <a:masterClrMapping/>
  </p:clrMapOvr>
  <p:transition spd="slow" advTm="1000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2886968" y="268099"/>
            <a:ext cx="60055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4400" b="1" dirty="0">
                <a:solidFill>
                  <a:schemeClr val="accent1">
                    <a:lumMod val="50000"/>
                  </a:schemeClr>
                </a:solidFill>
                <a:latin typeface="Ink Free" panose="03080402000500000000" pitchFamily="66" charset="0"/>
              </a:rPr>
              <a:t>NSPCC</a:t>
            </a:r>
            <a:r>
              <a:rPr lang="en-GB" altLang="en-US" sz="1400" dirty="0">
                <a:solidFill>
                  <a:srgbClr val="54547E"/>
                </a:solidFill>
              </a:rPr>
              <a:t> </a:t>
            </a:r>
          </a:p>
        </p:txBody>
      </p:sp>
      <p:sp>
        <p:nvSpPr>
          <p:cNvPr id="12" name="TextBox 4"/>
          <p:cNvSpPr txBox="1">
            <a:spLocks noChangeArrowheads="1"/>
          </p:cNvSpPr>
          <p:nvPr/>
        </p:nvSpPr>
        <p:spPr bwMode="auto">
          <a:xfrm>
            <a:off x="86779" y="1599423"/>
            <a:ext cx="9013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defRPr/>
            </a:pPr>
            <a:r>
              <a:rPr lang="en-US" altLang="en-US" sz="2800" dirty="0">
                <a:solidFill>
                  <a:srgbClr val="FF0000"/>
                </a:solidFill>
                <a:latin typeface="Gill Sans MT" pitchFamily="34" charset="0"/>
              </a:rPr>
              <a:t>Content to be added by the NSPCC</a:t>
            </a:r>
            <a:endParaRPr lang="en-US" altLang="en-US" sz="2000" dirty="0">
              <a:solidFill>
                <a:srgbClr val="FF0000"/>
              </a:solidFill>
              <a:latin typeface="Gill Sans MT" pitchFamily="34" charset="0"/>
            </a:endParaRPr>
          </a:p>
        </p:txBody>
      </p:sp>
      <p:pic>
        <p:nvPicPr>
          <p:cNvPr id="8" name="Picture 7"/>
          <p:cNvPicPr/>
          <p:nvPr/>
        </p:nvPicPr>
        <p:blipFill rotWithShape="1">
          <a:blip r:embed="rId3"/>
          <a:srcRect l="2370" t="15283" r="8955" b="7957"/>
          <a:stretch/>
        </p:blipFill>
        <p:spPr bwMode="auto">
          <a:xfrm>
            <a:off x="251520" y="116632"/>
            <a:ext cx="2376264" cy="1152128"/>
          </a:xfrm>
          <a:prstGeom prst="rect">
            <a:avLst/>
          </a:prstGeom>
          <a:ln>
            <a:noFill/>
          </a:ln>
          <a:extLst>
            <a:ext uri="{53640926-AAD7-44D8-BBD7-CCE9431645EC}">
              <a14:shadowObscured xmlns:a14="http://schemas.microsoft.com/office/drawing/2010/main"/>
            </a:ext>
          </a:extLst>
        </p:spPr>
      </p:pic>
      <p:grpSp>
        <p:nvGrpSpPr>
          <p:cNvPr id="7" name="Group 6">
            <a:extLst>
              <a:ext uri="{FF2B5EF4-FFF2-40B4-BE49-F238E27FC236}">
                <a16:creationId xmlns:a16="http://schemas.microsoft.com/office/drawing/2014/main" id="{55BFF496-F9BD-417F-ADB2-DB5821278983}"/>
              </a:ext>
            </a:extLst>
          </p:cNvPr>
          <p:cNvGrpSpPr/>
          <p:nvPr/>
        </p:nvGrpSpPr>
        <p:grpSpPr>
          <a:xfrm>
            <a:off x="365281" y="5805264"/>
            <a:ext cx="8637431" cy="984250"/>
            <a:chOff x="365281" y="5805264"/>
            <a:chExt cx="8637431" cy="984250"/>
          </a:xfrm>
        </p:grpSpPr>
        <p:pic>
          <p:nvPicPr>
            <p:cNvPr id="9" name="Picture 2" descr="Jumping-kids[1]">
              <a:extLst>
                <a:ext uri="{FF2B5EF4-FFF2-40B4-BE49-F238E27FC236}">
                  <a16:creationId xmlns:a16="http://schemas.microsoft.com/office/drawing/2014/main" id="{11D4C016-2396-45F8-AA33-E237FA551E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32599" y="5805264"/>
              <a:ext cx="2170113" cy="984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C000"/>
                    </a:outerShdw>
                  </a:effectLst>
                </a14:hiddenEffects>
              </a:ext>
            </a:extLst>
          </p:spPr>
        </p:pic>
        <p:sp>
          <p:nvSpPr>
            <p:cNvPr id="10" name="Rectangle 1">
              <a:extLst>
                <a:ext uri="{FF2B5EF4-FFF2-40B4-BE49-F238E27FC236}">
                  <a16:creationId xmlns:a16="http://schemas.microsoft.com/office/drawing/2014/main" id="{C727E97D-6CB9-4B38-942C-D88328839CCA}"/>
                </a:ext>
              </a:extLst>
            </p:cNvPr>
            <p:cNvSpPr>
              <a:spLocks noChangeArrowheads="1"/>
            </p:cNvSpPr>
            <p:nvPr/>
          </p:nvSpPr>
          <p:spPr bwMode="auto">
            <a:xfrm>
              <a:off x="365281" y="6235516"/>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accent1">
                      <a:lumMod val="50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grpSp>
    </p:spTree>
    <p:extLst>
      <p:ext uri="{BB962C8B-B14F-4D97-AF65-F5344CB8AC3E}">
        <p14:creationId xmlns:p14="http://schemas.microsoft.com/office/powerpoint/2010/main" val="224688351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630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B679BA-457C-4CDB-A8A0-DAEF85B86D66}"/>
              </a:ext>
            </a:extLst>
          </p:cNvPr>
          <p:cNvSpPr>
            <a:spLocks noChangeArrowheads="1"/>
          </p:cNvSpPr>
          <p:nvPr/>
        </p:nvSpPr>
        <p:spPr bwMode="auto">
          <a:xfrm>
            <a:off x="1907704" y="2636912"/>
            <a:ext cx="600551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defRPr/>
            </a:pPr>
            <a:r>
              <a:rPr lang="en-GB" altLang="en-US" sz="6000" b="1" dirty="0">
                <a:solidFill>
                  <a:srgbClr val="CDCDCD"/>
                </a:solidFill>
                <a:latin typeface="Ink Free" panose="03080402000500000000" pitchFamily="66" charset="0"/>
              </a:rPr>
              <a:t>Plenary</a:t>
            </a:r>
          </a:p>
          <a:p>
            <a:pPr eaLnBrk="1" hangingPunct="1">
              <a:spcBef>
                <a:spcPct val="0"/>
              </a:spcBef>
              <a:buFontTx/>
              <a:buNone/>
              <a:defRPr/>
            </a:pPr>
            <a:r>
              <a:rPr lang="en-GB" altLang="en-US" sz="1400" dirty="0">
                <a:solidFill>
                  <a:srgbClr val="54547E"/>
                </a:solidFill>
              </a:rPr>
              <a:t> </a:t>
            </a:r>
          </a:p>
        </p:txBody>
      </p:sp>
      <p:pic>
        <p:nvPicPr>
          <p:cNvPr id="5" name="Picture 4" descr="A close up of a logo&#10;&#10;Description automatically generated">
            <a:extLst>
              <a:ext uri="{FF2B5EF4-FFF2-40B4-BE49-F238E27FC236}">
                <a16:creationId xmlns:a16="http://schemas.microsoft.com/office/drawing/2014/main" id="{BFFDCB10-F86C-4E11-9E65-CA3E0E8A87CD}"/>
              </a:ext>
            </a:extLst>
          </p:cNvPr>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971600" y="1658126"/>
            <a:ext cx="3096344" cy="3096344"/>
          </a:xfrm>
          <a:prstGeom prst="rect">
            <a:avLst/>
          </a:prstGeom>
        </p:spPr>
      </p:pic>
      <p:sp>
        <p:nvSpPr>
          <p:cNvPr id="6" name="Rectangle 1">
            <a:extLst>
              <a:ext uri="{FF2B5EF4-FFF2-40B4-BE49-F238E27FC236}">
                <a16:creationId xmlns:a16="http://schemas.microsoft.com/office/drawing/2014/main" id="{F67AF00C-7BBC-4F02-AF8A-A0E495CFD82D}"/>
              </a:ext>
            </a:extLst>
          </p:cNvPr>
          <p:cNvSpPr>
            <a:spLocks noChangeArrowheads="1"/>
          </p:cNvSpPr>
          <p:nvPr/>
        </p:nvSpPr>
        <p:spPr bwMode="auto">
          <a:xfrm>
            <a:off x="175703" y="6304002"/>
            <a:ext cx="389224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GB" altLang="en-US" sz="1600" b="1" dirty="0">
                <a:solidFill>
                  <a:schemeClr val="bg1">
                    <a:lumMod val="85000"/>
                  </a:schemeClr>
                </a:solidFill>
                <a:latin typeface="Ink Free" panose="03080402000500000000" pitchFamily="66" charset="0"/>
              </a:rPr>
              <a:t>https://www.wirralsafeguarding.co.uk/ </a:t>
            </a:r>
          </a:p>
          <a:p>
            <a:pPr eaLnBrk="1" hangingPunct="1">
              <a:spcBef>
                <a:spcPct val="0"/>
              </a:spcBef>
              <a:buFontTx/>
              <a:buNone/>
              <a:defRPr/>
            </a:pPr>
            <a:r>
              <a:rPr lang="en-GB" altLang="en-US" sz="1400" dirty="0">
                <a:solidFill>
                  <a:srgbClr val="54547E"/>
                </a:solidFill>
              </a:rPr>
              <a:t> </a:t>
            </a:r>
          </a:p>
        </p:txBody>
      </p:sp>
    </p:spTree>
    <p:extLst>
      <p:ext uri="{BB962C8B-B14F-4D97-AF65-F5344CB8AC3E}">
        <p14:creationId xmlns:p14="http://schemas.microsoft.com/office/powerpoint/2010/main" val="2262793790"/>
      </p:ext>
    </p:extLst>
  </p:cSld>
  <p:clrMapOvr>
    <a:masterClrMapping/>
  </p:clrMapOvr>
  <p:transition spd="slow" advTm="1000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ChangeArrowheads="1"/>
          </p:cNvSpPr>
          <p:nvPr/>
        </p:nvSpPr>
        <p:spPr bwMode="auto">
          <a:xfrm>
            <a:off x="539552" y="440567"/>
            <a:ext cx="806489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en-GB" altLang="en-US" sz="4400" b="1" dirty="0">
                <a:solidFill>
                  <a:schemeClr val="accent1">
                    <a:lumMod val="50000"/>
                  </a:schemeClr>
                </a:solidFill>
                <a:latin typeface="Gill Sans MT" pitchFamily="34" charset="0"/>
              </a:rPr>
              <a:t>End of Launch</a:t>
            </a:r>
          </a:p>
          <a:p>
            <a:pPr algn="ctr" eaLnBrk="1" hangingPunct="1">
              <a:spcBef>
                <a:spcPct val="0"/>
              </a:spcBef>
              <a:buFontTx/>
              <a:buNone/>
              <a:defRPr/>
            </a:pPr>
            <a:endParaRPr lang="en-GB" altLang="en-US" sz="3600" b="1" dirty="0">
              <a:solidFill>
                <a:schemeClr val="accent1">
                  <a:lumMod val="50000"/>
                </a:schemeClr>
              </a:solidFill>
              <a:latin typeface="Gill Sans MT" pitchFamily="34" charset="0"/>
            </a:endParaRPr>
          </a:p>
          <a:p>
            <a:pPr algn="ctr" eaLnBrk="1" hangingPunct="1">
              <a:spcBef>
                <a:spcPct val="0"/>
              </a:spcBef>
              <a:buFontTx/>
              <a:buNone/>
              <a:defRPr/>
            </a:pPr>
            <a:r>
              <a:rPr lang="en-GB" altLang="en-US" dirty="0">
                <a:solidFill>
                  <a:schemeClr val="accent1">
                    <a:lumMod val="50000"/>
                  </a:schemeClr>
                </a:solidFill>
                <a:latin typeface="Gill Sans MT" pitchFamily="34" charset="0"/>
                <a:hlinkClick r:id="rId3"/>
              </a:rPr>
              <a:t>https://www.wirralsafeguarding.co.uk/</a:t>
            </a:r>
            <a:endParaRPr lang="en-GB" altLang="en-US" dirty="0">
              <a:solidFill>
                <a:schemeClr val="accent1">
                  <a:lumMod val="50000"/>
                </a:schemeClr>
              </a:solidFill>
              <a:latin typeface="Gill Sans MT" pitchFamily="34" charset="0"/>
            </a:endParaRPr>
          </a:p>
          <a:p>
            <a:pPr eaLnBrk="1" hangingPunct="1">
              <a:spcBef>
                <a:spcPct val="0"/>
              </a:spcBef>
              <a:buFontTx/>
              <a:buNone/>
              <a:defRPr/>
            </a:pPr>
            <a:r>
              <a:rPr lang="en-GB" altLang="en-US" sz="1400" dirty="0">
                <a:solidFill>
                  <a:srgbClr val="54547E"/>
                </a:solidFill>
              </a:rPr>
              <a:t> </a:t>
            </a:r>
          </a:p>
        </p:txBody>
      </p:sp>
      <p:pic>
        <p:nvPicPr>
          <p:cNvPr id="5" name="Picture 4"/>
          <p:cNvPicPr/>
          <p:nvPr/>
        </p:nvPicPr>
        <p:blipFill rotWithShape="1">
          <a:blip r:embed="rId4"/>
          <a:srcRect l="2370" t="15283" r="8955" b="7957"/>
          <a:stretch/>
        </p:blipFill>
        <p:spPr bwMode="auto">
          <a:xfrm>
            <a:off x="2555776" y="2880320"/>
            <a:ext cx="2173408" cy="1080120"/>
          </a:xfrm>
          <a:prstGeom prst="rect">
            <a:avLst/>
          </a:prstGeom>
          <a:ln>
            <a:solidFill>
              <a:schemeClr val="tx2">
                <a:lumMod val="50000"/>
              </a:schemeClr>
            </a:solid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C3190969-2298-44B5-833E-6F9E74B42810}"/>
              </a:ext>
            </a:extLst>
          </p:cNvPr>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tretch>
            <a:fillRect/>
          </a:stretch>
        </p:blipFill>
        <p:spPr>
          <a:xfrm rot="16200000">
            <a:off x="5153177" y="3117235"/>
            <a:ext cx="2031323" cy="1070677"/>
          </a:xfrm>
          <a:prstGeom prst="rect">
            <a:avLst/>
          </a:prstGeom>
        </p:spPr>
      </p:pic>
      <p:pic>
        <p:nvPicPr>
          <p:cNvPr id="3" name="Picture 2" descr="A picture containing photo, black, transport, sitting&#10;&#10;Description automatically generated">
            <a:extLst>
              <a:ext uri="{FF2B5EF4-FFF2-40B4-BE49-F238E27FC236}">
                <a16:creationId xmlns:a16="http://schemas.microsoft.com/office/drawing/2014/main" id="{5AFC37B1-EC9A-4365-88BE-9E48F3E3F209}"/>
              </a:ext>
            </a:extLst>
          </p:cNvPr>
          <p:cNvPicPr>
            <a:picLocks noChangeAspect="1"/>
          </p:cNvPicPr>
          <p:nvPr/>
        </p:nvPicPr>
        <p:blipFill rotWithShape="1">
          <a:blip r:embed="rId7">
            <a:extLst>
              <a:ext uri="{28A0092B-C50C-407E-A947-70E740481C1C}">
                <a14:useLocalDpi xmlns:a14="http://schemas.microsoft.com/office/drawing/2010/main" val="0"/>
              </a:ext>
            </a:extLst>
          </a:blip>
          <a:srcRect b="50219"/>
          <a:stretch/>
        </p:blipFill>
        <p:spPr>
          <a:xfrm>
            <a:off x="3275856" y="3977680"/>
            <a:ext cx="5785966" cy="2880320"/>
          </a:xfrm>
          <a:prstGeom prst="rect">
            <a:avLst/>
          </a:prstGeom>
        </p:spPr>
      </p:pic>
      <p:cxnSp>
        <p:nvCxnSpPr>
          <p:cNvPr id="7" name="Straight Connector 6">
            <a:extLst>
              <a:ext uri="{FF2B5EF4-FFF2-40B4-BE49-F238E27FC236}">
                <a16:creationId xmlns:a16="http://schemas.microsoft.com/office/drawing/2014/main" id="{86888415-65E2-4F21-AEF2-8ADEF7821DA3}"/>
              </a:ext>
            </a:extLst>
          </p:cNvPr>
          <p:cNvCxnSpPr/>
          <p:nvPr/>
        </p:nvCxnSpPr>
        <p:spPr>
          <a:xfrm>
            <a:off x="4729273" y="2705443"/>
            <a:ext cx="0" cy="2544474"/>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logo&#10;&#10;Description automatically generated">
            <a:extLst>
              <a:ext uri="{FF2B5EF4-FFF2-40B4-BE49-F238E27FC236}">
                <a16:creationId xmlns:a16="http://schemas.microsoft.com/office/drawing/2014/main" id="{99914B7C-66E2-43C7-8154-350C4B6E74C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29184" y="2944777"/>
            <a:ext cx="1436057" cy="2031326"/>
          </a:xfrm>
          <a:prstGeom prst="rect">
            <a:avLst/>
          </a:prstGeom>
        </p:spPr>
      </p:pic>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3939</TotalTime>
  <Words>3241</Words>
  <Application>Microsoft Office PowerPoint</Application>
  <PresentationFormat>On-screen Show (4:3)</PresentationFormat>
  <Paragraphs>633</Paragraphs>
  <Slides>52</Slides>
  <Notes>41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Arial</vt:lpstr>
      <vt:lpstr>Brush Script MT</vt:lpstr>
      <vt:lpstr>Calibri</vt:lpstr>
      <vt:lpstr>Courier New</vt:lpstr>
      <vt:lpstr>Gill Sans MT</vt:lpstr>
      <vt:lpstr>Ink Free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WSCB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Partners</dc:title>
  <dc:creator>Robbins, David C.</dc:creator>
  <cp:lastModifiedBy>Robbins, David C.</cp:lastModifiedBy>
  <cp:revision>260</cp:revision>
  <cp:lastPrinted>2019-01-24T08:56:28Z</cp:lastPrinted>
  <dcterms:created xsi:type="dcterms:W3CDTF">2016-12-21T15:20:32Z</dcterms:created>
  <dcterms:modified xsi:type="dcterms:W3CDTF">2019-08-30T10:39:19Z</dcterms:modified>
</cp:coreProperties>
</file>