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24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56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75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9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0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29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1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59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92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71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1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94C60-37D9-48A6-A0BF-FE1D50C07D61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17592-B373-48F0-A182-1546ED9FF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6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www.wirralsafeguarding.co.uk/working-together-to-safeguard-children-201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36712"/>
            <a:ext cx="3816424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83568" y="285293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4000" b="1" kern="1400" dirty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Working Together to</a:t>
            </a:r>
            <a:endParaRPr lang="en-GB" sz="4000" kern="1400" dirty="0" smtClean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4000" b="1" kern="1400" dirty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Safeguard </a:t>
            </a:r>
            <a:r>
              <a:rPr lang="en-GB" sz="40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Children 2018</a:t>
            </a:r>
            <a:endParaRPr lang="en-GB" sz="4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4653135"/>
            <a:ext cx="78488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6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Summary of </a:t>
            </a:r>
            <a:r>
              <a:rPr lang="en-GB" sz="36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Changes</a:t>
            </a:r>
          </a:p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6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July 2018</a:t>
            </a:r>
            <a:endParaRPr lang="en-GB" sz="36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7" y="5877272"/>
            <a:ext cx="720086" cy="87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8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771800" y="6093297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16632"/>
            <a:ext cx="784887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6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Status of Guidance</a:t>
            </a:r>
            <a:endParaRPr lang="en-GB" sz="36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8127" y="2276872"/>
            <a:ext cx="841140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WT18 applies to all agencies and professionals who work with children 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2594" y="1178200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WT18 replaces WT15 and is statutory guidance. It was published on 4</a:t>
            </a:r>
            <a:r>
              <a:rPr lang="en-GB" sz="2800" b="1" kern="1400" baseline="300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th</a:t>
            </a: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 July 2018 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5502" y="3284984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Statutory Transitional Guidance and Statutory Framework Guidance published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2594" y="4369852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Updated GDPR and Information Sharing Guidance also published 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385" y="5834929"/>
            <a:ext cx="584093" cy="94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15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856966" y="6060812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16632"/>
            <a:ext cx="784887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6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Headlines</a:t>
            </a:r>
            <a:endParaRPr lang="en-GB" sz="36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2344" y="1419649"/>
            <a:ext cx="841140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Importance of Early Help. Also describes referral and assessment processes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6811" y="836712"/>
            <a:ext cx="841519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WT18 sets out: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9719" y="2427761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Strengthened responsibilities of agencies to safeguard children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6811" y="3461353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New multi-agency safeguarding arrangements to replace LSCB’s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4800" y="4434738"/>
            <a:ext cx="84151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New process for local and national practice reviews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3372" y="5373370"/>
            <a:ext cx="841519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Child Death Review duties </a:t>
            </a:r>
            <a:endParaRPr lang="en-GB" sz="28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684" y="5613435"/>
            <a:ext cx="459667" cy="115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72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695695" y="6110824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16632"/>
            <a:ext cx="784887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Chapter One – Assessing Need and Providing Help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1307" y="1119838"/>
            <a:ext cx="84151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4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Chapter Includes:</a:t>
            </a:r>
            <a:endParaRPr lang="en-GB" sz="2400" kern="1400" dirty="0">
              <a:solidFill>
                <a:schemeClr val="accent5">
                  <a:lumMod val="75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610442"/>
            <a:ext cx="878497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Additions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to early help </a:t>
            </a:r>
            <a:r>
              <a:rPr lang="en-US" sz="2200" b="1" dirty="0">
                <a:solidFill>
                  <a:srgbClr val="003366"/>
                </a:solidFill>
              </a:rPr>
              <a:t>focus include: gangs and organised crime </a:t>
            </a:r>
            <a:r>
              <a:rPr lang="en-US" sz="2200" b="1" dirty="0" smtClean="0">
                <a:solidFill>
                  <a:srgbClr val="003366"/>
                </a:solidFill>
              </a:rPr>
              <a:t>	groups</a:t>
            </a:r>
            <a:r>
              <a:rPr lang="en-US" sz="2200" b="1" dirty="0">
                <a:solidFill>
                  <a:srgbClr val="003366"/>
                </a:solidFill>
              </a:rPr>
              <a:t>, </a:t>
            </a:r>
            <a:r>
              <a:rPr lang="en-US" sz="2200" b="1" dirty="0" smtClean="0">
                <a:solidFill>
                  <a:srgbClr val="003366"/>
                </a:solidFill>
              </a:rPr>
              <a:t>missing</a:t>
            </a:r>
            <a:r>
              <a:rPr lang="en-US" sz="2200" b="1" dirty="0">
                <a:solidFill>
                  <a:srgbClr val="003366"/>
                </a:solidFill>
              </a:rPr>
              <a:t>, drug and alcohol abuse, radicalisation, trafficking </a:t>
            </a:r>
            <a:r>
              <a:rPr lang="en-US" sz="2200" b="1" dirty="0" smtClean="0">
                <a:solidFill>
                  <a:srgbClr val="003366"/>
                </a:solidFill>
              </a:rPr>
              <a:t>	and exploitation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Guidance </a:t>
            </a:r>
            <a:r>
              <a:rPr lang="en-US" sz="2200" b="1" dirty="0">
                <a:solidFill>
                  <a:srgbClr val="003366"/>
                </a:solidFill>
              </a:rPr>
              <a:t>about information sharing and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GDPR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Assessment </a:t>
            </a:r>
            <a:r>
              <a:rPr lang="en-US" sz="2200" b="1" dirty="0">
                <a:solidFill>
                  <a:srgbClr val="003366"/>
                </a:solidFill>
              </a:rPr>
              <a:t>of disabled children, </a:t>
            </a:r>
            <a:r>
              <a:rPr lang="en-US" sz="2200" b="1" dirty="0" smtClean="0">
                <a:solidFill>
                  <a:srgbClr val="003366"/>
                </a:solidFill>
              </a:rPr>
              <a:t>Young Carers </a:t>
            </a:r>
            <a:r>
              <a:rPr lang="en-US" sz="2200" b="1" dirty="0">
                <a:solidFill>
                  <a:srgbClr val="003366"/>
                </a:solidFill>
              </a:rPr>
              <a:t>and young people </a:t>
            </a:r>
            <a:r>
              <a:rPr lang="en-US" sz="2200" b="1" dirty="0" smtClean="0">
                <a:solidFill>
                  <a:srgbClr val="003366"/>
                </a:solidFill>
              </a:rPr>
              <a:t>	in secure youth </a:t>
            </a:r>
            <a:r>
              <a:rPr lang="en-US" sz="2200" b="1" dirty="0">
                <a:solidFill>
                  <a:srgbClr val="003366"/>
                </a:solidFill>
              </a:rPr>
              <a:t>establishments </a:t>
            </a:r>
            <a:r>
              <a:rPr lang="en-US" sz="2200" b="1" dirty="0" smtClean="0">
                <a:solidFill>
                  <a:srgbClr val="003366"/>
                </a:solidFill>
              </a:rPr>
              <a:t>added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Emphasis </a:t>
            </a:r>
            <a:r>
              <a:rPr lang="en-US" sz="2200" b="1" dirty="0">
                <a:solidFill>
                  <a:srgbClr val="003366"/>
                </a:solidFill>
              </a:rPr>
              <a:t>on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contextual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safeguarding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Specific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health responsibilities added </a:t>
            </a:r>
            <a:r>
              <a:rPr lang="en-US" sz="2200" b="1" dirty="0">
                <a:solidFill>
                  <a:srgbClr val="003366"/>
                </a:solidFill>
              </a:rPr>
              <a:t>to strategy discussion </a:t>
            </a:r>
            <a:r>
              <a:rPr lang="en-US" sz="2200" b="1" dirty="0" smtClean="0">
                <a:solidFill>
                  <a:srgbClr val="003366"/>
                </a:solidFill>
              </a:rPr>
              <a:t>	guidance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Responsibility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moving from LSCB’s to safeguarding partners </a:t>
            </a:r>
            <a:r>
              <a:rPr lang="en-US" sz="2200" b="1" dirty="0">
                <a:solidFill>
                  <a:srgbClr val="003366"/>
                </a:solidFill>
              </a:rPr>
              <a:t>to </a:t>
            </a:r>
            <a:r>
              <a:rPr lang="en-US" sz="2200" b="1" dirty="0" smtClean="0">
                <a:solidFill>
                  <a:srgbClr val="003366"/>
                </a:solidFill>
              </a:rPr>
              <a:t>	monitor effectiveness </a:t>
            </a:r>
            <a:r>
              <a:rPr lang="en-US" sz="2200" b="1" dirty="0">
                <a:solidFill>
                  <a:srgbClr val="003366"/>
                </a:solidFill>
              </a:rPr>
              <a:t>of arrangements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131" y="5898647"/>
            <a:ext cx="473795" cy="82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87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697267" y="6093297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16632"/>
            <a:ext cx="784887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Chapter Two – Organisational Responsibilities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399" y="1196752"/>
            <a:ext cx="84151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4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Chapter Includes:</a:t>
            </a:r>
            <a:endParaRPr lang="en-GB" sz="2400" kern="1400" dirty="0">
              <a:solidFill>
                <a:schemeClr val="accent5">
                  <a:lumMod val="75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772816"/>
            <a:ext cx="87849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3366"/>
                </a:solidFill>
              </a:rPr>
              <a:t>•	Section 11 duties for all agencies are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unchanged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Emphasis </a:t>
            </a:r>
            <a:r>
              <a:rPr lang="en-US" sz="2200" b="1" dirty="0">
                <a:solidFill>
                  <a:srgbClr val="003366"/>
                </a:solidFill>
              </a:rPr>
              <a:t>on guidance applying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in its entirety to all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schools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Section </a:t>
            </a:r>
            <a:r>
              <a:rPr lang="en-US" sz="2200" b="1" dirty="0">
                <a:solidFill>
                  <a:srgbClr val="003366"/>
                </a:solidFill>
              </a:rPr>
              <a:t>added about responsibility of CCG to ensure provision of </a:t>
            </a:r>
            <a:r>
              <a:rPr lang="en-US" sz="2200" b="1" dirty="0" smtClean="0">
                <a:solidFill>
                  <a:srgbClr val="003366"/>
                </a:solidFill>
              </a:rPr>
              <a:t>	designated health professionals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Children’s Homes, MAPPA and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sports clubs and associations </a:t>
            </a:r>
            <a:r>
              <a:rPr lang="en-US" sz="2200" b="1" dirty="0" smtClean="0">
                <a:solidFill>
                  <a:srgbClr val="003366"/>
                </a:solidFill>
              </a:rPr>
              <a:t>	added </a:t>
            </a:r>
            <a:r>
              <a:rPr lang="en-US" sz="2200" b="1" dirty="0">
                <a:solidFill>
                  <a:srgbClr val="003366"/>
                </a:solidFill>
              </a:rPr>
              <a:t>to </a:t>
            </a:r>
            <a:r>
              <a:rPr lang="en-US" sz="2200" b="1" dirty="0" smtClean="0">
                <a:solidFill>
                  <a:srgbClr val="003366"/>
                </a:solidFill>
              </a:rPr>
              <a:t>Section 11 duty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Safeguarding responsibilities emphasised for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all professionals </a:t>
            </a:r>
            <a:r>
              <a:rPr lang="en-US" sz="2200" b="1" dirty="0" smtClean="0">
                <a:solidFill>
                  <a:srgbClr val="003366"/>
                </a:solidFill>
              </a:rPr>
              <a:t>	working in voluntary</a:t>
            </a:r>
            <a:r>
              <a:rPr lang="en-US" sz="2200" b="1" dirty="0">
                <a:solidFill>
                  <a:srgbClr val="003366"/>
                </a:solidFill>
              </a:rPr>
              <a:t>, charity, social enterprise and faith based </a:t>
            </a:r>
            <a:r>
              <a:rPr lang="en-US" sz="2200" b="1" dirty="0" smtClean="0">
                <a:solidFill>
                  <a:srgbClr val="003366"/>
                </a:solidFill>
              </a:rPr>
              <a:t>	organisations</a:t>
            </a:r>
            <a:endParaRPr lang="en-US" sz="2200" b="1" dirty="0">
              <a:solidFill>
                <a:srgbClr val="00336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29"/>
          <a:stretch/>
        </p:blipFill>
        <p:spPr bwMode="auto">
          <a:xfrm>
            <a:off x="8100392" y="5805264"/>
            <a:ext cx="552490" cy="97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14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699792" y="6093443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16632"/>
            <a:ext cx="784887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Chapter Three – Multi-agency Safeguarding Arrangements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399" y="1283450"/>
            <a:ext cx="84151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4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Chapter Includes</a:t>
            </a:r>
            <a:r>
              <a:rPr lang="en-GB" sz="24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:</a:t>
            </a:r>
            <a:endParaRPr lang="en-GB" sz="24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9566" y="1844824"/>
            <a:ext cx="87849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3366"/>
                </a:solidFill>
              </a:rPr>
              <a:t>•	S</a:t>
            </a:r>
            <a:r>
              <a:rPr lang="en-US" sz="2200" b="1" dirty="0" smtClean="0">
                <a:solidFill>
                  <a:srgbClr val="003366"/>
                </a:solidFill>
              </a:rPr>
              <a:t>tatutory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safeguarding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partners </a:t>
            </a:r>
            <a:r>
              <a:rPr lang="en-US" sz="2200" b="1" dirty="0">
                <a:solidFill>
                  <a:srgbClr val="003366"/>
                </a:solidFill>
              </a:rPr>
              <a:t>are the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Local Authority, Police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	and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Clinical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Commissioning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Group (CCG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The </a:t>
            </a:r>
            <a:r>
              <a:rPr lang="en-US" sz="2200" b="1" dirty="0">
                <a:solidFill>
                  <a:srgbClr val="003366"/>
                </a:solidFill>
              </a:rPr>
              <a:t>partners have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full and equal responsibility </a:t>
            </a:r>
            <a:r>
              <a:rPr lang="en-US" sz="2200" b="1" dirty="0">
                <a:solidFill>
                  <a:srgbClr val="003366"/>
                </a:solidFill>
              </a:rPr>
              <a:t>to establish </a:t>
            </a:r>
            <a:r>
              <a:rPr lang="en-US" sz="2200" b="1" dirty="0" smtClean="0">
                <a:solidFill>
                  <a:srgbClr val="003366"/>
                </a:solidFill>
              </a:rPr>
              <a:t>	effective safeguarding arrangements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Organisations </a:t>
            </a:r>
            <a:r>
              <a:rPr lang="en-US" sz="2200" b="1" dirty="0">
                <a:solidFill>
                  <a:srgbClr val="003366"/>
                </a:solidFill>
              </a:rPr>
              <a:t>named as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Relevant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Agencies – including all schools 	</a:t>
            </a:r>
            <a:r>
              <a:rPr lang="en-US" sz="2200" b="1" dirty="0" smtClean="0">
                <a:solidFill>
                  <a:srgbClr val="003366"/>
                </a:solidFill>
              </a:rPr>
              <a:t>are </a:t>
            </a:r>
            <a:r>
              <a:rPr lang="en-US" sz="2200" b="1" dirty="0">
                <a:solidFill>
                  <a:srgbClr val="003366"/>
                </a:solidFill>
              </a:rPr>
              <a:t>required to </a:t>
            </a:r>
            <a:r>
              <a:rPr lang="en-US" sz="2200" b="1" dirty="0" smtClean="0">
                <a:solidFill>
                  <a:srgbClr val="003366"/>
                </a:solidFill>
              </a:rPr>
              <a:t>	cooperate with </a:t>
            </a:r>
            <a:r>
              <a:rPr lang="en-US" sz="2200" b="1" dirty="0">
                <a:solidFill>
                  <a:srgbClr val="003366"/>
                </a:solidFill>
              </a:rPr>
              <a:t>the </a:t>
            </a:r>
            <a:r>
              <a:rPr lang="en-US" sz="2200" b="1" dirty="0" smtClean="0">
                <a:solidFill>
                  <a:srgbClr val="003366"/>
                </a:solidFill>
              </a:rPr>
              <a:t>arrangements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New </a:t>
            </a:r>
            <a:r>
              <a:rPr lang="en-US" sz="2200" b="1" dirty="0">
                <a:solidFill>
                  <a:srgbClr val="003366"/>
                </a:solidFill>
              </a:rPr>
              <a:t>arrangements must be published and be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in place by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	September 2019, </a:t>
            </a:r>
            <a:r>
              <a:rPr lang="en-US" sz="2200" b="1" dirty="0" smtClean="0">
                <a:solidFill>
                  <a:srgbClr val="003366"/>
                </a:solidFill>
              </a:rPr>
              <a:t>current arrangements continue until then</a:t>
            </a:r>
            <a:endParaRPr lang="en-US" sz="2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200" b="1" dirty="0">
                <a:solidFill>
                  <a:srgbClr val="003366"/>
                </a:solidFill>
              </a:rPr>
              <a:t>•	</a:t>
            </a:r>
            <a:r>
              <a:rPr lang="en-US" sz="2200" b="1" dirty="0" smtClean="0">
                <a:solidFill>
                  <a:srgbClr val="003366"/>
                </a:solidFill>
              </a:rPr>
              <a:t>New </a:t>
            </a:r>
            <a:r>
              <a:rPr lang="en-US" sz="2200" b="1" dirty="0">
                <a:solidFill>
                  <a:srgbClr val="003366"/>
                </a:solidFill>
              </a:rPr>
              <a:t>arrangements will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replace</a:t>
            </a:r>
            <a:r>
              <a:rPr lang="en-US" sz="2200" b="1" dirty="0">
                <a:solidFill>
                  <a:srgbClr val="003366"/>
                </a:solidFill>
              </a:rPr>
              <a:t> current safeguarding board </a:t>
            </a:r>
            <a:r>
              <a:rPr lang="en-US" sz="2200" b="1" dirty="0" smtClean="0">
                <a:solidFill>
                  <a:srgbClr val="003366"/>
                </a:solidFill>
              </a:rPr>
              <a:t>	arrangements</a:t>
            </a:r>
            <a:endParaRPr lang="en-US" sz="2200" b="1" dirty="0">
              <a:solidFill>
                <a:srgbClr val="003366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122" y="6067038"/>
            <a:ext cx="536235" cy="59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31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483768" y="6093297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328399" y="116632"/>
            <a:ext cx="849207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Chapter Four – Improving Child Protection and Safeguarding Practice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399" y="1283450"/>
            <a:ext cx="84151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4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Chapter Includes:</a:t>
            </a:r>
            <a:endParaRPr lang="en-GB" sz="2400" kern="1400" dirty="0">
              <a:solidFill>
                <a:schemeClr val="accent5">
                  <a:lumMod val="75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844824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New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National Child Safeguarding Review Panel </a:t>
            </a:r>
            <a:r>
              <a:rPr lang="en-US" sz="2400" b="1" dirty="0">
                <a:solidFill>
                  <a:srgbClr val="003366"/>
                </a:solidFill>
              </a:rPr>
              <a:t>has been </a:t>
            </a:r>
            <a:r>
              <a:rPr lang="en-US" sz="2400" b="1" dirty="0" smtClean="0">
                <a:solidFill>
                  <a:srgbClr val="003366"/>
                </a:solidFill>
              </a:rPr>
              <a:t>	established. 	Panel will </a:t>
            </a:r>
            <a:r>
              <a:rPr lang="en-US" sz="2400" b="1" dirty="0">
                <a:solidFill>
                  <a:srgbClr val="003366"/>
                </a:solidFill>
              </a:rPr>
              <a:t>receive all serious incident </a:t>
            </a:r>
            <a:r>
              <a:rPr lang="en-US" sz="2400" b="1" dirty="0" smtClean="0">
                <a:solidFill>
                  <a:srgbClr val="003366"/>
                </a:solidFill>
              </a:rPr>
              <a:t>	notifications </a:t>
            </a:r>
            <a:r>
              <a:rPr lang="en-US" sz="2400" b="1" dirty="0">
                <a:solidFill>
                  <a:srgbClr val="003366"/>
                </a:solidFill>
              </a:rPr>
              <a:t>from the local </a:t>
            </a:r>
            <a:r>
              <a:rPr lang="en-US" sz="2400" b="1" dirty="0" smtClean="0">
                <a:solidFill>
                  <a:srgbClr val="003366"/>
                </a:solidFill>
              </a:rPr>
              <a:t>authority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The </a:t>
            </a:r>
            <a:r>
              <a:rPr lang="en-US" sz="2400" b="1" dirty="0">
                <a:solidFill>
                  <a:srgbClr val="003366"/>
                </a:solidFill>
              </a:rPr>
              <a:t>panel will identify cases which raise issues of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national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	significance</a:t>
            </a:r>
            <a:r>
              <a:rPr lang="en-US" sz="2400" b="1" dirty="0" smtClean="0">
                <a:solidFill>
                  <a:srgbClr val="003366"/>
                </a:solidFill>
              </a:rPr>
              <a:t> to </a:t>
            </a:r>
            <a:r>
              <a:rPr lang="en-US" sz="2400" b="1" dirty="0">
                <a:solidFill>
                  <a:srgbClr val="003366"/>
                </a:solidFill>
              </a:rPr>
              <a:t>be </a:t>
            </a:r>
            <a:r>
              <a:rPr lang="en-US" sz="2400" b="1" dirty="0" smtClean="0">
                <a:solidFill>
                  <a:srgbClr val="003366"/>
                </a:solidFill>
              </a:rPr>
              <a:t>reviewed </a:t>
            </a:r>
            <a:r>
              <a:rPr lang="en-US" sz="2400" b="1" dirty="0">
                <a:solidFill>
                  <a:srgbClr val="003366"/>
                </a:solidFill>
              </a:rPr>
              <a:t>as national child safeguarding </a:t>
            </a:r>
            <a:r>
              <a:rPr lang="en-US" sz="2400" b="1" dirty="0" smtClean="0">
                <a:solidFill>
                  <a:srgbClr val="003366"/>
                </a:solidFill>
              </a:rPr>
              <a:t>	practice reviews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Safeguarding </a:t>
            </a:r>
            <a:r>
              <a:rPr lang="en-US" sz="2400" b="1" dirty="0">
                <a:solidFill>
                  <a:srgbClr val="003366"/>
                </a:solidFill>
              </a:rPr>
              <a:t>partners are responsible for identifying and </a:t>
            </a:r>
            <a:r>
              <a:rPr lang="en-US" sz="2400" b="1" dirty="0" smtClean="0">
                <a:solidFill>
                  <a:srgbClr val="003366"/>
                </a:solidFill>
              </a:rPr>
              <a:t>	commissioning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local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reviews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An </a:t>
            </a:r>
            <a:r>
              <a:rPr lang="en-US" sz="2400" b="1" dirty="0">
                <a:solidFill>
                  <a:srgbClr val="003366"/>
                </a:solidFill>
              </a:rPr>
              <a:t>initial </a:t>
            </a:r>
            <a:r>
              <a:rPr lang="en-US" sz="2400" b="1" dirty="0" smtClean="0">
                <a:solidFill>
                  <a:srgbClr val="003366"/>
                </a:solidFill>
              </a:rPr>
              <a:t>(15 day)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rapid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review </a:t>
            </a:r>
            <a:r>
              <a:rPr lang="en-US" sz="2400" b="1" dirty="0">
                <a:solidFill>
                  <a:srgbClr val="003366"/>
                </a:solidFill>
              </a:rPr>
              <a:t>will be undertaken on all </a:t>
            </a:r>
            <a:r>
              <a:rPr lang="en-US" sz="2400" b="1" dirty="0" smtClean="0">
                <a:solidFill>
                  <a:srgbClr val="003366"/>
                </a:solidFill>
              </a:rPr>
              <a:t>	cases</a:t>
            </a:r>
            <a:endParaRPr lang="en-US" sz="2400" b="1" dirty="0">
              <a:solidFill>
                <a:srgbClr val="003366"/>
              </a:solidFill>
            </a:endParaRPr>
          </a:p>
        </p:txBody>
      </p:sp>
      <p:pic>
        <p:nvPicPr>
          <p:cNvPr id="7170" name="Picture 2" descr="See the source imag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908290"/>
            <a:ext cx="802060" cy="80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5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699792" y="6093296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16632"/>
            <a:ext cx="82089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Chapter Five – Child Death Reviews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399" y="856176"/>
            <a:ext cx="84151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4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Chapter Includes:</a:t>
            </a:r>
            <a:endParaRPr lang="en-GB" sz="2400" kern="1400" dirty="0">
              <a:solidFill>
                <a:schemeClr val="accent5">
                  <a:lumMod val="75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484784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Local Authority and CCG </a:t>
            </a:r>
            <a:r>
              <a:rPr lang="en-US" sz="2400" b="1" dirty="0">
                <a:solidFill>
                  <a:srgbClr val="003366"/>
                </a:solidFill>
              </a:rPr>
              <a:t>are the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statutory Child Death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	Review Partners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The </a:t>
            </a:r>
            <a:r>
              <a:rPr lang="en-US" sz="2400" b="1" dirty="0">
                <a:solidFill>
                  <a:srgbClr val="003366"/>
                </a:solidFill>
              </a:rPr>
              <a:t>partners are responsible for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establishing child death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	review arrangements</a:t>
            </a:r>
            <a:r>
              <a:rPr lang="en-US" sz="2400" b="1" dirty="0" smtClean="0">
                <a:solidFill>
                  <a:srgbClr val="003366"/>
                </a:solidFill>
              </a:rPr>
              <a:t> </a:t>
            </a:r>
            <a:r>
              <a:rPr lang="en-US" sz="2400" b="1" dirty="0">
                <a:solidFill>
                  <a:srgbClr val="003366"/>
                </a:solidFill>
              </a:rPr>
              <a:t>– these can be based on current </a:t>
            </a:r>
            <a:r>
              <a:rPr lang="en-US" sz="2400" b="1" dirty="0" smtClean="0">
                <a:solidFill>
                  <a:srgbClr val="003366"/>
                </a:solidFill>
              </a:rPr>
              <a:t>	child </a:t>
            </a:r>
            <a:r>
              <a:rPr lang="en-US" sz="2400" b="1" dirty="0">
                <a:solidFill>
                  <a:srgbClr val="003366"/>
                </a:solidFill>
              </a:rPr>
              <a:t>death </a:t>
            </a:r>
            <a:r>
              <a:rPr lang="en-US" sz="2400" b="1" dirty="0" smtClean="0">
                <a:solidFill>
                  <a:srgbClr val="003366"/>
                </a:solidFill>
              </a:rPr>
              <a:t>overview arrangements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Our </a:t>
            </a:r>
            <a:r>
              <a:rPr lang="en-US" sz="2400" b="1" dirty="0">
                <a:solidFill>
                  <a:srgbClr val="003366"/>
                </a:solidFill>
              </a:rPr>
              <a:t>current arrangements are on a pan Merseyside </a:t>
            </a:r>
            <a:r>
              <a:rPr lang="en-US" sz="2400" b="1" dirty="0" smtClean="0">
                <a:solidFill>
                  <a:srgbClr val="003366"/>
                </a:solidFill>
              </a:rPr>
              <a:t>	basis </a:t>
            </a:r>
            <a:r>
              <a:rPr lang="en-US" sz="2400" b="1" dirty="0">
                <a:solidFill>
                  <a:srgbClr val="003366"/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this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	can continue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Current </a:t>
            </a:r>
            <a:r>
              <a:rPr lang="en-US" sz="2400" b="1" dirty="0">
                <a:solidFill>
                  <a:srgbClr val="003366"/>
                </a:solidFill>
              </a:rPr>
              <a:t>arrangements continue until replaced by new </a:t>
            </a:r>
            <a:r>
              <a:rPr lang="en-US" sz="2400" b="1" dirty="0" smtClean="0">
                <a:solidFill>
                  <a:srgbClr val="003366"/>
                </a:solidFill>
              </a:rPr>
              <a:t>	arrangements which must </a:t>
            </a:r>
            <a:r>
              <a:rPr lang="en-US" sz="2400" b="1" dirty="0">
                <a:solidFill>
                  <a:srgbClr val="003366"/>
                </a:solidFill>
              </a:rPr>
              <a:t>be in place by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September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	2019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9" name="Picture 5" descr="http://www.ideelegno.it/image/cache/data/silhouette/bambini/jumping-kids_08-550x760.18306636156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986035"/>
            <a:ext cx="521883" cy="72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2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49280"/>
            <a:ext cx="172819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3"/>
          <p:cNvSpPr txBox="1"/>
          <p:nvPr/>
        </p:nvSpPr>
        <p:spPr>
          <a:xfrm>
            <a:off x="2699792" y="6084895"/>
            <a:ext cx="5616624" cy="576063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180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Working Together </a:t>
            </a:r>
            <a:r>
              <a:rPr lang="en-GB" sz="1800" b="1" kern="1400" dirty="0" smtClean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to Safeguard Children 2018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950" b="1" kern="1400" dirty="0">
                <a:solidFill>
                  <a:srgbClr val="145378"/>
                </a:solidFill>
                <a:effectLst/>
                <a:latin typeface="Arial"/>
                <a:ea typeface="Arial Unicode MS"/>
                <a:cs typeface="Times New Roman"/>
              </a:rPr>
              <a:t>A guide to inter-agency working to safeguard and promote the welfare of children</a:t>
            </a:r>
            <a:endParaRPr lang="en-GB" sz="10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>
              <a:lnSpc>
                <a:spcPct val="118000"/>
              </a:lnSpc>
              <a:spcAft>
                <a:spcPts val="600"/>
              </a:spcAft>
            </a:pPr>
            <a:r>
              <a:rPr lang="en-GB" sz="1000" kern="1400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236276"/>
            <a:ext cx="82089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en-GB" sz="3200" b="1" kern="1400" dirty="0" smtClean="0">
                <a:solidFill>
                  <a:srgbClr val="145378"/>
                </a:solidFill>
                <a:latin typeface="Arial"/>
                <a:ea typeface="Arial Unicode MS"/>
                <a:cs typeface="Times New Roman"/>
              </a:rPr>
              <a:t>Agencies and Professionals Should:</a:t>
            </a:r>
            <a:endParaRPr lang="en-GB" sz="3200" kern="1400" dirty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908720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Familiarise themselves with the new Guidance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Be aware of changes from LSCB’s to new multi-agency 	safeguarding arrangements – and timetable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Be aware of the new arrangements for local and national 	reviews (and aware that current SCR’s continue until WSCB 	replaced)</a:t>
            </a:r>
          </a:p>
          <a:p>
            <a:endParaRPr lang="en-US" sz="800" b="1" dirty="0">
              <a:solidFill>
                <a:srgbClr val="003366"/>
              </a:solidFill>
            </a:endParaRPr>
          </a:p>
          <a:p>
            <a:r>
              <a:rPr lang="en-US" sz="2400" b="1" dirty="0">
                <a:solidFill>
                  <a:srgbClr val="003366"/>
                </a:solidFill>
              </a:rPr>
              <a:t>•	</a:t>
            </a:r>
            <a:r>
              <a:rPr lang="en-US" sz="2400" b="1" dirty="0" smtClean="0">
                <a:solidFill>
                  <a:srgbClr val="003366"/>
                </a:solidFill>
              </a:rPr>
              <a:t>Be aware of new local Child Death Review 	arrangements 	(when published)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5195" y="4433472"/>
            <a:ext cx="8415194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200" b="1" kern="1400" dirty="0" smtClean="0">
                <a:solidFill>
                  <a:schemeClr val="accent5">
                    <a:lumMod val="75000"/>
                  </a:schemeClr>
                </a:solidFill>
                <a:latin typeface="Arial"/>
                <a:ea typeface="Arial Unicode MS"/>
                <a:cs typeface="Times New Roman"/>
              </a:rPr>
              <a:t>Full guidance, summary and more information: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en-GB" sz="800" b="1" kern="1400" dirty="0">
              <a:solidFill>
                <a:schemeClr val="accent5">
                  <a:lumMod val="75000"/>
                </a:schemeClr>
              </a:solidFill>
              <a:effectLst/>
              <a:latin typeface="Arial"/>
              <a:ea typeface="Arial Unicode MS"/>
              <a:cs typeface="Times New Roman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sz="2200" b="1" kern="1400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  <a:hlinkClick r:id="rId4"/>
              </a:rPr>
              <a:t>https://www.wirralsafeguarding.co.uk/working-together-to-safeguard-children-2018/</a:t>
            </a:r>
            <a:endParaRPr lang="en-GB" sz="2200" b="1" kern="1400" dirty="0">
              <a:solidFill>
                <a:schemeClr val="accent1">
                  <a:lumMod val="50000"/>
                </a:schemeClr>
              </a:solidFill>
              <a:effectLst/>
              <a:ea typeface="Times New Roman"/>
              <a:cs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154" y="5949280"/>
            <a:ext cx="429394" cy="74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3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322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WSCB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Robbins, David C.</dc:creator>
  <cp:lastModifiedBy>Robbins, David C.</cp:lastModifiedBy>
  <cp:revision>15</cp:revision>
  <dcterms:created xsi:type="dcterms:W3CDTF">2018-07-20T10:35:16Z</dcterms:created>
  <dcterms:modified xsi:type="dcterms:W3CDTF">2018-07-23T09:11:30Z</dcterms:modified>
</cp:coreProperties>
</file>