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Lst>
  <p:sldSz cx="9144000" cy="6858000" type="screen4x3"/>
  <p:notesSz cx="6797675" cy="9926638"/>
  <p:defaultTextStyle>
    <a:defPPr>
      <a:defRPr lang="en-GB"/>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666699"/>
    <a:srgbClr val="FF3300"/>
    <a:srgbClr val="1C1C1C"/>
    <a:srgbClr val="333333"/>
    <a:srgbClr val="000066"/>
    <a:srgbClr val="99CCFF"/>
    <a:srgbClr val="CCCCFF"/>
    <a:srgbClr val="99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572" y="-4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GB" altLang="en-US"/>
          </a:p>
        </p:txBody>
      </p:sp>
      <p:sp>
        <p:nvSpPr>
          <p:cNvPr id="12291" name="Rectangle 3"/>
          <p:cNvSpPr>
            <a:spLocks noGrp="1" noChangeArrowheads="1"/>
          </p:cNvSpPr>
          <p:nvPr>
            <p:ph type="dt" sz="quarter"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GB" altLang="en-US"/>
          </a:p>
        </p:txBody>
      </p:sp>
      <p:sp>
        <p:nvSpPr>
          <p:cNvPr id="12292" name="Rectangle 4"/>
          <p:cNvSpPr>
            <a:spLocks noGrp="1" noChangeArrowheads="1"/>
          </p:cNvSpPr>
          <p:nvPr>
            <p:ph type="ftr" sz="quarter" idx="2"/>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GB" altLang="en-US"/>
          </a:p>
        </p:txBody>
      </p:sp>
      <p:sp>
        <p:nvSpPr>
          <p:cNvPr id="12293" name="Rectangle 5"/>
          <p:cNvSpPr>
            <a:spLocks noGrp="1" noChangeArrowheads="1"/>
          </p:cNvSpPr>
          <p:nvPr>
            <p:ph type="sldNum" sz="quarter" idx="3"/>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9330E1AD-31BD-4575-BF8F-0DE5BEB1FA39}" type="slidenum">
              <a:rPr lang="en-GB" altLang="en-US"/>
              <a:pPr>
                <a:defRPr/>
              </a:pPr>
              <a:t>‹#›</a:t>
            </a:fld>
            <a:endParaRPr lang="en-GB" altLang="en-US"/>
          </a:p>
        </p:txBody>
      </p:sp>
    </p:spTree>
    <p:extLst>
      <p:ext uri="{BB962C8B-B14F-4D97-AF65-F5344CB8AC3E}">
        <p14:creationId xmlns:p14="http://schemas.microsoft.com/office/powerpoint/2010/main" val="18350597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atin typeface="Arial" pitchFamily="34" charset="0"/>
              </a:defRPr>
            </a:lvl1pPr>
          </a:lstStyle>
          <a:p>
            <a:pPr>
              <a:defRPr/>
            </a:pPr>
            <a:endParaRPr lang="en-GB" altLang="en-US"/>
          </a:p>
        </p:txBody>
      </p:sp>
      <p:sp>
        <p:nvSpPr>
          <p:cNvPr id="96259"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atin typeface="Arial" pitchFamily="34" charset="0"/>
              </a:defRPr>
            </a:lvl1pPr>
          </a:lstStyle>
          <a:p>
            <a:pPr>
              <a:defRPr/>
            </a:pPr>
            <a:endParaRPr lang="en-GB" altLang="en-US"/>
          </a:p>
        </p:txBody>
      </p:sp>
      <p:sp>
        <p:nvSpPr>
          <p:cNvPr id="5530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96261" name="Rectangle 5"/>
          <p:cNvSpPr>
            <a:spLocks noGrp="1" noChangeArrowheads="1"/>
          </p:cNvSpPr>
          <p:nvPr>
            <p:ph type="body" sz="quarter" idx="3"/>
          </p:nvPr>
        </p:nvSpPr>
        <p:spPr bwMode="auto">
          <a:xfrm>
            <a:off x="679768" y="4715153"/>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96262"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pitchFamily="34" charset="0"/>
              </a:defRPr>
            </a:lvl1pPr>
          </a:lstStyle>
          <a:p>
            <a:pPr>
              <a:defRPr/>
            </a:pPr>
            <a:endParaRPr lang="en-GB" altLang="en-US"/>
          </a:p>
        </p:txBody>
      </p:sp>
      <p:sp>
        <p:nvSpPr>
          <p:cNvPr id="96263"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pitchFamily="34" charset="0"/>
              </a:defRPr>
            </a:lvl1pPr>
          </a:lstStyle>
          <a:p>
            <a:pPr>
              <a:defRPr/>
            </a:pPr>
            <a:fld id="{B85DEF25-0C60-4624-A538-8FF7F3A8287A}" type="slidenum">
              <a:rPr lang="en-GB" altLang="en-US"/>
              <a:pPr>
                <a:defRPr/>
              </a:pPr>
              <a:t>‹#›</a:t>
            </a:fld>
            <a:endParaRPr lang="en-GB" altLang="en-US"/>
          </a:p>
        </p:txBody>
      </p:sp>
    </p:spTree>
    <p:extLst>
      <p:ext uri="{BB962C8B-B14F-4D97-AF65-F5344CB8AC3E}">
        <p14:creationId xmlns:p14="http://schemas.microsoft.com/office/powerpoint/2010/main" val="248406703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Tree>
    <p:extLst>
      <p:ext uri="{BB962C8B-B14F-4D97-AF65-F5344CB8AC3E}">
        <p14:creationId xmlns:p14="http://schemas.microsoft.com/office/powerpoint/2010/main" val="40558282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56502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8650" y="365125"/>
            <a:ext cx="5762625"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98729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801550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a:prstGeom prst="rect">
            <a:avLst/>
          </a:prstGeo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170497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62865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5625"/>
            <a:ext cx="386715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54228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28416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5"/>
            <a:ext cx="7886700" cy="1325563"/>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2407282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369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318984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a:prstGeom prst="rect">
            <a:avLst/>
          </a:prstGeo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336244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Picture1"/>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6696075" y="6151563"/>
            <a:ext cx="244792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1691679" y="24805"/>
            <a:ext cx="7432105"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 – Taxi Drivers</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8" name="Text Box 4"/>
          <p:cNvSpPr txBox="1">
            <a:spLocks noChangeArrowheads="1"/>
          </p:cNvSpPr>
          <p:nvPr/>
        </p:nvSpPr>
        <p:spPr bwMode="auto">
          <a:xfrm>
            <a:off x="0" y="3068638"/>
            <a:ext cx="9144000" cy="2154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3200" b="1" dirty="0">
                <a:solidFill>
                  <a:schemeClr val="accent2"/>
                </a:solidFill>
              </a:rPr>
              <a:t>Wirral Safeguarding Children Board</a:t>
            </a:r>
          </a:p>
          <a:p>
            <a:pPr algn="ctr">
              <a:spcBef>
                <a:spcPct val="50000"/>
              </a:spcBef>
            </a:pPr>
            <a:r>
              <a:rPr lang="en-GB" altLang="en-US" sz="2800" b="1" dirty="0">
                <a:solidFill>
                  <a:schemeClr val="accent2"/>
                </a:solidFill>
              </a:rPr>
              <a:t>In Partnership with</a:t>
            </a:r>
            <a:r>
              <a:rPr lang="en-GB" altLang="en-US" sz="3200" b="1" dirty="0">
                <a:solidFill>
                  <a:schemeClr val="accent2"/>
                </a:solidFill>
              </a:rPr>
              <a:t> </a:t>
            </a:r>
          </a:p>
          <a:p>
            <a:pPr algn="ctr">
              <a:spcBef>
                <a:spcPct val="50000"/>
              </a:spcBef>
            </a:pPr>
            <a:r>
              <a:rPr lang="en-GB" altLang="en-US" sz="3200" b="1" dirty="0" smtClean="0">
                <a:solidFill>
                  <a:schemeClr val="accent2"/>
                </a:solidFill>
              </a:rPr>
              <a:t>Wirral Council Licensing</a:t>
            </a:r>
            <a:r>
              <a:rPr lang="en-GB" altLang="en-US" sz="3600" dirty="0" smtClean="0"/>
              <a:t> </a:t>
            </a:r>
          </a:p>
        </p:txBody>
      </p:sp>
      <p:sp>
        <p:nvSpPr>
          <p:cNvPr id="9" name="Text Box 5"/>
          <p:cNvSpPr txBox="1">
            <a:spLocks noChangeArrowheads="1"/>
          </p:cNvSpPr>
          <p:nvPr/>
        </p:nvSpPr>
        <p:spPr bwMode="auto">
          <a:xfrm>
            <a:off x="250825" y="1196975"/>
            <a:ext cx="8642350" cy="143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4400" b="1" dirty="0"/>
              <a:t>Safeguarding Children from Sexual Exploitation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250825" y="1700213"/>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Concerns about young people in your taxi</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Concerns you might have</a:t>
            </a:r>
          </a:p>
        </p:txBody>
      </p:sp>
      <p:sp>
        <p:nvSpPr>
          <p:cNvPr id="8" name="Text Box 4"/>
          <p:cNvSpPr txBox="1">
            <a:spLocks noChangeArrowheads="1"/>
          </p:cNvSpPr>
          <p:nvPr/>
        </p:nvSpPr>
        <p:spPr bwMode="auto">
          <a:xfrm>
            <a:off x="250825" y="2349500"/>
            <a:ext cx="8280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Concerns about locations/ venues you drop young people off at</a:t>
            </a:r>
          </a:p>
        </p:txBody>
      </p:sp>
      <p:sp>
        <p:nvSpPr>
          <p:cNvPr id="9" name="Text Box 5"/>
          <p:cNvSpPr txBox="1">
            <a:spLocks noChangeArrowheads="1"/>
          </p:cNvSpPr>
          <p:nvPr/>
        </p:nvSpPr>
        <p:spPr bwMode="auto">
          <a:xfrm>
            <a:off x="250825" y="3357563"/>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Concerns about adults paying for young peoples’ fares</a:t>
            </a:r>
          </a:p>
        </p:txBody>
      </p:sp>
      <p:sp>
        <p:nvSpPr>
          <p:cNvPr id="10" name="Text Box 6"/>
          <p:cNvSpPr txBox="1">
            <a:spLocks noChangeArrowheads="1"/>
          </p:cNvSpPr>
          <p:nvPr/>
        </p:nvSpPr>
        <p:spPr bwMode="auto">
          <a:xfrm>
            <a:off x="250825" y="4149725"/>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Concerns about young person’s conversations</a:t>
            </a:r>
          </a:p>
        </p:txBody>
      </p:sp>
    </p:spTree>
    <p:extLst>
      <p:ext uri="{BB962C8B-B14F-4D97-AF65-F5344CB8AC3E}">
        <p14:creationId xmlns:p14="http://schemas.microsoft.com/office/powerpoint/2010/main" val="81901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5" name="Text Box 3"/>
          <p:cNvSpPr txBox="1">
            <a:spLocks noChangeArrowheads="1"/>
          </p:cNvSpPr>
          <p:nvPr/>
        </p:nvSpPr>
        <p:spPr bwMode="auto">
          <a:xfrm>
            <a:off x="233008" y="681910"/>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smtClean="0">
                <a:solidFill>
                  <a:schemeClr val="accent2"/>
                </a:solidFill>
              </a:rPr>
              <a:t>What to Look Out For</a:t>
            </a:r>
            <a:endParaRPr lang="en-GB" altLang="en-US" sz="4000" b="1" i="1" dirty="0">
              <a:solidFill>
                <a:schemeClr val="accent2"/>
              </a:solidFill>
            </a:endParaRPr>
          </a:p>
        </p:txBody>
      </p:sp>
      <p:sp>
        <p:nvSpPr>
          <p:cNvPr id="3" name="Rectangle 2"/>
          <p:cNvSpPr/>
          <p:nvPr/>
        </p:nvSpPr>
        <p:spPr>
          <a:xfrm>
            <a:off x="233008" y="1578208"/>
            <a:ext cx="4572000" cy="646331"/>
          </a:xfrm>
          <a:prstGeom prst="rect">
            <a:avLst/>
          </a:prstGeom>
        </p:spPr>
        <p:txBody>
          <a:bodyPr>
            <a:spAutoFit/>
          </a:bodyPr>
          <a:lstStyle/>
          <a:p>
            <a:r>
              <a:rPr lang="en-US" dirty="0" smtClean="0"/>
              <a:t>* More than one adult (for example two men) travelling with a child or children</a:t>
            </a:r>
            <a:endParaRPr lang="en-US" dirty="0"/>
          </a:p>
        </p:txBody>
      </p:sp>
      <p:sp>
        <p:nvSpPr>
          <p:cNvPr id="4" name="Rectangle 3"/>
          <p:cNvSpPr/>
          <p:nvPr/>
        </p:nvSpPr>
        <p:spPr>
          <a:xfrm>
            <a:off x="128308" y="2742708"/>
            <a:ext cx="4572000" cy="923330"/>
          </a:xfrm>
          <a:prstGeom prst="rect">
            <a:avLst/>
          </a:prstGeom>
        </p:spPr>
        <p:txBody>
          <a:bodyPr>
            <a:spAutoFit/>
          </a:bodyPr>
          <a:lstStyle/>
          <a:p>
            <a:r>
              <a:rPr lang="en-US" dirty="0" smtClean="0"/>
              <a:t>* Fares with little/no luggage going to hotels or repeat trips to the same hotel or address</a:t>
            </a:r>
            <a:endParaRPr lang="en-US" dirty="0"/>
          </a:p>
        </p:txBody>
      </p:sp>
      <p:sp>
        <p:nvSpPr>
          <p:cNvPr id="8" name="Rectangle 7"/>
          <p:cNvSpPr/>
          <p:nvPr/>
        </p:nvSpPr>
        <p:spPr>
          <a:xfrm>
            <a:off x="4679504" y="2224539"/>
            <a:ext cx="4109138" cy="369332"/>
          </a:xfrm>
          <a:prstGeom prst="rect">
            <a:avLst/>
          </a:prstGeom>
        </p:spPr>
        <p:txBody>
          <a:bodyPr wrap="none">
            <a:spAutoFit/>
          </a:bodyPr>
          <a:lstStyle/>
          <a:p>
            <a:r>
              <a:rPr lang="en-US" dirty="0" smtClean="0"/>
              <a:t>* Young girls who are overly ‘made-up’</a:t>
            </a:r>
            <a:endParaRPr lang="en-US" dirty="0"/>
          </a:p>
        </p:txBody>
      </p:sp>
      <p:sp>
        <p:nvSpPr>
          <p:cNvPr id="9" name="Rectangle 8"/>
          <p:cNvSpPr/>
          <p:nvPr/>
        </p:nvSpPr>
        <p:spPr>
          <a:xfrm>
            <a:off x="4717761" y="3204373"/>
            <a:ext cx="4280478" cy="923330"/>
          </a:xfrm>
          <a:prstGeom prst="rect">
            <a:avLst/>
          </a:prstGeom>
        </p:spPr>
        <p:txBody>
          <a:bodyPr wrap="square">
            <a:spAutoFit/>
          </a:bodyPr>
          <a:lstStyle/>
          <a:p>
            <a:r>
              <a:rPr lang="en-US" dirty="0" smtClean="0"/>
              <a:t>* Concerning conversations between children and adults in the taxi i.e. of an adult or sexual nature</a:t>
            </a:r>
            <a:endParaRPr lang="en-US" dirty="0"/>
          </a:p>
        </p:txBody>
      </p:sp>
      <p:sp>
        <p:nvSpPr>
          <p:cNvPr id="10" name="Rectangle 9"/>
          <p:cNvSpPr/>
          <p:nvPr/>
        </p:nvSpPr>
        <p:spPr>
          <a:xfrm>
            <a:off x="107504" y="5034814"/>
            <a:ext cx="4572000" cy="646331"/>
          </a:xfrm>
          <a:prstGeom prst="rect">
            <a:avLst/>
          </a:prstGeom>
        </p:spPr>
        <p:txBody>
          <a:bodyPr>
            <a:spAutoFit/>
          </a:bodyPr>
          <a:lstStyle/>
          <a:p>
            <a:r>
              <a:rPr lang="en-US" dirty="0" smtClean="0"/>
              <a:t>* A child who appears nervous, fearful, withdrawn or uncomfortable</a:t>
            </a:r>
            <a:endParaRPr lang="en-US" dirty="0"/>
          </a:p>
        </p:txBody>
      </p:sp>
      <p:sp>
        <p:nvSpPr>
          <p:cNvPr id="11" name="Rectangle 10"/>
          <p:cNvSpPr/>
          <p:nvPr/>
        </p:nvSpPr>
        <p:spPr>
          <a:xfrm>
            <a:off x="169170" y="4039679"/>
            <a:ext cx="4114798" cy="646331"/>
          </a:xfrm>
          <a:prstGeom prst="rect">
            <a:avLst/>
          </a:prstGeom>
        </p:spPr>
        <p:txBody>
          <a:bodyPr wrap="square">
            <a:spAutoFit/>
          </a:bodyPr>
          <a:lstStyle/>
          <a:p>
            <a:r>
              <a:rPr lang="en-US" dirty="0" smtClean="0"/>
              <a:t> * Signs of alcohol / drug or substance misuse</a:t>
            </a:r>
            <a:endParaRPr lang="en-US" dirty="0"/>
          </a:p>
        </p:txBody>
      </p:sp>
      <p:sp>
        <p:nvSpPr>
          <p:cNvPr id="12" name="Rectangle 11"/>
          <p:cNvSpPr/>
          <p:nvPr/>
        </p:nvSpPr>
        <p:spPr>
          <a:xfrm>
            <a:off x="4173340" y="4387356"/>
            <a:ext cx="4572000" cy="646331"/>
          </a:xfrm>
          <a:prstGeom prst="rect">
            <a:avLst/>
          </a:prstGeom>
        </p:spPr>
        <p:txBody>
          <a:bodyPr>
            <a:spAutoFit/>
          </a:bodyPr>
          <a:lstStyle/>
          <a:p>
            <a:r>
              <a:rPr lang="en-US" dirty="0" smtClean="0"/>
              <a:t>* A child may appear incoherent, uncomfortable or to act  under instruction</a:t>
            </a:r>
            <a:endParaRPr lang="en-US" dirty="0"/>
          </a:p>
        </p:txBody>
      </p:sp>
      <p:sp>
        <p:nvSpPr>
          <p:cNvPr id="13" name="Rectangle 12"/>
          <p:cNvSpPr/>
          <p:nvPr/>
        </p:nvSpPr>
        <p:spPr>
          <a:xfrm>
            <a:off x="4283968" y="5373216"/>
            <a:ext cx="4572000" cy="646331"/>
          </a:xfrm>
          <a:prstGeom prst="rect">
            <a:avLst/>
          </a:prstGeom>
        </p:spPr>
        <p:txBody>
          <a:bodyPr>
            <a:spAutoFit/>
          </a:bodyPr>
          <a:lstStyle/>
          <a:p>
            <a:r>
              <a:rPr lang="en-US" dirty="0" smtClean="0"/>
              <a:t>* A child who appears to speak a different language to the adult(s)</a:t>
            </a:r>
            <a:endParaRPr lang="en-GB" dirty="0"/>
          </a:p>
        </p:txBody>
      </p:sp>
    </p:spTree>
    <p:extLst>
      <p:ext uri="{BB962C8B-B14F-4D97-AF65-F5344CB8AC3E}">
        <p14:creationId xmlns:p14="http://schemas.microsoft.com/office/powerpoint/2010/main" val="4133616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P spid="9" grpId="0"/>
      <p:bldP spid="10" grpId="0"/>
      <p:bldP spid="11" grpId="0"/>
      <p:bldP spid="12"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250825" y="1700213"/>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Be aware of indicators of risk</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What can you do to help?</a:t>
            </a:r>
          </a:p>
        </p:txBody>
      </p:sp>
      <p:sp>
        <p:nvSpPr>
          <p:cNvPr id="8" name="Text Box 4"/>
          <p:cNvSpPr txBox="1">
            <a:spLocks noChangeArrowheads="1"/>
          </p:cNvSpPr>
          <p:nvPr/>
        </p:nvSpPr>
        <p:spPr bwMode="auto">
          <a:xfrm>
            <a:off x="250825" y="2492375"/>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Be aware of young people you think may be at risk</a:t>
            </a:r>
          </a:p>
        </p:txBody>
      </p:sp>
      <p:sp>
        <p:nvSpPr>
          <p:cNvPr id="9" name="Text Box 5"/>
          <p:cNvSpPr txBox="1">
            <a:spLocks noChangeArrowheads="1"/>
          </p:cNvSpPr>
          <p:nvPr/>
        </p:nvSpPr>
        <p:spPr bwMode="auto">
          <a:xfrm>
            <a:off x="250825" y="3357563"/>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Be aware of addresses you are taking young people to</a:t>
            </a:r>
          </a:p>
        </p:txBody>
      </p:sp>
      <p:sp>
        <p:nvSpPr>
          <p:cNvPr id="10" name="Text Box 6"/>
          <p:cNvSpPr txBox="1">
            <a:spLocks noChangeArrowheads="1"/>
          </p:cNvSpPr>
          <p:nvPr/>
        </p:nvSpPr>
        <p:spPr bwMode="auto">
          <a:xfrm>
            <a:off x="250825" y="4149725"/>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Pass on any information/ concerns you have</a:t>
            </a:r>
          </a:p>
        </p:txBody>
      </p:sp>
    </p:spTree>
    <p:extLst>
      <p:ext uri="{BB962C8B-B14F-4D97-AF65-F5344CB8AC3E}">
        <p14:creationId xmlns:p14="http://schemas.microsoft.com/office/powerpoint/2010/main" val="93684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916113"/>
            <a:ext cx="8280400" cy="392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dirty="0"/>
              <a:t>You work in Birkenhead town centre and often pick up passengers from pubs and clubs. You notice that there are often high numbers of young people who appear to be drunk and underage coming out of a particular night club at weekends.</a:t>
            </a:r>
          </a:p>
          <a:p>
            <a:pPr>
              <a:spcBef>
                <a:spcPct val="50000"/>
              </a:spcBef>
            </a:pPr>
            <a:r>
              <a:rPr lang="en-GB" altLang="en-US" sz="2400" dirty="0"/>
              <a:t>On this occasion when you arrive to pick up your passenger you see a young girl leaving the premises. The girl seems to be about 14 or 15 years of age and is very intoxicated. She is with three significantly older men and the group is walking towards your vehicle.</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Scenario 1</a:t>
            </a:r>
          </a:p>
        </p:txBody>
      </p:sp>
    </p:spTree>
    <p:extLst>
      <p:ext uri="{BB962C8B-B14F-4D97-AF65-F5344CB8AC3E}">
        <p14:creationId xmlns:p14="http://schemas.microsoft.com/office/powerpoint/2010/main" val="3405448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916113"/>
            <a:ext cx="8280400" cy="337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2400" dirty="0"/>
              <a:t>You are called to a job at a massage parlour at 3.15am where you pick up an adult female who looks about 23 years old, she has a young girl and a boy with her who look about 13. They are escorted to the car by two older men who address the woman in a foreign language. </a:t>
            </a:r>
          </a:p>
          <a:p>
            <a:endParaRPr lang="en-GB" altLang="en-US" sz="2400" dirty="0"/>
          </a:p>
          <a:p>
            <a:r>
              <a:rPr lang="en-GB" altLang="en-US" sz="2400" dirty="0"/>
              <a:t>The children appear afraid and the woman seems upset. The men are in a hurry and ask you to take the passengers to an address in Liverpool.</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Scenario </a:t>
            </a:r>
            <a:r>
              <a:rPr lang="en-GB" altLang="en-US" sz="4000" b="1" i="1" dirty="0" smtClean="0">
                <a:solidFill>
                  <a:schemeClr val="accent2"/>
                </a:solidFill>
              </a:rPr>
              <a:t>2</a:t>
            </a:r>
            <a:endParaRPr lang="en-GB" altLang="en-US" sz="4000" b="1" i="1" dirty="0">
              <a:solidFill>
                <a:schemeClr val="accent2"/>
              </a:solidFill>
            </a:endParaRPr>
          </a:p>
        </p:txBody>
      </p:sp>
    </p:spTree>
    <p:extLst>
      <p:ext uri="{BB962C8B-B14F-4D97-AF65-F5344CB8AC3E}">
        <p14:creationId xmlns:p14="http://schemas.microsoft.com/office/powerpoint/2010/main" val="2481576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250825" y="1700213"/>
            <a:ext cx="8280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a:t>
            </a:r>
            <a:r>
              <a:rPr lang="en-GB" altLang="en-US" sz="2400" b="1"/>
              <a:t>Always phone 999</a:t>
            </a:r>
            <a:r>
              <a:rPr lang="en-GB" altLang="en-US" sz="2400"/>
              <a:t> if you feel a child/ young person is at immediate risk of harm or has been harmed</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How to report your concerns</a:t>
            </a:r>
          </a:p>
        </p:txBody>
      </p:sp>
      <p:sp>
        <p:nvSpPr>
          <p:cNvPr id="8" name="Text Box 4"/>
          <p:cNvSpPr txBox="1">
            <a:spLocks noChangeArrowheads="1"/>
          </p:cNvSpPr>
          <p:nvPr/>
        </p:nvSpPr>
        <p:spPr bwMode="auto">
          <a:xfrm>
            <a:off x="250825" y="2781300"/>
            <a:ext cx="8497888"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Record and report concerns to the police </a:t>
            </a:r>
            <a:r>
              <a:rPr lang="en-GB" altLang="en-US" sz="2400" b="1" dirty="0"/>
              <a:t>101 </a:t>
            </a:r>
            <a:r>
              <a:rPr lang="en-GB" altLang="en-US" sz="2400" dirty="0"/>
              <a:t>and children’s social care </a:t>
            </a:r>
            <a:r>
              <a:rPr lang="en-GB" altLang="en-US" sz="2400" b="1" dirty="0"/>
              <a:t>0151 6062008</a:t>
            </a:r>
            <a:r>
              <a:rPr lang="en-GB" altLang="en-US" sz="2400" dirty="0"/>
              <a:t> (</a:t>
            </a:r>
            <a:r>
              <a:rPr lang="en-GB" altLang="en-US" sz="2400" b="1" dirty="0"/>
              <a:t>0151 </a:t>
            </a:r>
            <a:r>
              <a:rPr lang="en-GB" altLang="en-US" sz="2400" b="1" dirty="0">
                <a:solidFill>
                  <a:srgbClr val="333333"/>
                </a:solidFill>
              </a:rPr>
              <a:t>6776557</a:t>
            </a:r>
            <a:r>
              <a:rPr lang="en-GB" altLang="en-US" sz="2400" dirty="0">
                <a:solidFill>
                  <a:srgbClr val="333333"/>
                </a:solidFill>
              </a:rPr>
              <a:t> out of hours)</a:t>
            </a:r>
            <a:r>
              <a:rPr lang="en-GB" altLang="en-US" sz="2400" b="1" dirty="0"/>
              <a:t> </a:t>
            </a:r>
            <a:r>
              <a:rPr lang="en-GB" altLang="en-US" sz="2400" dirty="0"/>
              <a:t>if a child/ young person is involved</a:t>
            </a:r>
            <a:endParaRPr lang="en-GB" altLang="en-US" sz="2400" b="1" dirty="0"/>
          </a:p>
        </p:txBody>
      </p:sp>
      <p:sp>
        <p:nvSpPr>
          <p:cNvPr id="9" name="Text Box 7"/>
          <p:cNvSpPr txBox="1">
            <a:spLocks noChangeArrowheads="1"/>
          </p:cNvSpPr>
          <p:nvPr/>
        </p:nvSpPr>
        <p:spPr bwMode="auto">
          <a:xfrm>
            <a:off x="250825" y="4221088"/>
            <a:ext cx="8642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a:t>
            </a:r>
            <a:r>
              <a:rPr lang="en-GB" altLang="en-US" sz="2400" dirty="0" err="1"/>
              <a:t>Crimestoppers</a:t>
            </a:r>
            <a:r>
              <a:rPr lang="en-GB" altLang="en-US" sz="2400" dirty="0"/>
              <a:t> – 0800 555 111 – anonymous reporting</a:t>
            </a:r>
          </a:p>
        </p:txBody>
      </p:sp>
      <p:sp>
        <p:nvSpPr>
          <p:cNvPr id="10" name="Text Box 7"/>
          <p:cNvSpPr txBox="1">
            <a:spLocks noChangeArrowheads="1"/>
          </p:cNvSpPr>
          <p:nvPr/>
        </p:nvSpPr>
        <p:spPr bwMode="auto">
          <a:xfrm>
            <a:off x="178594" y="5013176"/>
            <a:ext cx="86423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en-US" sz="2400" dirty="0"/>
              <a:t> </a:t>
            </a:r>
            <a:r>
              <a:rPr lang="en-GB" altLang="en-US" sz="2400" dirty="0" smtClean="0"/>
              <a:t>Speak with your taxi company about any concerns you have but the duty to report them is yours </a:t>
            </a:r>
            <a:endParaRPr lang="en-GB" altLang="en-US" sz="2400" dirty="0"/>
          </a:p>
        </p:txBody>
      </p:sp>
    </p:spTree>
    <p:extLst>
      <p:ext uri="{BB962C8B-B14F-4D97-AF65-F5344CB8AC3E}">
        <p14:creationId xmlns:p14="http://schemas.microsoft.com/office/powerpoint/2010/main" val="306105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Rectangle 5"/>
          <p:cNvSpPr>
            <a:spLocks noChangeArrowheads="1"/>
          </p:cNvSpPr>
          <p:nvPr/>
        </p:nvSpPr>
        <p:spPr bwMode="auto">
          <a:xfrm>
            <a:off x="250825" y="1547813"/>
            <a:ext cx="8642350"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altLang="en-US"/>
              <a:t> Check at the point of booking if there are any vulnerability issues This will allow you to prepare for the journey in the right way</a:t>
            </a:r>
          </a:p>
          <a:p>
            <a:endParaRPr lang="en-GB" altLang="en-US" sz="900"/>
          </a:p>
          <a:p>
            <a:pPr>
              <a:buFontTx/>
              <a:buChar char="•"/>
            </a:pPr>
            <a:r>
              <a:rPr lang="en-GB" altLang="en-US"/>
              <a:t> Ask the person booking if an escort for the vulnerable passenger is required and if they are providing one</a:t>
            </a:r>
          </a:p>
          <a:p>
            <a:endParaRPr lang="en-GB" altLang="en-US" sz="900"/>
          </a:p>
          <a:p>
            <a:pPr>
              <a:buFontTx/>
              <a:buChar char="•"/>
            </a:pPr>
            <a:r>
              <a:rPr lang="en-GB" altLang="en-US"/>
              <a:t> Let the office know (or keep a record) of the time you picked up the vulnerable passenger, the time and place you dropped them off and whether there was any incident or anything significant on the journey</a:t>
            </a:r>
          </a:p>
          <a:p>
            <a:endParaRPr lang="en-GB" altLang="en-US" sz="900"/>
          </a:p>
          <a:p>
            <a:pPr>
              <a:buFontTx/>
              <a:buChar char="•"/>
            </a:pPr>
            <a:r>
              <a:rPr lang="en-GB" altLang="en-US"/>
              <a:t> If you refuse to take a passenger inform someone that you can’t take them so they can deal with the person another way (eg hospital staff; family; security staff if a club/pub)</a:t>
            </a:r>
          </a:p>
          <a:p>
            <a:endParaRPr lang="en-GB" altLang="en-US" sz="900"/>
          </a:p>
          <a:p>
            <a:pPr>
              <a:buFontTx/>
              <a:buChar char="•"/>
            </a:pPr>
            <a:r>
              <a:rPr lang="en-GB" altLang="en-US"/>
              <a:t> Record incidents and refusals</a:t>
            </a:r>
          </a:p>
          <a:p>
            <a:endParaRPr lang="en-GB" altLang="en-US" sz="900"/>
          </a:p>
          <a:p>
            <a:pPr>
              <a:buFontTx/>
              <a:buChar char="•"/>
            </a:pPr>
            <a:r>
              <a:rPr lang="en-GB" altLang="en-US"/>
              <a:t> Be professional – try not to be over-friendly or talk about personal or intimate issues, don’t exchange personal contact information such as passenger’s telephone numbers or facebook address. </a:t>
            </a:r>
          </a:p>
        </p:txBody>
      </p:sp>
      <p:grpSp>
        <p:nvGrpSpPr>
          <p:cNvPr id="5" name="Group 7"/>
          <p:cNvGrpSpPr>
            <a:grpSpLocks/>
          </p:cNvGrpSpPr>
          <p:nvPr/>
        </p:nvGrpSpPr>
        <p:grpSpPr bwMode="auto">
          <a:xfrm>
            <a:off x="250825" y="476250"/>
            <a:ext cx="8497888" cy="1095375"/>
            <a:chOff x="158" y="300"/>
            <a:chExt cx="5353" cy="690"/>
          </a:xfrm>
        </p:grpSpPr>
        <p:sp>
          <p:nvSpPr>
            <p:cNvPr id="8" name="Text Box 4"/>
            <p:cNvSpPr txBox="1">
              <a:spLocks noChangeArrowheads="1"/>
            </p:cNvSpPr>
            <p:nvPr/>
          </p:nvSpPr>
          <p:spPr bwMode="auto">
            <a:xfrm>
              <a:off x="158" y="300"/>
              <a:ext cx="535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Safeguarding Yourself – </a:t>
              </a:r>
            </a:p>
          </p:txBody>
        </p:sp>
        <p:sp>
          <p:nvSpPr>
            <p:cNvPr id="9" name="Rectangle 6"/>
            <p:cNvSpPr>
              <a:spLocks noChangeArrowheads="1"/>
            </p:cNvSpPr>
            <p:nvPr/>
          </p:nvSpPr>
          <p:spPr bwMode="auto">
            <a:xfrm>
              <a:off x="158" y="663"/>
              <a:ext cx="253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GB" altLang="en-US" sz="2800" b="1" i="1">
                  <a:solidFill>
                    <a:schemeClr val="accent2"/>
                  </a:solidFill>
                </a:rPr>
                <a:t>Code of Good Practice</a:t>
              </a:r>
            </a:p>
          </p:txBody>
        </p:sp>
      </p:grpSp>
    </p:spTree>
    <p:extLst>
      <p:ext uri="{BB962C8B-B14F-4D97-AF65-F5344CB8AC3E}">
        <p14:creationId xmlns:p14="http://schemas.microsoft.com/office/powerpoint/2010/main" val="3682027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Rectangle 2"/>
          <p:cNvSpPr>
            <a:spLocks noChangeArrowheads="1"/>
          </p:cNvSpPr>
          <p:nvPr/>
        </p:nvSpPr>
        <p:spPr bwMode="auto">
          <a:xfrm>
            <a:off x="250825" y="1628775"/>
            <a:ext cx="8893175" cy="447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altLang="en-US" dirty="0"/>
              <a:t> Avoid swearing or aggressive behaviour</a:t>
            </a:r>
          </a:p>
          <a:p>
            <a:pPr>
              <a:buFontTx/>
              <a:buChar char="•"/>
            </a:pPr>
            <a:endParaRPr lang="en-GB" altLang="en-US" sz="900" dirty="0"/>
          </a:p>
          <a:p>
            <a:pPr>
              <a:buFontTx/>
              <a:buChar char="•"/>
            </a:pPr>
            <a:r>
              <a:rPr lang="en-GB" altLang="en-US" dirty="0"/>
              <a:t> Never accept an offer of a sexual favour instead of payment</a:t>
            </a:r>
          </a:p>
          <a:p>
            <a:pPr>
              <a:buFontTx/>
              <a:buChar char="•"/>
            </a:pPr>
            <a:endParaRPr lang="en-GB" altLang="en-US" sz="900" dirty="0"/>
          </a:p>
          <a:p>
            <a:pPr>
              <a:buFontTx/>
              <a:buChar char="•"/>
            </a:pPr>
            <a:r>
              <a:rPr lang="en-GB" altLang="en-US" dirty="0"/>
              <a:t> Make sure you are wearing ID, either a badge or company uniform</a:t>
            </a:r>
          </a:p>
          <a:p>
            <a:pPr>
              <a:buFontTx/>
              <a:buChar char="•"/>
            </a:pPr>
            <a:endParaRPr lang="en-GB" altLang="en-US" sz="900" dirty="0"/>
          </a:p>
          <a:p>
            <a:pPr>
              <a:buFontTx/>
              <a:buChar char="•"/>
            </a:pPr>
            <a:r>
              <a:rPr lang="en-GB" altLang="en-US" dirty="0"/>
              <a:t> Sit lone passengers in the back unless otherwise agreed</a:t>
            </a:r>
          </a:p>
          <a:p>
            <a:pPr>
              <a:buFontTx/>
              <a:buChar char="•"/>
            </a:pPr>
            <a:endParaRPr lang="en-GB" altLang="en-US" sz="900" dirty="0"/>
          </a:p>
          <a:p>
            <a:pPr>
              <a:buFontTx/>
              <a:buChar char="•"/>
            </a:pPr>
            <a:r>
              <a:rPr lang="en-GB" altLang="en-US" dirty="0"/>
              <a:t> Ask or explain to passengers if using a centralised locking system – don’t just put it on without an explanation</a:t>
            </a:r>
          </a:p>
          <a:p>
            <a:pPr>
              <a:buFontTx/>
              <a:buChar char="•"/>
            </a:pPr>
            <a:endParaRPr lang="en-GB" altLang="en-US" sz="900" dirty="0"/>
          </a:p>
          <a:p>
            <a:pPr>
              <a:buFontTx/>
              <a:buChar char="•"/>
            </a:pPr>
            <a:r>
              <a:rPr lang="en-GB" altLang="en-US" dirty="0"/>
              <a:t> DON’T ASSUME that your passenger wants help – ALWAYS ASK</a:t>
            </a:r>
          </a:p>
          <a:p>
            <a:endParaRPr lang="en-GB" altLang="en-US" sz="900" dirty="0"/>
          </a:p>
          <a:p>
            <a:pPr>
              <a:buFontTx/>
              <a:buChar char="•"/>
            </a:pPr>
            <a:r>
              <a:rPr lang="en-GB" altLang="en-US" dirty="0"/>
              <a:t> Never follow a passenger into the house unless previously agreed / properly authorised</a:t>
            </a:r>
          </a:p>
          <a:p>
            <a:endParaRPr lang="en-GB" altLang="en-US" sz="900" dirty="0"/>
          </a:p>
          <a:p>
            <a:pPr>
              <a:buFontTx/>
              <a:buChar char="•"/>
            </a:pPr>
            <a:r>
              <a:rPr lang="en-GB" altLang="en-US" dirty="0"/>
              <a:t> ASK before making a journey shorter by going off the main roads/using isolated country roads, explain and give the passenger (or person booking) a choice of route.</a:t>
            </a:r>
          </a:p>
          <a:p>
            <a:pPr>
              <a:buFontTx/>
              <a:buChar char="•"/>
            </a:pPr>
            <a:endParaRPr lang="en-GB" altLang="en-US" sz="900" dirty="0"/>
          </a:p>
          <a:p>
            <a:pPr>
              <a:buFontTx/>
              <a:buChar char="•"/>
            </a:pPr>
            <a:r>
              <a:rPr lang="en-GB" altLang="en-US" dirty="0"/>
              <a:t> NEVER set off with a passenger without a specific destination address</a:t>
            </a:r>
          </a:p>
        </p:txBody>
      </p:sp>
      <p:grpSp>
        <p:nvGrpSpPr>
          <p:cNvPr id="5" name="Group 3"/>
          <p:cNvGrpSpPr>
            <a:grpSpLocks/>
          </p:cNvGrpSpPr>
          <p:nvPr/>
        </p:nvGrpSpPr>
        <p:grpSpPr bwMode="auto">
          <a:xfrm>
            <a:off x="250825" y="476250"/>
            <a:ext cx="8497888" cy="1095375"/>
            <a:chOff x="158" y="300"/>
            <a:chExt cx="5353" cy="690"/>
          </a:xfrm>
        </p:grpSpPr>
        <p:sp>
          <p:nvSpPr>
            <p:cNvPr id="8" name="Text Box 4"/>
            <p:cNvSpPr txBox="1">
              <a:spLocks noChangeArrowheads="1"/>
            </p:cNvSpPr>
            <p:nvPr/>
          </p:nvSpPr>
          <p:spPr bwMode="auto">
            <a:xfrm>
              <a:off x="158" y="300"/>
              <a:ext cx="535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a:solidFill>
                    <a:schemeClr val="accent2"/>
                  </a:solidFill>
                </a:rPr>
                <a:t>Safeguarding Yourself – </a:t>
              </a:r>
            </a:p>
          </p:txBody>
        </p:sp>
        <p:sp>
          <p:nvSpPr>
            <p:cNvPr id="9" name="Rectangle 5"/>
            <p:cNvSpPr>
              <a:spLocks noChangeArrowheads="1"/>
            </p:cNvSpPr>
            <p:nvPr/>
          </p:nvSpPr>
          <p:spPr bwMode="auto">
            <a:xfrm>
              <a:off x="158" y="663"/>
              <a:ext cx="253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GB" altLang="en-US" sz="2800" b="1" i="1" dirty="0">
                  <a:solidFill>
                    <a:schemeClr val="accent2"/>
                  </a:solidFill>
                </a:rPr>
                <a:t>Code of Good Practice</a:t>
              </a:r>
            </a:p>
          </p:txBody>
        </p:sp>
      </p:grpSp>
    </p:spTree>
    <p:extLst>
      <p:ext uri="{BB962C8B-B14F-4D97-AF65-F5344CB8AC3E}">
        <p14:creationId xmlns:p14="http://schemas.microsoft.com/office/powerpoint/2010/main" val="10712285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grpSp>
        <p:nvGrpSpPr>
          <p:cNvPr id="4" name="Group 2"/>
          <p:cNvGrpSpPr>
            <a:grpSpLocks/>
          </p:cNvGrpSpPr>
          <p:nvPr/>
        </p:nvGrpSpPr>
        <p:grpSpPr bwMode="auto">
          <a:xfrm>
            <a:off x="250825" y="476250"/>
            <a:ext cx="8497888" cy="1095375"/>
            <a:chOff x="158" y="300"/>
            <a:chExt cx="5353" cy="690"/>
          </a:xfrm>
        </p:grpSpPr>
        <p:sp>
          <p:nvSpPr>
            <p:cNvPr id="5" name="Text Box 3"/>
            <p:cNvSpPr txBox="1">
              <a:spLocks noChangeArrowheads="1"/>
            </p:cNvSpPr>
            <p:nvPr/>
          </p:nvSpPr>
          <p:spPr bwMode="auto">
            <a:xfrm>
              <a:off x="158" y="300"/>
              <a:ext cx="535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Safeguarding Yourself – </a:t>
              </a:r>
            </a:p>
          </p:txBody>
        </p:sp>
        <p:sp>
          <p:nvSpPr>
            <p:cNvPr id="8" name="Rectangle 4"/>
            <p:cNvSpPr>
              <a:spLocks noChangeArrowheads="1"/>
            </p:cNvSpPr>
            <p:nvPr/>
          </p:nvSpPr>
          <p:spPr bwMode="auto">
            <a:xfrm>
              <a:off x="158" y="663"/>
              <a:ext cx="2533"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en-GB" altLang="en-US" sz="2800" b="1" i="1" dirty="0">
                  <a:solidFill>
                    <a:schemeClr val="accent2"/>
                  </a:solidFill>
                </a:rPr>
                <a:t>Code of Good Practice</a:t>
              </a:r>
            </a:p>
          </p:txBody>
        </p:sp>
      </p:grpSp>
      <p:sp>
        <p:nvSpPr>
          <p:cNvPr id="9" name="Rectangle 5"/>
          <p:cNvSpPr>
            <a:spLocks noChangeArrowheads="1"/>
          </p:cNvSpPr>
          <p:nvPr/>
        </p:nvSpPr>
        <p:spPr bwMode="auto">
          <a:xfrm>
            <a:off x="250825" y="1628775"/>
            <a:ext cx="8893175" cy="448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altLang="en-US"/>
              <a:t> NEVER double up on a booking – even if passengers are travelling in a similar direction, they may pose a threat or risk to the other passenger</a:t>
            </a:r>
          </a:p>
          <a:p>
            <a:endParaRPr lang="en-GB" altLang="en-US" sz="900"/>
          </a:p>
          <a:p>
            <a:pPr>
              <a:buFontTx/>
              <a:buChar char="•"/>
            </a:pPr>
            <a:r>
              <a:rPr lang="en-GB" altLang="en-US"/>
              <a:t> If you think the passenger is afraid, offer to ring head office to tell them you have a passenger named XXXX with you and give the address and approximate time of arrival; this reassures the person that they are safe and someone is monitoring the trip</a:t>
            </a:r>
          </a:p>
          <a:p>
            <a:endParaRPr lang="en-GB" altLang="en-US" sz="900"/>
          </a:p>
          <a:p>
            <a:pPr>
              <a:buFontTx/>
              <a:buChar char="•"/>
            </a:pPr>
            <a:r>
              <a:rPr lang="en-GB" altLang="en-US"/>
              <a:t> As with all professions if you are concerned about another driver’s conduct report your concerns to your manager or the relevant agency</a:t>
            </a:r>
          </a:p>
          <a:p>
            <a:endParaRPr lang="en-GB" altLang="en-US" sz="900"/>
          </a:p>
          <a:p>
            <a:pPr>
              <a:buFontTx/>
              <a:buChar char="•"/>
            </a:pPr>
            <a:r>
              <a:rPr lang="en-GB" altLang="en-US"/>
              <a:t> Organisations should have a lead member of staff for safeguarding, this person should be able to advise colleagues about how to manage vulnerable passengers and any incidents arising.</a:t>
            </a:r>
          </a:p>
          <a:p>
            <a:endParaRPr lang="en-GB" altLang="en-US" sz="900"/>
          </a:p>
          <a:p>
            <a:pPr>
              <a:buFontTx/>
              <a:buChar char="•"/>
            </a:pPr>
            <a:r>
              <a:rPr lang="en-GB" altLang="en-US"/>
              <a:t> ALWAYS KEEP A RECORD either in your cab or at head office, of ANY incidents or situations you were not happy with – the record should include a description of what happened and what you did to keep yourself and your passenger safe.</a:t>
            </a:r>
          </a:p>
        </p:txBody>
      </p:sp>
    </p:spTree>
    <p:extLst>
      <p:ext uri="{BB962C8B-B14F-4D97-AF65-F5344CB8AC3E}">
        <p14:creationId xmlns:p14="http://schemas.microsoft.com/office/powerpoint/2010/main" val="33302871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pic>
        <p:nvPicPr>
          <p:cNvPr id="686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5387" t="19978" r="13967" b="10098"/>
          <a:stretch/>
        </p:blipFill>
        <p:spPr bwMode="auto">
          <a:xfrm>
            <a:off x="395535" y="764704"/>
            <a:ext cx="3395421" cy="4842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a:spLocks noChangeArrowheads="1"/>
          </p:cNvSpPr>
          <p:nvPr/>
        </p:nvSpPr>
        <p:spPr bwMode="auto">
          <a:xfrm>
            <a:off x="4052973" y="2204864"/>
            <a:ext cx="4695491"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altLang="en-US" sz="2800" b="1" i="1" dirty="0" smtClean="0">
                <a:solidFill>
                  <a:schemeClr val="accent2"/>
                </a:solidFill>
              </a:rPr>
              <a:t>Reference guide for taxi drivers</a:t>
            </a:r>
            <a:endParaRPr lang="en-GB" altLang="en-US" sz="2800" b="1" i="1" dirty="0">
              <a:solidFill>
                <a:schemeClr val="accent2"/>
              </a:solidFill>
            </a:endParaRPr>
          </a:p>
        </p:txBody>
      </p:sp>
    </p:spTree>
    <p:extLst>
      <p:ext uri="{BB962C8B-B14F-4D97-AF65-F5344CB8AC3E}">
        <p14:creationId xmlns:p14="http://schemas.microsoft.com/office/powerpoint/2010/main" val="21322825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Rectangle 8"/>
          <p:cNvSpPr>
            <a:spLocks noChangeArrowheads="1"/>
          </p:cNvSpPr>
          <p:nvPr/>
        </p:nvSpPr>
        <p:spPr bwMode="auto">
          <a:xfrm>
            <a:off x="250825" y="5013325"/>
            <a:ext cx="864235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
            </a:pPr>
            <a:r>
              <a:rPr lang="en-GB" altLang="en-US" sz="2400"/>
              <a:t> Know how to protect themselves as drivers and demonstrate due diligence</a:t>
            </a:r>
          </a:p>
        </p:txBody>
      </p:sp>
      <p:sp>
        <p:nvSpPr>
          <p:cNvPr id="5" name="Text Box 9"/>
          <p:cNvSpPr txBox="1">
            <a:spLocks noChangeArrowheads="1"/>
          </p:cNvSpPr>
          <p:nvPr/>
        </p:nvSpPr>
        <p:spPr bwMode="auto">
          <a:xfrm>
            <a:off x="250825" y="692150"/>
            <a:ext cx="525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Learning Outcomes</a:t>
            </a:r>
          </a:p>
        </p:txBody>
      </p:sp>
      <p:sp>
        <p:nvSpPr>
          <p:cNvPr id="8" name="Text Box 10"/>
          <p:cNvSpPr txBox="1">
            <a:spLocks noChangeArrowheads="1"/>
          </p:cNvSpPr>
          <p:nvPr/>
        </p:nvSpPr>
        <p:spPr bwMode="auto">
          <a:xfrm>
            <a:off x="250825" y="1628775"/>
            <a:ext cx="84978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At the end of the session attendees will be able to:</a:t>
            </a:r>
          </a:p>
        </p:txBody>
      </p:sp>
      <p:sp>
        <p:nvSpPr>
          <p:cNvPr id="9" name="Text Box 12"/>
          <p:cNvSpPr txBox="1">
            <a:spLocks noChangeArrowheads="1"/>
          </p:cNvSpPr>
          <p:nvPr/>
        </p:nvSpPr>
        <p:spPr bwMode="auto">
          <a:xfrm>
            <a:off x="250825" y="2276475"/>
            <a:ext cx="8642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
            </a:pPr>
            <a:r>
              <a:rPr lang="en-GB" altLang="en-US" sz="2400"/>
              <a:t> Be aware of what child sexual exploitation is</a:t>
            </a:r>
            <a:endParaRPr lang="en-GB" altLang="en-US"/>
          </a:p>
        </p:txBody>
      </p:sp>
      <p:sp>
        <p:nvSpPr>
          <p:cNvPr id="10" name="Text Box 13"/>
          <p:cNvSpPr txBox="1">
            <a:spLocks noChangeArrowheads="1"/>
          </p:cNvSpPr>
          <p:nvPr/>
        </p:nvSpPr>
        <p:spPr bwMode="auto">
          <a:xfrm>
            <a:off x="250825" y="2924175"/>
            <a:ext cx="86423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
            </a:pPr>
            <a:r>
              <a:rPr lang="en-GB" altLang="en-US" sz="2400"/>
              <a:t> Be aware of what human trafficking is</a:t>
            </a:r>
          </a:p>
        </p:txBody>
      </p:sp>
      <p:sp>
        <p:nvSpPr>
          <p:cNvPr id="11" name="Rectangle 14"/>
          <p:cNvSpPr>
            <a:spLocks noChangeArrowheads="1"/>
          </p:cNvSpPr>
          <p:nvPr/>
        </p:nvSpPr>
        <p:spPr bwMode="auto">
          <a:xfrm>
            <a:off x="250825" y="3573463"/>
            <a:ext cx="832643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Wingdings" pitchFamily="2" charset="2"/>
              <a:buChar char="§"/>
            </a:pPr>
            <a:r>
              <a:rPr lang="en-GB" altLang="en-US" sz="2400"/>
              <a:t> Be able to recognise and report a vulnerable person at risk</a:t>
            </a:r>
          </a:p>
        </p:txBody>
      </p:sp>
      <p:sp>
        <p:nvSpPr>
          <p:cNvPr id="12" name="Rectangle 15"/>
          <p:cNvSpPr>
            <a:spLocks noChangeArrowheads="1"/>
          </p:cNvSpPr>
          <p:nvPr/>
        </p:nvSpPr>
        <p:spPr bwMode="auto">
          <a:xfrm>
            <a:off x="250825" y="4149725"/>
            <a:ext cx="85693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 typeface="Wingdings" pitchFamily="2" charset="2"/>
              <a:buChar char="§"/>
            </a:pPr>
            <a:r>
              <a:rPr lang="en-GB" altLang="en-US" sz="2400"/>
              <a:t> Understand how child sexual exploitation and human trafficking can relate to their business</a:t>
            </a:r>
          </a:p>
        </p:txBody>
      </p:sp>
    </p:spTree>
    <p:extLst>
      <p:ext uri="{BB962C8B-B14F-4D97-AF65-F5344CB8AC3E}">
        <p14:creationId xmlns:p14="http://schemas.microsoft.com/office/powerpoint/2010/main" val="2827808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3"/>
          <p:cNvSpPr txBox="1">
            <a:spLocks noChangeArrowheads="1"/>
          </p:cNvSpPr>
          <p:nvPr/>
        </p:nvSpPr>
        <p:spPr bwMode="auto">
          <a:xfrm>
            <a:off x="250825" y="620688"/>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smtClean="0">
                <a:solidFill>
                  <a:schemeClr val="accent2"/>
                </a:solidFill>
              </a:rPr>
              <a:t>CSE – Self Test</a:t>
            </a:r>
            <a:endParaRPr lang="en-GB" altLang="en-US" sz="4000" b="1" i="1" dirty="0">
              <a:solidFill>
                <a:schemeClr val="accent2"/>
              </a:solidFill>
            </a:endParaRPr>
          </a:p>
        </p:txBody>
      </p:sp>
      <p:sp>
        <p:nvSpPr>
          <p:cNvPr id="2" name="Rectangle 1"/>
          <p:cNvSpPr/>
          <p:nvPr/>
        </p:nvSpPr>
        <p:spPr>
          <a:xfrm>
            <a:off x="323528" y="1556792"/>
            <a:ext cx="7920880" cy="954107"/>
          </a:xfrm>
          <a:prstGeom prst="rect">
            <a:avLst/>
          </a:prstGeom>
        </p:spPr>
        <p:txBody>
          <a:bodyPr wrap="square">
            <a:spAutoFit/>
          </a:bodyPr>
          <a:lstStyle/>
          <a:p>
            <a:pPr marL="285750" indent="-285750">
              <a:buFont typeface="Wingdings" panose="05000000000000000000" pitchFamily="2" charset="2"/>
              <a:buChar char="ü"/>
            </a:pPr>
            <a:r>
              <a:rPr lang="en-GB" altLang="en-US" sz="2800" dirty="0" smtClean="0"/>
              <a:t> I understand what is meant by child sexual exploitation and trafficking</a:t>
            </a:r>
            <a:endParaRPr lang="en-GB" altLang="en-US" sz="2800" dirty="0"/>
          </a:p>
        </p:txBody>
      </p:sp>
      <p:sp>
        <p:nvSpPr>
          <p:cNvPr id="9" name="Rectangle 8"/>
          <p:cNvSpPr/>
          <p:nvPr/>
        </p:nvSpPr>
        <p:spPr>
          <a:xfrm>
            <a:off x="253320" y="2780928"/>
            <a:ext cx="7920880" cy="523220"/>
          </a:xfrm>
          <a:prstGeom prst="rect">
            <a:avLst/>
          </a:prstGeom>
        </p:spPr>
        <p:txBody>
          <a:bodyPr wrap="square">
            <a:spAutoFit/>
          </a:bodyPr>
          <a:lstStyle/>
          <a:p>
            <a:pPr marL="285750" indent="-285750">
              <a:buFont typeface="Wingdings" panose="05000000000000000000" pitchFamily="2" charset="2"/>
              <a:buChar char="ü"/>
            </a:pPr>
            <a:r>
              <a:rPr lang="en-GB" altLang="en-US" sz="2800" dirty="0" smtClean="0"/>
              <a:t> I know the CSE indicators of risk</a:t>
            </a:r>
            <a:endParaRPr lang="en-GB" altLang="en-US" sz="2800" dirty="0"/>
          </a:p>
        </p:txBody>
      </p:sp>
      <p:sp>
        <p:nvSpPr>
          <p:cNvPr id="10" name="Rectangle 9"/>
          <p:cNvSpPr/>
          <p:nvPr/>
        </p:nvSpPr>
        <p:spPr>
          <a:xfrm>
            <a:off x="250825" y="3645024"/>
            <a:ext cx="7920880" cy="954107"/>
          </a:xfrm>
          <a:prstGeom prst="rect">
            <a:avLst/>
          </a:prstGeom>
        </p:spPr>
        <p:txBody>
          <a:bodyPr wrap="square">
            <a:spAutoFit/>
          </a:bodyPr>
          <a:lstStyle/>
          <a:p>
            <a:pPr marL="285750" indent="-285750">
              <a:buFont typeface="Wingdings" panose="05000000000000000000" pitchFamily="2" charset="2"/>
              <a:buChar char="ü"/>
            </a:pPr>
            <a:r>
              <a:rPr lang="en-GB" altLang="en-US" sz="2800" dirty="0" smtClean="0"/>
              <a:t> I know what to look out for when transporting children and young people</a:t>
            </a:r>
            <a:endParaRPr lang="en-GB" altLang="en-US" sz="2800" dirty="0"/>
          </a:p>
        </p:txBody>
      </p:sp>
      <p:sp>
        <p:nvSpPr>
          <p:cNvPr id="11" name="Rectangle 10"/>
          <p:cNvSpPr/>
          <p:nvPr/>
        </p:nvSpPr>
        <p:spPr>
          <a:xfrm>
            <a:off x="179512" y="4797152"/>
            <a:ext cx="7920880" cy="523220"/>
          </a:xfrm>
          <a:prstGeom prst="rect">
            <a:avLst/>
          </a:prstGeom>
        </p:spPr>
        <p:txBody>
          <a:bodyPr wrap="square">
            <a:spAutoFit/>
          </a:bodyPr>
          <a:lstStyle/>
          <a:p>
            <a:pPr marL="285750" indent="-285750">
              <a:buFont typeface="Wingdings" panose="05000000000000000000" pitchFamily="2" charset="2"/>
              <a:buChar char="ü"/>
            </a:pPr>
            <a:r>
              <a:rPr lang="en-GB" altLang="en-US" sz="2800" dirty="0" smtClean="0"/>
              <a:t> I know how and where to report CSE concerns</a:t>
            </a:r>
            <a:endParaRPr lang="en-GB" altLang="en-US" sz="2800" dirty="0"/>
          </a:p>
        </p:txBody>
      </p:sp>
      <p:sp>
        <p:nvSpPr>
          <p:cNvPr id="12" name="Rectangle 11"/>
          <p:cNvSpPr/>
          <p:nvPr/>
        </p:nvSpPr>
        <p:spPr>
          <a:xfrm>
            <a:off x="323528" y="5500087"/>
            <a:ext cx="8425185" cy="523220"/>
          </a:xfrm>
          <a:prstGeom prst="rect">
            <a:avLst/>
          </a:prstGeom>
        </p:spPr>
        <p:txBody>
          <a:bodyPr wrap="square">
            <a:spAutoFit/>
          </a:bodyPr>
          <a:lstStyle/>
          <a:p>
            <a:r>
              <a:rPr lang="en-GB" altLang="en-US" sz="2800" dirty="0" smtClean="0"/>
              <a:t>More information: </a:t>
            </a:r>
            <a:r>
              <a:rPr lang="en-GB" altLang="en-US" sz="2800" b="1" u="sng" dirty="0" smtClean="0"/>
              <a:t>www.wirralsafeguarding.co.uk</a:t>
            </a:r>
            <a:endParaRPr lang="en-GB" altLang="en-US" sz="2800" b="1" u="sng" dirty="0"/>
          </a:p>
        </p:txBody>
      </p:sp>
    </p:spTree>
    <p:extLst>
      <p:ext uri="{BB962C8B-B14F-4D97-AF65-F5344CB8AC3E}">
        <p14:creationId xmlns:p14="http://schemas.microsoft.com/office/powerpoint/2010/main" val="59486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Rectangle 4"/>
          <p:cNvSpPr>
            <a:spLocks noChangeArrowheads="1"/>
          </p:cNvSpPr>
          <p:nvPr/>
        </p:nvSpPr>
        <p:spPr bwMode="auto">
          <a:xfrm>
            <a:off x="250825" y="1772816"/>
            <a:ext cx="86423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dirty="0"/>
              <a:t>1. What makes a child/ young person passenger vulnerable?</a:t>
            </a:r>
          </a:p>
        </p:txBody>
      </p:sp>
      <p:sp>
        <p:nvSpPr>
          <p:cNvPr id="5" name="Text Box 5"/>
          <p:cNvSpPr txBox="1">
            <a:spLocks noChangeArrowheads="1"/>
          </p:cNvSpPr>
          <p:nvPr/>
        </p:nvSpPr>
        <p:spPr bwMode="auto">
          <a:xfrm>
            <a:off x="250825" y="765175"/>
            <a:ext cx="48974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Key Questions:</a:t>
            </a:r>
          </a:p>
        </p:txBody>
      </p:sp>
      <p:sp>
        <p:nvSpPr>
          <p:cNvPr id="8" name="Rectangle 6"/>
          <p:cNvSpPr>
            <a:spLocks noChangeArrowheads="1"/>
          </p:cNvSpPr>
          <p:nvPr/>
        </p:nvSpPr>
        <p:spPr bwMode="auto">
          <a:xfrm>
            <a:off x="245546" y="3501008"/>
            <a:ext cx="86423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en-US" sz="3600" dirty="0"/>
              <a:t>2. What are your responsibilities to a vulnerable passenger?</a:t>
            </a:r>
          </a:p>
        </p:txBody>
      </p:sp>
      <p:sp>
        <p:nvSpPr>
          <p:cNvPr id="9" name="Text Box 5"/>
          <p:cNvSpPr txBox="1">
            <a:spLocks noChangeArrowheads="1"/>
          </p:cNvSpPr>
          <p:nvPr/>
        </p:nvSpPr>
        <p:spPr bwMode="auto">
          <a:xfrm>
            <a:off x="250824" y="5220687"/>
            <a:ext cx="8497639"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GB" altLang="en-US" sz="2400" dirty="0"/>
              <a:t> </a:t>
            </a:r>
            <a:r>
              <a:rPr lang="en-GB" altLang="en-US" sz="2400" b="1" dirty="0" smtClean="0"/>
              <a:t>A Child/ young person is any person under the age of 18</a:t>
            </a:r>
            <a:endParaRPr lang="en-GB" altLang="en-US" sz="2400" b="1" dirty="0"/>
          </a:p>
        </p:txBody>
      </p:sp>
    </p:spTree>
    <p:extLst>
      <p:ext uri="{BB962C8B-B14F-4D97-AF65-F5344CB8AC3E}">
        <p14:creationId xmlns:p14="http://schemas.microsoft.com/office/powerpoint/2010/main" val="28204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395288" y="1700213"/>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solidFill>
                  <a:schemeClr val="accent2"/>
                </a:solidFill>
              </a:rPr>
              <a:t>Section 59(A) Sexual Offences Act 2003</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Human Trafficking and the Law</a:t>
            </a:r>
          </a:p>
        </p:txBody>
      </p:sp>
      <p:sp>
        <p:nvSpPr>
          <p:cNvPr id="8" name="Text Box 4"/>
          <p:cNvSpPr txBox="1">
            <a:spLocks noChangeArrowheads="1"/>
          </p:cNvSpPr>
          <p:nvPr/>
        </p:nvSpPr>
        <p:spPr bwMode="auto">
          <a:xfrm>
            <a:off x="395288" y="2781300"/>
            <a:ext cx="8280400" cy="264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i="1" dirty="0"/>
              <a:t>A person intentionally arranges or facilitates the travel of a person within the UK for the purposes of sexual exploitation during or after the journey</a:t>
            </a:r>
          </a:p>
          <a:p>
            <a:pPr>
              <a:spcBef>
                <a:spcPct val="50000"/>
              </a:spcBef>
            </a:pPr>
            <a:r>
              <a:rPr lang="en-GB" altLang="en-US" sz="2400" dirty="0"/>
              <a:t>Or</a:t>
            </a:r>
          </a:p>
          <a:p>
            <a:pPr>
              <a:spcBef>
                <a:spcPct val="50000"/>
              </a:spcBef>
            </a:pPr>
            <a:r>
              <a:rPr lang="en-GB" altLang="en-US" sz="2400" i="1" dirty="0"/>
              <a:t>A person believes that another person is likely to sexually exploit the person during or after the journey</a:t>
            </a:r>
          </a:p>
        </p:txBody>
      </p:sp>
    </p:spTree>
    <p:extLst>
      <p:ext uri="{BB962C8B-B14F-4D97-AF65-F5344CB8AC3E}">
        <p14:creationId xmlns:p14="http://schemas.microsoft.com/office/powerpoint/2010/main" val="3141432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916113"/>
            <a:ext cx="8280400" cy="301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dirty="0"/>
              <a:t>If a taxi driver transports a child knowing or believing that child will be sexually exploited during or after the journey</a:t>
            </a:r>
          </a:p>
          <a:p>
            <a:pPr>
              <a:spcBef>
                <a:spcPct val="50000"/>
              </a:spcBef>
            </a:pPr>
            <a:endParaRPr lang="en-GB" altLang="en-US" sz="2400" dirty="0"/>
          </a:p>
          <a:p>
            <a:pPr>
              <a:spcBef>
                <a:spcPct val="50000"/>
              </a:spcBef>
            </a:pPr>
            <a:r>
              <a:rPr lang="en-GB" altLang="en-US" sz="2400" dirty="0"/>
              <a:t>They could be charged with the offence of human trafficking</a:t>
            </a:r>
          </a:p>
          <a:p>
            <a:pPr>
              <a:spcBef>
                <a:spcPct val="50000"/>
              </a:spcBef>
            </a:pPr>
            <a:endParaRPr lang="en-GB" altLang="en-US" sz="2400" dirty="0"/>
          </a:p>
          <a:p>
            <a:pPr>
              <a:spcBef>
                <a:spcPct val="50000"/>
              </a:spcBef>
            </a:pPr>
            <a:r>
              <a:rPr lang="en-GB" altLang="en-US" sz="2400" dirty="0"/>
              <a:t>This carries a maximum sentence of 14 years imprisonment</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What does this mean?</a:t>
            </a:r>
          </a:p>
        </p:txBody>
      </p:sp>
    </p:spTree>
    <p:extLst>
      <p:ext uri="{BB962C8B-B14F-4D97-AF65-F5344CB8AC3E}">
        <p14:creationId xmlns:p14="http://schemas.microsoft.com/office/powerpoint/2010/main" val="3136494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700213"/>
            <a:ext cx="82804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a:t> Young people who are sexually exploited usually receive something (money, gifts, cigarettes, alcohol etc) in return for engaging in sexual activities</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What is Sexual Exploitation?</a:t>
            </a:r>
          </a:p>
        </p:txBody>
      </p:sp>
      <p:sp>
        <p:nvSpPr>
          <p:cNvPr id="8" name="Text Box 4"/>
          <p:cNvSpPr txBox="1">
            <a:spLocks noChangeArrowheads="1"/>
          </p:cNvSpPr>
          <p:nvPr/>
        </p:nvSpPr>
        <p:spPr bwMode="auto">
          <a:xfrm>
            <a:off x="468313" y="3213100"/>
            <a:ext cx="82804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Offenders have power over victims due to their age, gender, intellect, physical strength, economic resources</a:t>
            </a:r>
          </a:p>
        </p:txBody>
      </p:sp>
      <p:sp>
        <p:nvSpPr>
          <p:cNvPr id="9" name="Text Box 5"/>
          <p:cNvSpPr txBox="1">
            <a:spLocks noChangeArrowheads="1"/>
          </p:cNvSpPr>
          <p:nvPr/>
        </p:nvSpPr>
        <p:spPr bwMode="auto">
          <a:xfrm>
            <a:off x="468313" y="4365625"/>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buFontTx/>
              <a:buChar char="•"/>
            </a:pPr>
            <a:r>
              <a:rPr lang="en-GB" altLang="en-US" sz="2400" dirty="0"/>
              <a:t> Violence, coercion and intimidation are common</a:t>
            </a:r>
          </a:p>
        </p:txBody>
      </p:sp>
      <p:sp>
        <p:nvSpPr>
          <p:cNvPr id="10" name="Text Box 5"/>
          <p:cNvSpPr txBox="1">
            <a:spLocks noChangeArrowheads="1"/>
          </p:cNvSpPr>
          <p:nvPr/>
        </p:nvSpPr>
        <p:spPr bwMode="auto">
          <a:xfrm>
            <a:off x="478432" y="5228611"/>
            <a:ext cx="8280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dirty="0"/>
              <a:t> </a:t>
            </a:r>
            <a:r>
              <a:rPr lang="en-GB" altLang="en-US" sz="2400" b="1" dirty="0" smtClean="0"/>
              <a:t>Consent is irrelevant where a child is being exploited</a:t>
            </a:r>
            <a:endParaRPr lang="en-GB" altLang="en-US" sz="2400" b="1" dirty="0"/>
          </a:p>
        </p:txBody>
      </p:sp>
    </p:spTree>
    <p:extLst>
      <p:ext uri="{BB962C8B-B14F-4D97-AF65-F5344CB8AC3E}">
        <p14:creationId xmlns:p14="http://schemas.microsoft.com/office/powerpoint/2010/main" val="363371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916113"/>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Going missing from home</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Indicators of risk</a:t>
            </a:r>
          </a:p>
        </p:txBody>
      </p:sp>
      <p:sp>
        <p:nvSpPr>
          <p:cNvPr id="8" name="Text Box 4"/>
          <p:cNvSpPr txBox="1">
            <a:spLocks noChangeArrowheads="1"/>
          </p:cNvSpPr>
          <p:nvPr/>
        </p:nvSpPr>
        <p:spPr bwMode="auto">
          <a:xfrm>
            <a:off x="4500563" y="2420938"/>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Relationships with older males or females</a:t>
            </a:r>
          </a:p>
        </p:txBody>
      </p:sp>
      <p:sp>
        <p:nvSpPr>
          <p:cNvPr id="9" name="Text Box 5"/>
          <p:cNvSpPr txBox="1">
            <a:spLocks noChangeArrowheads="1"/>
          </p:cNvSpPr>
          <p:nvPr/>
        </p:nvSpPr>
        <p:spPr bwMode="auto">
          <a:xfrm>
            <a:off x="250825" y="2924175"/>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Being sexually active</a:t>
            </a:r>
          </a:p>
        </p:txBody>
      </p:sp>
      <p:sp>
        <p:nvSpPr>
          <p:cNvPr id="10" name="Text Box 6"/>
          <p:cNvSpPr txBox="1">
            <a:spLocks noChangeArrowheads="1"/>
          </p:cNvSpPr>
          <p:nvPr/>
        </p:nvSpPr>
        <p:spPr bwMode="auto">
          <a:xfrm>
            <a:off x="3779838" y="3644900"/>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Breaking away from family and friends</a:t>
            </a:r>
          </a:p>
        </p:txBody>
      </p:sp>
      <p:sp>
        <p:nvSpPr>
          <p:cNvPr id="11" name="Text Box 7"/>
          <p:cNvSpPr txBox="1">
            <a:spLocks noChangeArrowheads="1"/>
          </p:cNvSpPr>
          <p:nvPr/>
        </p:nvSpPr>
        <p:spPr bwMode="auto">
          <a:xfrm>
            <a:off x="468313" y="4652963"/>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Not attending school</a:t>
            </a:r>
          </a:p>
        </p:txBody>
      </p:sp>
      <p:sp>
        <p:nvSpPr>
          <p:cNvPr id="12" name="Text Box 8"/>
          <p:cNvSpPr txBox="1">
            <a:spLocks noChangeArrowheads="1"/>
          </p:cNvSpPr>
          <p:nvPr/>
        </p:nvSpPr>
        <p:spPr bwMode="auto">
          <a:xfrm>
            <a:off x="4859338" y="4868863"/>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Experimenting with drugs and/ or alcohol</a:t>
            </a:r>
          </a:p>
        </p:txBody>
      </p:sp>
    </p:spTree>
    <p:extLst>
      <p:ext uri="{BB962C8B-B14F-4D97-AF65-F5344CB8AC3E}">
        <p14:creationId xmlns:p14="http://schemas.microsoft.com/office/powerpoint/2010/main" val="282039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468313" y="1916113"/>
            <a:ext cx="39592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Being secretive</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Indicators of risk</a:t>
            </a:r>
          </a:p>
        </p:txBody>
      </p:sp>
      <p:sp>
        <p:nvSpPr>
          <p:cNvPr id="8" name="Text Box 4"/>
          <p:cNvSpPr txBox="1">
            <a:spLocks noChangeArrowheads="1"/>
          </p:cNvSpPr>
          <p:nvPr/>
        </p:nvSpPr>
        <p:spPr bwMode="auto">
          <a:xfrm>
            <a:off x="4500563" y="2420938"/>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Involved in offending behaviour</a:t>
            </a:r>
          </a:p>
        </p:txBody>
      </p:sp>
      <p:sp>
        <p:nvSpPr>
          <p:cNvPr id="9" name="Text Box 5"/>
          <p:cNvSpPr txBox="1">
            <a:spLocks noChangeArrowheads="1"/>
          </p:cNvSpPr>
          <p:nvPr/>
        </p:nvSpPr>
        <p:spPr bwMode="auto">
          <a:xfrm>
            <a:off x="250825" y="2924175"/>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Unexplained mobile phone or other gifts</a:t>
            </a:r>
          </a:p>
        </p:txBody>
      </p:sp>
      <p:sp>
        <p:nvSpPr>
          <p:cNvPr id="10" name="Text Box 6"/>
          <p:cNvSpPr txBox="1">
            <a:spLocks noChangeArrowheads="1"/>
          </p:cNvSpPr>
          <p:nvPr/>
        </p:nvSpPr>
        <p:spPr bwMode="auto">
          <a:xfrm>
            <a:off x="3779838" y="3644900"/>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Accepting lifts in different cars</a:t>
            </a:r>
          </a:p>
        </p:txBody>
      </p:sp>
      <p:sp>
        <p:nvSpPr>
          <p:cNvPr id="11" name="Text Box 7"/>
          <p:cNvSpPr txBox="1">
            <a:spLocks noChangeArrowheads="1"/>
          </p:cNvSpPr>
          <p:nvPr/>
        </p:nvSpPr>
        <p:spPr bwMode="auto">
          <a:xfrm>
            <a:off x="468313" y="4652963"/>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Sending and receiving inappropriate images</a:t>
            </a:r>
          </a:p>
        </p:txBody>
      </p:sp>
      <p:sp>
        <p:nvSpPr>
          <p:cNvPr id="12" name="Text Box 8"/>
          <p:cNvSpPr txBox="1">
            <a:spLocks noChangeArrowheads="1"/>
          </p:cNvSpPr>
          <p:nvPr/>
        </p:nvSpPr>
        <p:spPr bwMode="auto">
          <a:xfrm>
            <a:off x="4859338" y="4868863"/>
            <a:ext cx="3959225"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2400" b="1"/>
              <a:t>Spending increasing time on social network sites</a:t>
            </a:r>
          </a:p>
        </p:txBody>
      </p:sp>
    </p:spTree>
    <p:extLst>
      <p:ext uri="{BB962C8B-B14F-4D97-AF65-F5344CB8AC3E}">
        <p14:creationId xmlns:p14="http://schemas.microsoft.com/office/powerpoint/2010/main" val="2648823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p:cNvSpPr txBox="1">
            <a:spLocks/>
          </p:cNvSpPr>
          <p:nvPr/>
        </p:nvSpPr>
        <p:spPr>
          <a:xfrm>
            <a:off x="3003301" y="24805"/>
            <a:ext cx="6120483" cy="359767"/>
          </a:xfrm>
          <a:prstGeom prst="rect">
            <a:avLst/>
          </a:prstGeom>
          <a:solidFill>
            <a:srgbClr val="666699"/>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Child Sexual Exploitation: The More You Know the More You See</a:t>
            </a:r>
          </a:p>
        </p:txBody>
      </p:sp>
      <p:sp>
        <p:nvSpPr>
          <p:cNvPr id="7" name="Text Placeholder 4"/>
          <p:cNvSpPr txBox="1">
            <a:spLocks/>
          </p:cNvSpPr>
          <p:nvPr/>
        </p:nvSpPr>
        <p:spPr>
          <a:xfrm>
            <a:off x="-54421" y="6209928"/>
            <a:ext cx="6804248" cy="648072"/>
          </a:xfrm>
          <a:prstGeom prst="rect">
            <a:avLst/>
          </a:prstGeom>
          <a:solidFill>
            <a:srgbClr val="666699">
              <a:alpha val="0"/>
            </a:srgbClr>
          </a:solidFill>
        </p:spPr>
        <p:txBody>
          <a:bodyPr/>
          <a:lstStyle>
            <a:lvl1pPr marL="0" indent="0" algn="r" rtl="0" eaLnBrk="0" fontAlgn="base" hangingPunct="0">
              <a:spcBef>
                <a:spcPct val="20000"/>
              </a:spcBef>
              <a:spcAft>
                <a:spcPct val="0"/>
              </a:spcAft>
              <a:buNone/>
              <a:defRPr sz="1600" kern="1200" baseline="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1400" b="1" dirty="0" smtClean="0">
                <a:solidFill>
                  <a:srgbClr val="666699"/>
                </a:solidFill>
              </a:rPr>
              <a:t>Always phone 999 if you have </a:t>
            </a:r>
            <a:r>
              <a:rPr lang="en-US" sz="1400" b="1" u="sng" dirty="0" smtClean="0">
                <a:solidFill>
                  <a:srgbClr val="666699"/>
                </a:solidFill>
              </a:rPr>
              <a:t>immediate</a:t>
            </a:r>
            <a:r>
              <a:rPr lang="en-US" sz="1400" b="1" dirty="0" smtClean="0">
                <a:solidFill>
                  <a:srgbClr val="666699"/>
                </a:solidFill>
              </a:rPr>
              <a:t> concerns a child is or will be harmed</a:t>
            </a:r>
          </a:p>
          <a:p>
            <a:pPr algn="l"/>
            <a:r>
              <a:rPr lang="en-US" sz="1400" b="1" dirty="0" smtClean="0">
                <a:solidFill>
                  <a:srgbClr val="666699"/>
                </a:solidFill>
              </a:rPr>
              <a:t>Phone 101 with safeguarding concerns or children’s services on 6062008</a:t>
            </a:r>
          </a:p>
          <a:p>
            <a:pPr algn="l"/>
            <a:endParaRPr lang="en-US" sz="1400" b="1" dirty="0" smtClean="0">
              <a:solidFill>
                <a:srgbClr val="666699"/>
              </a:solidFill>
            </a:endParaRPr>
          </a:p>
        </p:txBody>
      </p:sp>
      <p:sp>
        <p:nvSpPr>
          <p:cNvPr id="4" name="Text Box 2"/>
          <p:cNvSpPr txBox="1">
            <a:spLocks noChangeArrowheads="1"/>
          </p:cNvSpPr>
          <p:nvPr/>
        </p:nvSpPr>
        <p:spPr bwMode="auto">
          <a:xfrm>
            <a:off x="395288" y="1916113"/>
            <a:ext cx="8748712" cy="319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Char char="•"/>
            </a:pPr>
            <a:r>
              <a:rPr lang="en-GB" altLang="en-US" sz="2400" dirty="0"/>
              <a:t> Individuals who control adult sex workers</a:t>
            </a:r>
          </a:p>
          <a:p>
            <a:endParaRPr lang="en-GB" altLang="en-US" sz="1200" dirty="0"/>
          </a:p>
          <a:p>
            <a:pPr>
              <a:buFontTx/>
              <a:buChar char="•"/>
            </a:pPr>
            <a:r>
              <a:rPr lang="en-GB" altLang="en-US" sz="2400" dirty="0"/>
              <a:t> Drug dealers with links to violent crime</a:t>
            </a:r>
          </a:p>
          <a:p>
            <a:endParaRPr lang="en-GB" altLang="en-US" sz="1200" dirty="0"/>
          </a:p>
          <a:p>
            <a:pPr>
              <a:buFontTx/>
              <a:buChar char="•"/>
            </a:pPr>
            <a:r>
              <a:rPr lang="en-GB" altLang="en-US" sz="2400" dirty="0"/>
              <a:t> Groups of males who exploit for their own sexual gratification</a:t>
            </a:r>
          </a:p>
          <a:p>
            <a:endParaRPr lang="en-GB" altLang="en-US" sz="1200" dirty="0"/>
          </a:p>
          <a:p>
            <a:pPr>
              <a:buFontTx/>
              <a:buChar char="•"/>
            </a:pPr>
            <a:r>
              <a:rPr lang="en-GB" altLang="en-US" sz="2400" dirty="0"/>
              <a:t> Males who pass young people on to others for sex</a:t>
            </a:r>
          </a:p>
          <a:p>
            <a:endParaRPr lang="en-GB" altLang="en-US" sz="1200" dirty="0"/>
          </a:p>
          <a:p>
            <a:pPr>
              <a:buFontTx/>
              <a:buChar char="•"/>
            </a:pPr>
            <a:r>
              <a:rPr lang="en-GB" altLang="en-US" sz="2400" dirty="0"/>
              <a:t> Female offenders</a:t>
            </a:r>
          </a:p>
          <a:p>
            <a:endParaRPr lang="en-GB" altLang="en-US" sz="1200" dirty="0"/>
          </a:p>
          <a:p>
            <a:pPr>
              <a:buFontTx/>
              <a:buChar char="•"/>
            </a:pPr>
            <a:r>
              <a:rPr lang="en-GB" altLang="en-US" sz="2400" dirty="0"/>
              <a:t> Other young people</a:t>
            </a:r>
          </a:p>
        </p:txBody>
      </p:sp>
      <p:sp>
        <p:nvSpPr>
          <p:cNvPr id="5" name="Text Box 3"/>
          <p:cNvSpPr txBox="1">
            <a:spLocks noChangeArrowheads="1"/>
          </p:cNvSpPr>
          <p:nvPr/>
        </p:nvSpPr>
        <p:spPr bwMode="auto">
          <a:xfrm>
            <a:off x="250825" y="765175"/>
            <a:ext cx="8497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ltLang="en-US" sz="4000" b="1" i="1" dirty="0">
                <a:solidFill>
                  <a:schemeClr val="accent2"/>
                </a:solidFill>
              </a:rPr>
              <a:t>Who are the Offenders?</a:t>
            </a:r>
          </a:p>
        </p:txBody>
      </p:sp>
    </p:spTree>
    <p:extLst>
      <p:ext uri="{BB962C8B-B14F-4D97-AF65-F5344CB8AC3E}">
        <p14:creationId xmlns:p14="http://schemas.microsoft.com/office/powerpoint/2010/main" val="4097596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2823</TotalTime>
  <Words>2072</Words>
  <Application>Microsoft Office PowerPoint</Application>
  <PresentationFormat>On-screen Show (4:3)</PresentationFormat>
  <Paragraphs>198</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Wirral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robbinsdc</dc:creator>
  <cp:lastModifiedBy>Palmer, Vicky J.</cp:lastModifiedBy>
  <cp:revision>127</cp:revision>
  <cp:lastPrinted>2016-05-04T15:11:27Z</cp:lastPrinted>
  <dcterms:created xsi:type="dcterms:W3CDTF">2013-09-05T08:16:40Z</dcterms:created>
  <dcterms:modified xsi:type="dcterms:W3CDTF">2016-05-04T15:11:43Z</dcterms:modified>
</cp:coreProperties>
</file>