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62" r:id="rId3"/>
    <p:sldId id="258" r:id="rId4"/>
    <p:sldId id="266" r:id="rId5"/>
    <p:sldId id="260" r:id="rId6"/>
    <p:sldId id="261" r:id="rId7"/>
    <p:sldId id="263" r:id="rId8"/>
    <p:sldId id="264" r:id="rId9"/>
    <p:sldId id="265" r:id="rId10"/>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4823" autoAdjust="0"/>
  </p:normalViewPr>
  <p:slideViewPr>
    <p:cSldViewPr>
      <p:cViewPr>
        <p:scale>
          <a:sx n="66" d="100"/>
          <a:sy n="66" d="100"/>
        </p:scale>
        <p:origin x="-2934"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B8AA98D6-B2E0-4F80-86D3-ED3160EE38BA}" type="datetimeFigureOut">
              <a:rPr lang="en-GB" smtClean="0"/>
              <a:t>23/01/2018</a:t>
            </a:fld>
            <a:endParaRPr lang="en-GB"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DF6D922-DF3B-4056-BC08-C34FDAFF6154}" type="slidenum">
              <a:rPr lang="en-GB" smtClean="0"/>
              <a:t>‹#›</a:t>
            </a:fld>
            <a:endParaRPr lang="en-GB" dirty="0"/>
          </a:p>
        </p:txBody>
      </p:sp>
    </p:spTree>
    <p:extLst>
      <p:ext uri="{BB962C8B-B14F-4D97-AF65-F5344CB8AC3E}">
        <p14:creationId xmlns:p14="http://schemas.microsoft.com/office/powerpoint/2010/main" val="2799841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trixresources.proceduresonline.com/nat_key/keywords/looked_after.html"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trixresources.proceduresonline.com/nat_key/keywords/framework_assessment_cin.html"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trixresources.proceduresonline.com/nat_key/keywords/office_standards_edu.html" TargetMode="External"/><Relationship Id="rId4" Type="http://schemas.openxmlformats.org/officeDocument/2006/relationships/hyperlink" Target="http://trixresources.proceduresonline.com/nat_key/keywords/child_in_need.html"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9B2E2E7-A3CF-449C-BC8C-751B17A68A84}" type="slidenum">
              <a:rPr lang="en-GB" smtClean="0"/>
              <a:t>1</a:t>
            </a:fld>
            <a:endParaRPr lang="en-GB" dirty="0"/>
          </a:p>
        </p:txBody>
      </p:sp>
    </p:spTree>
    <p:extLst>
      <p:ext uri="{BB962C8B-B14F-4D97-AF65-F5344CB8AC3E}">
        <p14:creationId xmlns:p14="http://schemas.microsoft.com/office/powerpoint/2010/main" val="2735390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Introduction - Local Authorities do not formally approve or register Private Foster Carers. However, it is the duty of Local Authorities to satisfy themselves that the welfare of children who are, or will be, privately fostered within their area is being, or will be, satisfactorily safeguarded and promoted.</a:t>
            </a:r>
          </a:p>
          <a:p>
            <a:endParaRPr lang="en-GB" dirty="0"/>
          </a:p>
        </p:txBody>
      </p:sp>
      <p:sp>
        <p:nvSpPr>
          <p:cNvPr id="4" name="Slide Number Placeholder 3"/>
          <p:cNvSpPr>
            <a:spLocks noGrp="1"/>
          </p:cNvSpPr>
          <p:nvPr>
            <p:ph type="sldNum" sz="quarter" idx="10"/>
          </p:nvPr>
        </p:nvSpPr>
        <p:spPr/>
        <p:txBody>
          <a:bodyPr/>
          <a:lstStyle/>
          <a:p>
            <a:fld id="{D9B2E2E7-A3CF-449C-BC8C-751B17A68A84}" type="slidenum">
              <a:rPr lang="en-GB" smtClean="0"/>
              <a:t>2</a:t>
            </a:fld>
            <a:endParaRPr lang="en-GB" dirty="0"/>
          </a:p>
        </p:txBody>
      </p:sp>
    </p:spTree>
    <p:extLst>
      <p:ext uri="{BB962C8B-B14F-4D97-AF65-F5344CB8AC3E}">
        <p14:creationId xmlns:p14="http://schemas.microsoft.com/office/powerpoint/2010/main" val="412799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Private Fostering can be</a:t>
            </a:r>
            <a:r>
              <a:rPr lang="en-US" baseline="0" dirty="0" smtClean="0"/>
              <a:t> seen as a c</a:t>
            </a:r>
            <a:r>
              <a:rPr lang="en-US" dirty="0" smtClean="0"/>
              <a:t>ontinuum – from an arranged school trip where there are little support needs to one where</a:t>
            </a:r>
            <a:r>
              <a:rPr lang="en-US" baseline="0" dirty="0" smtClean="0"/>
              <a:t> the child is at serious risk ( for example Victoria </a:t>
            </a:r>
            <a:r>
              <a:rPr lang="en-US" baseline="0" dirty="0" err="1" smtClean="0"/>
              <a:t>Climbie</a:t>
            </a:r>
            <a:r>
              <a:rPr lang="en-US" baseline="0" dirty="0" smtClean="0"/>
              <a:t>) </a:t>
            </a:r>
            <a:endParaRPr lang="en-US" dirty="0" smtClean="0"/>
          </a:p>
          <a:p>
            <a:endParaRPr lang="en-US" dirty="0" smtClean="0"/>
          </a:p>
          <a:p>
            <a:r>
              <a:rPr lang="en-US" dirty="0" smtClean="0"/>
              <a:t>Note: If the arrangement is for less than 28 days but is one of a series that all add up to 28 days or more then this may count as a Private Fostering Arrangement. The continuity of an arrangement is not broken by the occasional short break. For example if a child returned home one weekend in four, it would constitute a Private Fostering Arrangement.</a:t>
            </a:r>
          </a:p>
          <a:p>
            <a:r>
              <a:rPr lang="en-GB" sz="1200" b="1" kern="1200" dirty="0" smtClean="0">
                <a:solidFill>
                  <a:schemeClr val="tx1"/>
                </a:solidFill>
                <a:effectLst/>
                <a:latin typeface="+mn-lt"/>
                <a:ea typeface="+mn-ea"/>
                <a:cs typeface="+mn-cs"/>
              </a:rPr>
              <a:t>A Child is Not Privately Fostered </a:t>
            </a:r>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Where the person has cared for him/her for a period of less than 28 days and does not intend to do so for any longer period;</a:t>
            </a:r>
          </a:p>
          <a:p>
            <a:pPr lvl="0"/>
            <a:r>
              <a:rPr lang="en-GB" sz="1200" kern="1200" dirty="0" smtClean="0">
                <a:solidFill>
                  <a:schemeClr val="tx1"/>
                </a:solidFill>
                <a:effectLst/>
                <a:latin typeface="+mn-lt"/>
                <a:ea typeface="+mn-ea"/>
                <a:cs typeface="+mn-cs"/>
              </a:rPr>
              <a:t>If the person caring for the child is a relative under the Children Act 1989 i.e. a parent, Grandparent, Brother, Sister, Uncle or Aunt (whether of full or half blood or by marriage) or a step-parent (including civil partnerships);</a:t>
            </a:r>
          </a:p>
          <a:p>
            <a:pPr lvl="0"/>
            <a:r>
              <a:rPr lang="en-GB" sz="1200" kern="1200" dirty="0" smtClean="0">
                <a:solidFill>
                  <a:schemeClr val="tx1"/>
                </a:solidFill>
                <a:effectLst/>
                <a:latin typeface="+mn-lt"/>
                <a:ea typeface="+mn-ea"/>
                <a:cs typeface="+mn-cs"/>
              </a:rPr>
              <a:t>If they are being </a:t>
            </a:r>
            <a:r>
              <a:rPr lang="en-GB" sz="1200" b="1" u="none" strike="noStrike" kern="1200" dirty="0" smtClean="0">
                <a:solidFill>
                  <a:schemeClr val="tx1"/>
                </a:solidFill>
                <a:effectLst/>
                <a:latin typeface="+mn-lt"/>
                <a:ea typeface="+mn-ea"/>
                <a:cs typeface="+mn-cs"/>
                <a:hlinkClick r:id="rId3"/>
              </a:rPr>
              <a:t>Looked After</a:t>
            </a:r>
            <a:r>
              <a:rPr lang="en-GB" sz="1200" kern="1200" dirty="0" smtClean="0">
                <a:solidFill>
                  <a:schemeClr val="tx1"/>
                </a:solidFill>
                <a:effectLst/>
                <a:latin typeface="+mn-lt"/>
                <a:ea typeface="+mn-ea"/>
                <a:cs typeface="+mn-cs"/>
              </a:rPr>
              <a:t> by a Local Authority;</a:t>
            </a:r>
          </a:p>
          <a:p>
            <a:pPr lvl="0"/>
            <a:r>
              <a:rPr lang="en-GB" sz="1200" kern="1200" dirty="0" smtClean="0">
                <a:solidFill>
                  <a:schemeClr val="tx1"/>
                </a:solidFill>
                <a:effectLst/>
                <a:latin typeface="+mn-lt"/>
                <a:ea typeface="+mn-ea"/>
                <a:cs typeface="+mn-cs"/>
              </a:rPr>
              <a:t>Where the care is in premises which a parent, person with Parental Responsibility or close relative are living;</a:t>
            </a:r>
          </a:p>
          <a:p>
            <a:pPr lvl="0"/>
            <a:r>
              <a:rPr lang="en-GB" sz="1200" kern="1200" dirty="0" smtClean="0">
                <a:solidFill>
                  <a:schemeClr val="tx1"/>
                </a:solidFill>
                <a:effectLst/>
                <a:latin typeface="+mn-lt"/>
                <a:ea typeface="+mn-ea"/>
                <a:cs typeface="+mn-cs"/>
              </a:rPr>
              <a:t>Where the child is in the care of a person in accommodation provided by or on behalf of any voluntary organisation, in a care home, in a school in which they receive full-time education or in any health service hospital;</a:t>
            </a:r>
          </a:p>
          <a:p>
            <a:pPr lvl="0"/>
            <a:r>
              <a:rPr lang="en-GB" sz="1200" kern="1200" dirty="0" smtClean="0">
                <a:solidFill>
                  <a:schemeClr val="tx1"/>
                </a:solidFill>
                <a:effectLst/>
                <a:latin typeface="+mn-lt"/>
                <a:ea typeface="+mn-ea"/>
                <a:cs typeface="+mn-cs"/>
              </a:rPr>
              <a:t>Where the child is in the care of any person in compliance with an order under section 63(1) of the Powers of Criminal Courts (Sentencing) Act 2000;</a:t>
            </a:r>
          </a:p>
          <a:p>
            <a:pPr lvl="0"/>
            <a:r>
              <a:rPr lang="en-GB" sz="1200" kern="1200" dirty="0" smtClean="0">
                <a:solidFill>
                  <a:schemeClr val="tx1"/>
                </a:solidFill>
                <a:effectLst/>
                <a:latin typeface="+mn-lt"/>
                <a:ea typeface="+mn-ea"/>
                <a:cs typeface="+mn-cs"/>
              </a:rPr>
              <a:t>While a child is liable to be detained, or subject to guardianship under the Mental Health Act 1983;</a:t>
            </a:r>
          </a:p>
          <a:p>
            <a:pPr lvl="0"/>
            <a:r>
              <a:rPr lang="en-GB" sz="1200" kern="1200" dirty="0" smtClean="0">
                <a:solidFill>
                  <a:schemeClr val="tx1"/>
                </a:solidFill>
                <a:effectLst/>
                <a:latin typeface="+mn-lt"/>
                <a:ea typeface="+mn-ea"/>
                <a:cs typeface="+mn-cs"/>
              </a:rPr>
              <a:t>Where the child in placed for Adoption.</a:t>
            </a:r>
          </a:p>
          <a:p>
            <a:pPr lvl="0"/>
            <a:r>
              <a:rPr lang="en-GB" sz="1200" kern="1200" dirty="0" smtClean="0">
                <a:solidFill>
                  <a:schemeClr val="tx1"/>
                </a:solidFill>
                <a:effectLst/>
                <a:latin typeface="+mn-lt"/>
                <a:ea typeface="+mn-ea"/>
                <a:cs typeface="+mn-cs"/>
              </a:rPr>
              <a:t>Overarching responsibility for safeguarding and promoting the welfare of the privately fostered child remains with the parent or other person with Parental Responsibility, the duty of Local Authority</a:t>
            </a:r>
            <a:r>
              <a:rPr lang="en-GB" sz="1200" kern="1200" baseline="0" dirty="0" smtClean="0">
                <a:solidFill>
                  <a:schemeClr val="tx1"/>
                </a:solidFill>
                <a:effectLst/>
                <a:latin typeface="+mn-lt"/>
                <a:ea typeface="+mn-ea"/>
                <a:cs typeface="+mn-cs"/>
              </a:rPr>
              <a:t> is</a:t>
            </a:r>
            <a:r>
              <a:rPr lang="en-GB" sz="1200" kern="1200" dirty="0" smtClean="0">
                <a:solidFill>
                  <a:schemeClr val="tx1"/>
                </a:solidFill>
                <a:effectLst/>
                <a:latin typeface="+mn-lt"/>
                <a:ea typeface="+mn-ea"/>
                <a:cs typeface="+mn-cs"/>
              </a:rPr>
              <a:t> to satisfy themselves that the welfare of children who are, or will be, privately fostered within their area is being, or will be, satisfactorily safeguarded and promoted. </a:t>
            </a:r>
          </a:p>
          <a:p>
            <a:endParaRPr lang="en-GB" dirty="0"/>
          </a:p>
        </p:txBody>
      </p:sp>
      <p:sp>
        <p:nvSpPr>
          <p:cNvPr id="4" name="Slide Number Placeholder 3"/>
          <p:cNvSpPr>
            <a:spLocks noGrp="1"/>
          </p:cNvSpPr>
          <p:nvPr>
            <p:ph type="sldNum" sz="quarter" idx="10"/>
          </p:nvPr>
        </p:nvSpPr>
        <p:spPr/>
        <p:txBody>
          <a:bodyPr/>
          <a:lstStyle/>
          <a:p>
            <a:fld id="{D9B2E2E7-A3CF-449C-BC8C-751B17A68A84}" type="slidenum">
              <a:rPr lang="en-GB" smtClean="0"/>
              <a:t>3</a:t>
            </a:fld>
            <a:endParaRPr lang="en-GB" dirty="0"/>
          </a:p>
        </p:txBody>
      </p:sp>
    </p:spTree>
    <p:extLst>
      <p:ext uri="{BB962C8B-B14F-4D97-AF65-F5344CB8AC3E}">
        <p14:creationId xmlns:p14="http://schemas.microsoft.com/office/powerpoint/2010/main" val="412799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Examples of two children who were recently recorded as privately fostered in the Wirral. </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Child C had a long period of inconsistent/transient living arrangements and behavioural issues. From the age of 1 he moved between the care of his maternal grandmother, maternal great grandparents his maternal cousin, a</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although his most consistent carer has been his maternal grandmother. With concerns around her use of alcohol he now resides with his great aunt</a:t>
            </a:r>
            <a:r>
              <a:rPr lang="en-GB" baseline="0" dirty="0" smtClean="0"/>
              <a:t> – learning from this – he was in and out of private fostering as he moved between family members. He is now settled with his great aunt and intends to stay there long term</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Child Ms family had a long history with Social Care and the home situation deteriorated to a point where M chose to live away from the family home.  His upbringing was challenging with many changes of address, rejection from his birth father, witnessing his mother in more than one abusive relationship and a poor relationship with his mother. M is now residing with a family friend who has known him all of his life and he wishes to live with on a permanent basis</a:t>
            </a:r>
            <a:r>
              <a:rPr lang="en-GB" sz="1200" baseline="0" dirty="0" smtClean="0"/>
              <a:t> – learning from this – similar to first example, living in a chaotic upbringing. Was already known to services. Interestingly he referred to this family friend as ‘aunt’. It was only flagged up as private fostering when someone sought to establish if there was a family relationship, this could have been missed.</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t>In both cases they were recognised because they were already know to services. There will be many children living in these informal arrangements that are either not known about or are known about but not recognised as PF. </a:t>
            </a:r>
            <a:endParaRPr lang="en-GB" dirty="0" smtClean="0"/>
          </a:p>
        </p:txBody>
      </p:sp>
      <p:sp>
        <p:nvSpPr>
          <p:cNvPr id="4" name="Slide Number Placeholder 3"/>
          <p:cNvSpPr>
            <a:spLocks noGrp="1"/>
          </p:cNvSpPr>
          <p:nvPr>
            <p:ph type="sldNum" sz="quarter" idx="10"/>
          </p:nvPr>
        </p:nvSpPr>
        <p:spPr/>
        <p:txBody>
          <a:bodyPr/>
          <a:lstStyle/>
          <a:p>
            <a:fld id="{CDF6D922-DF3B-4056-BC08-C34FDAFF6154}" type="slidenum">
              <a:rPr lang="en-GB" smtClean="0"/>
              <a:t>4</a:t>
            </a:fld>
            <a:endParaRPr lang="en-GB" dirty="0"/>
          </a:p>
        </p:txBody>
      </p:sp>
    </p:spTree>
    <p:extLst>
      <p:ext uri="{BB962C8B-B14F-4D97-AF65-F5344CB8AC3E}">
        <p14:creationId xmlns:p14="http://schemas.microsoft.com/office/powerpoint/2010/main" val="14531052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Whilst the private foster </a:t>
            </a:r>
            <a:r>
              <a:rPr lang="en-US" dirty="0" err="1" smtClean="0"/>
              <a:t>carers</a:t>
            </a:r>
            <a:r>
              <a:rPr lang="en-US" dirty="0" smtClean="0"/>
              <a:t> and parents</a:t>
            </a:r>
            <a:r>
              <a:rPr lang="en-US" baseline="0" dirty="0" smtClean="0"/>
              <a:t> have a legal responsibility to report a private arrangement most of the time it will come to the local authority attention through a professional </a:t>
            </a:r>
            <a:r>
              <a:rPr lang="en-US" baseline="0" dirty="0" err="1" smtClean="0"/>
              <a:t>recognising</a:t>
            </a:r>
            <a:r>
              <a:rPr lang="en-US" baseline="0" dirty="0" smtClean="0"/>
              <a:t> it. </a:t>
            </a:r>
            <a:r>
              <a:rPr lang="en-US" baseline="0" dirty="0" err="1" smtClean="0"/>
              <a:t>Ofsted</a:t>
            </a:r>
            <a:r>
              <a:rPr lang="en-US" baseline="0" dirty="0" smtClean="0"/>
              <a:t> 2011 identified numbers were particularly low meaning people aren’t </a:t>
            </a:r>
            <a:r>
              <a:rPr lang="en-US" baseline="0" dirty="0" err="1" smtClean="0"/>
              <a:t>recognising</a:t>
            </a:r>
            <a:r>
              <a:rPr lang="en-US" baseline="0" dirty="0" smtClean="0"/>
              <a:t> it. </a:t>
            </a:r>
            <a:endParaRPr lang="en-US" dirty="0" smtClean="0"/>
          </a:p>
          <a:p>
            <a:endParaRPr lang="en-US" dirty="0" smtClean="0"/>
          </a:p>
          <a:p>
            <a:r>
              <a:rPr lang="en-US" dirty="0" smtClean="0"/>
              <a:t>There is a requirement to notify the Local Authority about any private fostering arrangement from any of the following:</a:t>
            </a:r>
          </a:p>
          <a:p>
            <a:r>
              <a:rPr lang="en-US" dirty="0" smtClean="0"/>
              <a:t>•	The person with whom the child is, or will be privately fostered; </a:t>
            </a:r>
          </a:p>
          <a:p>
            <a:r>
              <a:rPr lang="en-US" dirty="0" smtClean="0"/>
              <a:t>•	The parent, guardian, or person with Parental Responsibility; </a:t>
            </a:r>
          </a:p>
          <a:p>
            <a:r>
              <a:rPr lang="en-US" dirty="0" smtClean="0"/>
              <a:t>•	Any other person involved in the arrangement.</a:t>
            </a:r>
          </a:p>
          <a:p>
            <a:r>
              <a:rPr lang="en-US" dirty="0" smtClean="0"/>
              <a:t>Private Foster </a:t>
            </a:r>
            <a:r>
              <a:rPr lang="en-US" dirty="0" err="1" smtClean="0"/>
              <a:t>Carers</a:t>
            </a:r>
            <a:r>
              <a:rPr lang="en-US" dirty="0" smtClean="0"/>
              <a:t> will be advised that they should keep information to share with parents and where appropriate the Local Authority. This could include:</a:t>
            </a:r>
          </a:p>
          <a:p>
            <a:r>
              <a:rPr lang="en-US" dirty="0" smtClean="0"/>
              <a:t>•	Monitoring and updating the child's medical history;</a:t>
            </a:r>
          </a:p>
          <a:p>
            <a:r>
              <a:rPr lang="en-US" dirty="0" smtClean="0"/>
              <a:t>•	Keeping a file of school reports;</a:t>
            </a:r>
          </a:p>
          <a:p>
            <a:r>
              <a:rPr lang="en-US" dirty="0" smtClean="0"/>
              <a:t>•	Note the dates and means of contact with parents and other significant people in the child's life;</a:t>
            </a:r>
          </a:p>
          <a:p>
            <a:r>
              <a:rPr lang="en-US" dirty="0" smtClean="0"/>
              <a:t>•	Maintaining a financial record of monies received on behalf of the child's upkeep;</a:t>
            </a:r>
          </a:p>
          <a:p>
            <a:r>
              <a:rPr lang="en-US" dirty="0" smtClean="0"/>
              <a:t>•	Noting the dates and nature of social work visits;</a:t>
            </a:r>
          </a:p>
          <a:p>
            <a:r>
              <a:rPr lang="en-US" dirty="0" smtClean="0"/>
              <a:t>•	Keeping a photograph album of significant events/people in the child's life.</a:t>
            </a:r>
          </a:p>
          <a:p>
            <a:endParaRPr lang="en-US" dirty="0" smtClean="0"/>
          </a:p>
          <a:p>
            <a:endParaRPr lang="en-GB" dirty="0"/>
          </a:p>
        </p:txBody>
      </p:sp>
      <p:sp>
        <p:nvSpPr>
          <p:cNvPr id="4" name="Slide Number Placeholder 3"/>
          <p:cNvSpPr>
            <a:spLocks noGrp="1"/>
          </p:cNvSpPr>
          <p:nvPr>
            <p:ph type="sldNum" sz="quarter" idx="10"/>
          </p:nvPr>
        </p:nvSpPr>
        <p:spPr/>
        <p:txBody>
          <a:bodyPr/>
          <a:lstStyle/>
          <a:p>
            <a:fld id="{D9B2E2E7-A3CF-449C-BC8C-751B17A68A84}" type="slidenum">
              <a:rPr lang="en-GB" smtClean="0"/>
              <a:t>5</a:t>
            </a:fld>
            <a:endParaRPr lang="en-GB" dirty="0"/>
          </a:p>
        </p:txBody>
      </p:sp>
    </p:spTree>
    <p:extLst>
      <p:ext uri="{BB962C8B-B14F-4D97-AF65-F5344CB8AC3E}">
        <p14:creationId xmlns:p14="http://schemas.microsoft.com/office/powerpoint/2010/main" val="4127990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9B2E2E7-A3CF-449C-BC8C-751B17A68A84}" type="slidenum">
              <a:rPr lang="en-GB" smtClean="0"/>
              <a:t>6</a:t>
            </a:fld>
            <a:endParaRPr lang="en-GB" dirty="0"/>
          </a:p>
        </p:txBody>
      </p:sp>
    </p:spTree>
    <p:extLst>
      <p:ext uri="{BB962C8B-B14F-4D97-AF65-F5344CB8AC3E}">
        <p14:creationId xmlns:p14="http://schemas.microsoft.com/office/powerpoint/2010/main" val="4127990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 - Voice of the child. Needs</a:t>
            </a:r>
            <a:r>
              <a:rPr lang="en-GB" sz="1200" kern="1200" baseline="0" dirty="0" smtClean="0">
                <a:solidFill>
                  <a:schemeClr val="tx1"/>
                </a:solidFill>
                <a:effectLst/>
                <a:latin typeface="+mn-lt"/>
                <a:ea typeface="+mn-ea"/>
                <a:cs typeface="+mn-cs"/>
              </a:rPr>
              <a:t> of the child are paramount. May need advocacy (</a:t>
            </a:r>
            <a:r>
              <a:rPr lang="en-GB" sz="1200" kern="1200" baseline="0" dirty="0" err="1" smtClean="0">
                <a:solidFill>
                  <a:schemeClr val="tx1"/>
                </a:solidFill>
                <a:effectLst/>
                <a:latin typeface="+mn-lt"/>
                <a:ea typeface="+mn-ea"/>
                <a:cs typeface="+mn-cs"/>
              </a:rPr>
              <a:t>Barnardos</a:t>
            </a:r>
            <a:r>
              <a:rPr lang="en-GB" sz="1200" kern="1200" baseline="0" dirty="0" smtClean="0">
                <a:solidFill>
                  <a:schemeClr val="tx1"/>
                </a:solidFill>
                <a:effectLst/>
                <a:latin typeface="+mn-lt"/>
                <a:ea typeface="+mn-ea"/>
                <a:cs typeface="+mn-cs"/>
              </a:rPr>
              <a:t>). May be involved in discussions (age appropriate)</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 The assessment</a:t>
            </a:r>
            <a:r>
              <a:rPr lang="en-GB" sz="1200" kern="1200" baseline="0" dirty="0" smtClean="0">
                <a:solidFill>
                  <a:schemeClr val="tx1"/>
                </a:solidFill>
                <a:effectLst/>
                <a:latin typeface="+mn-lt"/>
                <a:ea typeface="+mn-ea"/>
                <a:cs typeface="+mn-cs"/>
              </a:rPr>
              <a:t> is completed</a:t>
            </a:r>
            <a:r>
              <a:rPr lang="en-GB" sz="1200" kern="1200" dirty="0" smtClean="0">
                <a:solidFill>
                  <a:schemeClr val="tx1"/>
                </a:solidFill>
                <a:effectLst/>
                <a:latin typeface="+mn-lt"/>
                <a:ea typeface="+mn-ea"/>
                <a:cs typeface="+mn-cs"/>
              </a:rPr>
              <a:t> using the dimension headings of the </a:t>
            </a:r>
            <a:r>
              <a:rPr lang="en-GB" sz="1200" b="1" u="none" strike="noStrike" kern="1200" dirty="0" smtClean="0">
                <a:solidFill>
                  <a:schemeClr val="tx1"/>
                </a:solidFill>
                <a:effectLst/>
                <a:latin typeface="+mn-lt"/>
                <a:ea typeface="+mn-ea"/>
                <a:cs typeface="+mn-cs"/>
                <a:hlinkClick r:id="rId3"/>
              </a:rPr>
              <a:t>Framework for the Assessment of Children in Need and their Families</a:t>
            </a:r>
            <a:r>
              <a:rPr lang="en-GB" sz="1200" kern="1200" dirty="0" smtClean="0">
                <a:solidFill>
                  <a:schemeClr val="tx1"/>
                </a:solidFill>
                <a:effectLst/>
                <a:latin typeface="+mn-lt"/>
                <a:ea typeface="+mn-ea"/>
                <a:cs typeface="+mn-cs"/>
              </a:rPr>
              <a:t> (2000) as a guide</a:t>
            </a:r>
            <a:r>
              <a:rPr lang="en-GB" sz="1200" kern="1200" baseline="0" dirty="0" smtClean="0">
                <a:solidFill>
                  <a:schemeClr val="tx1"/>
                </a:solidFill>
                <a:effectLst/>
                <a:latin typeface="+mn-lt"/>
                <a:ea typeface="+mn-ea"/>
                <a:cs typeface="+mn-cs"/>
              </a:rPr>
              <a:t> and i</a:t>
            </a:r>
            <a:r>
              <a:rPr lang="en-GB" sz="1200" kern="1200" dirty="0" smtClean="0">
                <a:solidFill>
                  <a:schemeClr val="tx1"/>
                </a:solidFill>
                <a:effectLst/>
                <a:latin typeface="+mn-lt"/>
                <a:ea typeface="+mn-ea"/>
                <a:cs typeface="+mn-cs"/>
              </a:rPr>
              <a:t>n the first place a Social Work Assessment of Need and Strengths will identify if it is a private fostering arrangement and/or a </a:t>
            </a:r>
            <a:r>
              <a:rPr lang="en-GB" sz="1200" b="1" u="none" strike="noStrike" kern="1200" dirty="0" smtClean="0">
                <a:solidFill>
                  <a:schemeClr val="tx1"/>
                </a:solidFill>
                <a:effectLst/>
                <a:latin typeface="+mn-lt"/>
                <a:ea typeface="+mn-ea"/>
                <a:cs typeface="+mn-cs"/>
                <a:hlinkClick r:id="rId4"/>
              </a:rPr>
              <a:t>Child in Need</a:t>
            </a:r>
            <a:r>
              <a:rPr lang="en-GB" sz="1200" kern="1200" dirty="0" smtClean="0">
                <a:solidFill>
                  <a:schemeClr val="tx1"/>
                </a:solidFill>
                <a:effectLst/>
                <a:latin typeface="+mn-lt"/>
                <a:ea typeface="+mn-ea"/>
                <a:cs typeface="+mn-cs"/>
              </a:rPr>
              <a:t>. Completed by social worker. Also encouraged to complete a fostering assessment at the same time. Initially assessed as a CIN. Is there a need for targeted services?</a:t>
            </a:r>
          </a:p>
          <a:p>
            <a:r>
              <a:rPr lang="en-GB" sz="1200" kern="1200" dirty="0" smtClean="0">
                <a:solidFill>
                  <a:schemeClr val="tx1"/>
                </a:solidFill>
                <a:effectLst/>
                <a:latin typeface="+mn-lt"/>
                <a:ea typeface="+mn-ea"/>
                <a:cs typeface="+mn-cs"/>
              </a:rPr>
              <a:t>If the arrangement is already in place then</a:t>
            </a:r>
            <a:r>
              <a:rPr lang="en-GB" sz="1200" kern="1200" baseline="0" dirty="0" smtClean="0">
                <a:solidFill>
                  <a:schemeClr val="tx1"/>
                </a:solidFill>
                <a:effectLst/>
                <a:latin typeface="+mn-lt"/>
                <a:ea typeface="+mn-ea"/>
                <a:cs typeface="+mn-cs"/>
              </a:rPr>
              <a:t> the social worker must visit within 24 hours, if not yet started social worker should visit the child within 7 days.</a:t>
            </a:r>
          </a:p>
          <a:p>
            <a:r>
              <a:rPr lang="en-GB" sz="1200" kern="1200" baseline="0" dirty="0" smtClean="0">
                <a:solidFill>
                  <a:schemeClr val="tx1"/>
                </a:solidFill>
                <a:effectLst/>
                <a:latin typeface="+mn-lt"/>
                <a:ea typeface="+mn-ea"/>
                <a:cs typeface="+mn-cs"/>
              </a:rPr>
              <a:t>The assessment will take into account the following: </a:t>
            </a:r>
            <a:r>
              <a:rPr lang="en-GB" sz="1200" kern="1200" dirty="0" smtClean="0">
                <a:solidFill>
                  <a:schemeClr val="tx1"/>
                </a:solidFill>
                <a:effectLst/>
                <a:latin typeface="+mn-lt"/>
                <a:ea typeface="+mn-ea"/>
                <a:cs typeface="+mn-cs"/>
              </a:rPr>
              <a:t>the intended duration, the wishes and feelings of the child, suitability of the proposed accommodation, suitability of other members of the household, arrangements for contact between the child and his/her parents, the</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agreed financial arrangements, consent to medical treatment, educational</a:t>
            </a:r>
            <a:r>
              <a:rPr lang="en-GB" sz="1200" kern="1200" baseline="0" dirty="0" smtClean="0">
                <a:solidFill>
                  <a:schemeClr val="tx1"/>
                </a:solidFill>
                <a:effectLst/>
                <a:latin typeface="+mn-lt"/>
                <a:ea typeface="+mn-ea"/>
                <a:cs typeface="+mn-cs"/>
              </a:rPr>
              <a:t> provision,</a:t>
            </a:r>
            <a:r>
              <a:rPr lang="en-GB" sz="1200" kern="1200" dirty="0" smtClean="0">
                <a:solidFill>
                  <a:schemeClr val="tx1"/>
                </a:solidFill>
                <a:effectLst/>
                <a:latin typeface="+mn-lt"/>
                <a:ea typeface="+mn-ea"/>
                <a:cs typeface="+mn-cs"/>
              </a:rPr>
              <a:t> decisions about the day to day care of the child</a:t>
            </a:r>
            <a:r>
              <a:rPr lang="en-GB" sz="1200" kern="1200" baseline="0" dirty="0" smtClean="0">
                <a:solidFill>
                  <a:schemeClr val="tx1"/>
                </a:solidFill>
                <a:effectLst/>
                <a:latin typeface="+mn-lt"/>
                <a:ea typeface="+mn-ea"/>
                <a:cs typeface="+mn-cs"/>
              </a:rPr>
              <a:t> and the i</a:t>
            </a:r>
            <a:r>
              <a:rPr lang="en-GB" sz="1200" kern="1200" dirty="0" smtClean="0">
                <a:solidFill>
                  <a:schemeClr val="tx1"/>
                </a:solidFill>
                <a:effectLst/>
                <a:latin typeface="+mn-lt"/>
                <a:ea typeface="+mn-ea"/>
                <a:cs typeface="+mn-cs"/>
              </a:rPr>
              <a:t>mmigration status of the child.</a:t>
            </a:r>
          </a:p>
          <a:p>
            <a:r>
              <a:rPr lang="en-GB" sz="1200" kern="1200" dirty="0" smtClean="0">
                <a:solidFill>
                  <a:schemeClr val="tx1"/>
                </a:solidFill>
                <a:effectLst/>
                <a:latin typeface="+mn-lt"/>
                <a:ea typeface="+mn-ea"/>
                <a:cs typeface="+mn-cs"/>
              </a:rPr>
              <a:t> - Wired provide advocacy</a:t>
            </a:r>
            <a:r>
              <a:rPr lang="en-GB" sz="1200" kern="1200" baseline="0" dirty="0" smtClean="0">
                <a:solidFill>
                  <a:schemeClr val="tx1"/>
                </a:solidFill>
                <a:effectLst/>
                <a:latin typeface="+mn-lt"/>
                <a:ea typeface="+mn-ea"/>
                <a:cs typeface="+mn-cs"/>
              </a:rPr>
              <a:t> for the private carers and will ask their views and feed into the reviews. </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 Checks for anyone living in the private fostering household who is 18 years or over:</a:t>
            </a:r>
          </a:p>
          <a:p>
            <a:pPr lvl="0"/>
            <a:r>
              <a:rPr lang="en-GB" sz="1200" kern="1200" dirty="0" smtClean="0">
                <a:solidFill>
                  <a:schemeClr val="tx1"/>
                </a:solidFill>
                <a:effectLst/>
                <a:latin typeface="+mn-lt"/>
                <a:ea typeface="+mn-ea"/>
                <a:cs typeface="+mn-cs"/>
              </a:rPr>
              <a:t>Enhanced DBS;</a:t>
            </a:r>
          </a:p>
          <a:p>
            <a:pPr lvl="0"/>
            <a:r>
              <a:rPr lang="en-GB" sz="1200" kern="1200" dirty="0" smtClean="0">
                <a:solidFill>
                  <a:schemeClr val="tx1"/>
                </a:solidFill>
                <a:effectLst/>
                <a:latin typeface="+mn-lt"/>
                <a:ea typeface="+mn-ea"/>
                <a:cs typeface="+mn-cs"/>
              </a:rPr>
              <a:t>Checks on their own records and other Local Authorities that may have been involved with the proposed Private Foster Carers and any other household members aged over 16 years;</a:t>
            </a:r>
          </a:p>
          <a:p>
            <a:pPr lvl="0"/>
            <a:r>
              <a:rPr lang="en-GB" sz="1200" kern="1200" dirty="0" smtClean="0">
                <a:solidFill>
                  <a:schemeClr val="tx1"/>
                </a:solidFill>
                <a:effectLst/>
                <a:latin typeface="+mn-lt"/>
                <a:ea typeface="+mn-ea"/>
                <a:cs typeface="+mn-cs"/>
              </a:rPr>
              <a:t>Education;</a:t>
            </a:r>
          </a:p>
          <a:p>
            <a:pPr lvl="0"/>
            <a:r>
              <a:rPr lang="en-GB" sz="1200" kern="1200" dirty="0" smtClean="0">
                <a:solidFill>
                  <a:schemeClr val="tx1"/>
                </a:solidFill>
                <a:effectLst/>
                <a:latin typeface="+mn-lt"/>
                <a:ea typeface="+mn-ea"/>
                <a:cs typeface="+mn-cs"/>
              </a:rPr>
              <a:t>Probation;</a:t>
            </a:r>
          </a:p>
          <a:p>
            <a:pPr lvl="0"/>
            <a:r>
              <a:rPr lang="en-GB" sz="1200" b="1" u="none" strike="noStrike" kern="1200" dirty="0" smtClean="0">
                <a:solidFill>
                  <a:schemeClr val="tx1"/>
                </a:solidFill>
                <a:effectLst/>
                <a:latin typeface="+mn-lt"/>
                <a:ea typeface="+mn-ea"/>
                <a:cs typeface="+mn-cs"/>
                <a:hlinkClick r:id="rId5"/>
              </a:rPr>
              <a:t>OFSTED</a:t>
            </a:r>
            <a:r>
              <a:rPr lang="en-GB" sz="1200" kern="1200" dirty="0" smtClean="0">
                <a:solidFill>
                  <a:schemeClr val="tx1"/>
                </a:solidFill>
                <a:effectLst/>
                <a:latin typeface="+mn-lt"/>
                <a:ea typeface="+mn-ea"/>
                <a:cs typeface="+mn-cs"/>
              </a:rPr>
              <a:t> (provides information about any registration as </a:t>
            </a:r>
            <a:r>
              <a:rPr lang="en-GB" sz="1200" kern="1200" dirty="0" err="1" smtClean="0">
                <a:solidFill>
                  <a:schemeClr val="tx1"/>
                </a:solidFill>
                <a:effectLst/>
                <a:latin typeface="+mn-lt"/>
                <a:ea typeface="+mn-ea"/>
                <a:cs typeface="+mn-cs"/>
              </a:rPr>
              <a:t>childminders</a:t>
            </a:r>
            <a:r>
              <a:rPr lang="en-GB" sz="1200" kern="1200" dirty="0" smtClean="0">
                <a:solidFill>
                  <a:schemeClr val="tx1"/>
                </a:solidFill>
                <a:effectLst/>
                <a:latin typeface="+mn-lt"/>
                <a:ea typeface="+mn-ea"/>
                <a:cs typeface="+mn-cs"/>
              </a:rPr>
              <a:t>/child care register);</a:t>
            </a:r>
          </a:p>
          <a:p>
            <a:pPr lvl="0"/>
            <a:r>
              <a:rPr lang="en-GB" sz="1200" kern="1200" dirty="0" smtClean="0">
                <a:solidFill>
                  <a:schemeClr val="tx1"/>
                </a:solidFill>
                <a:effectLst/>
                <a:latin typeface="+mn-lt"/>
                <a:ea typeface="+mn-ea"/>
                <a:cs typeface="+mn-cs"/>
              </a:rPr>
              <a:t>All employers where the prospective Foster Carers have worked with children;</a:t>
            </a:r>
          </a:p>
          <a:p>
            <a:pPr lvl="0"/>
            <a:r>
              <a:rPr lang="en-GB" sz="1200" kern="1200" dirty="0" smtClean="0">
                <a:solidFill>
                  <a:schemeClr val="tx1"/>
                </a:solidFill>
                <a:effectLst/>
                <a:latin typeface="+mn-lt"/>
                <a:ea typeface="+mn-ea"/>
                <a:cs typeface="+mn-cs"/>
              </a:rPr>
              <a:t>Local police check and Police National Computer system prior to receiving Enhanced DBS.</a:t>
            </a:r>
          </a:p>
          <a:p>
            <a:r>
              <a:rPr lang="en-GB" sz="1200" kern="1200" dirty="0" smtClean="0">
                <a:solidFill>
                  <a:schemeClr val="tx1"/>
                </a:solidFill>
                <a:effectLst/>
                <a:latin typeface="+mn-lt"/>
                <a:ea typeface="+mn-ea"/>
                <a:cs typeface="+mn-cs"/>
              </a:rPr>
              <a:t> - Every privately fostered child must be visited by a Local Authority officer every 6 weeks after notification of the arrangement. The frequency of visits can only be reduced after a multi-agency review 12 months after notification and the visits must not be less than every 12 weeks. Six  - monthly reviews of the Private Fostering Arrangement until the Private Fostering Arrangement ceases or they reach the age of 16 (18 if disabled).</a:t>
            </a:r>
          </a:p>
          <a:p>
            <a:r>
              <a:rPr lang="en-GB" sz="1200" kern="1200" dirty="0" smtClean="0">
                <a:solidFill>
                  <a:schemeClr val="tx1"/>
                </a:solidFill>
                <a:effectLst/>
                <a:latin typeface="+mn-lt"/>
                <a:ea typeface="+mn-ea"/>
                <a:cs typeface="+mn-cs"/>
              </a:rPr>
              <a:t> - The Social Worker will encourage the parents or person(s) with Parental Responsibility to complete the written agreement with the carer(s). This written agreement should address issues of medical consent, clear expectation of the Private Foster Carer's role, the parent's role, the role of the Local Authority, contact arrangements and any payments by the parents for maintenance of the child.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 - A prohibition can be imposed on persons who propose to foster privately, as well as to persons who are actually fostering a child privately. </a:t>
            </a:r>
          </a:p>
          <a:p>
            <a:endParaRPr lang="en-GB" dirty="0"/>
          </a:p>
        </p:txBody>
      </p:sp>
      <p:sp>
        <p:nvSpPr>
          <p:cNvPr id="4" name="Slide Number Placeholder 3"/>
          <p:cNvSpPr>
            <a:spLocks noGrp="1"/>
          </p:cNvSpPr>
          <p:nvPr>
            <p:ph type="sldNum" sz="quarter" idx="10"/>
          </p:nvPr>
        </p:nvSpPr>
        <p:spPr/>
        <p:txBody>
          <a:bodyPr/>
          <a:lstStyle/>
          <a:p>
            <a:fld id="{D9B2E2E7-A3CF-449C-BC8C-751B17A68A84}" type="slidenum">
              <a:rPr lang="en-GB" smtClean="0"/>
              <a:t>7</a:t>
            </a:fld>
            <a:endParaRPr lang="en-GB" dirty="0"/>
          </a:p>
        </p:txBody>
      </p:sp>
    </p:spTree>
    <p:extLst>
      <p:ext uri="{BB962C8B-B14F-4D97-AF65-F5344CB8AC3E}">
        <p14:creationId xmlns:p14="http://schemas.microsoft.com/office/powerpoint/2010/main" val="4127990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When anyone becomes aware of an existing or a proposed Private Fostering Arrangement for a child and the child is or will be resident within Wirral, a referral must be made to </a:t>
            </a:r>
            <a:r>
              <a:rPr lang="en-GB" dirty="0" smtClean="0"/>
              <a:t>the integrated front door (previously CADT/MASH</a:t>
            </a:r>
            <a:r>
              <a:rPr lang="en-GB" baseline="0" dirty="0" smtClean="0"/>
              <a:t> team) </a:t>
            </a:r>
            <a:r>
              <a:rPr lang="en-GB" baseline="0" dirty="0" smtClean="0"/>
              <a:t>who will then refer to the local social care team.</a:t>
            </a:r>
            <a:r>
              <a:rPr lang="en-GB" dirty="0" smtClean="0"/>
              <a:t> The referral must have as much information as possible including child's name, date of birth, gender, duration of stay, address of arrangement, carer name, parent name.</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a:t>
            </a:r>
            <a:r>
              <a:rPr lang="en-GB" baseline="0" dirty="0" smtClean="0"/>
              <a:t> your role how might you become aware of the arrangements? Asking about living arrangements, a child registered with a doctor/school. Working with adults who disclose a child living at their address who is not theirs…..</a:t>
            </a:r>
            <a:endParaRPr lang="en-GB" dirty="0" smtClean="0"/>
          </a:p>
          <a:p>
            <a:endParaRPr lang="en-GB" dirty="0"/>
          </a:p>
        </p:txBody>
      </p:sp>
      <p:sp>
        <p:nvSpPr>
          <p:cNvPr id="4" name="Slide Number Placeholder 3"/>
          <p:cNvSpPr>
            <a:spLocks noGrp="1"/>
          </p:cNvSpPr>
          <p:nvPr>
            <p:ph type="sldNum" sz="quarter" idx="10"/>
          </p:nvPr>
        </p:nvSpPr>
        <p:spPr/>
        <p:txBody>
          <a:bodyPr/>
          <a:lstStyle/>
          <a:p>
            <a:fld id="{D9B2E2E7-A3CF-449C-BC8C-751B17A68A84}" type="slidenum">
              <a:rPr lang="en-GB" smtClean="0"/>
              <a:t>8</a:t>
            </a:fld>
            <a:endParaRPr lang="en-GB" dirty="0"/>
          </a:p>
        </p:txBody>
      </p:sp>
    </p:spTree>
    <p:extLst>
      <p:ext uri="{BB962C8B-B14F-4D97-AF65-F5344CB8AC3E}">
        <p14:creationId xmlns:p14="http://schemas.microsoft.com/office/powerpoint/2010/main" val="412799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9B2E2E7-A3CF-449C-BC8C-751B17A68A84}" type="slidenum">
              <a:rPr lang="en-GB" smtClean="0"/>
              <a:t>9</a:t>
            </a:fld>
            <a:endParaRPr lang="en-GB" dirty="0"/>
          </a:p>
        </p:txBody>
      </p:sp>
    </p:spTree>
    <p:extLst>
      <p:ext uri="{BB962C8B-B14F-4D97-AF65-F5344CB8AC3E}">
        <p14:creationId xmlns:p14="http://schemas.microsoft.com/office/powerpoint/2010/main" val="412799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A1CA338-A88F-44BF-A08A-D3F695D84F1D}" type="datetimeFigureOut">
              <a:rPr lang="en-GB" smtClean="0"/>
              <a:t>23/01/2018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690A91E5-A8E2-453D-A24D-E8E18F4EF166}" type="slidenum">
              <a:rPr lang="en-GB" smtClean="0"/>
              <a:t>‹#›</a:t>
            </a:fld>
            <a:endParaRPr lang="en-GB" dirty="0"/>
          </a:p>
        </p:txBody>
      </p:sp>
    </p:spTree>
    <p:extLst>
      <p:ext uri="{BB962C8B-B14F-4D97-AF65-F5344CB8AC3E}">
        <p14:creationId xmlns:p14="http://schemas.microsoft.com/office/powerpoint/2010/main" val="3615213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A1CA338-A88F-44BF-A08A-D3F695D84F1D}" type="datetimeFigureOut">
              <a:rPr lang="en-GB" smtClean="0"/>
              <a:t>23/01/2018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690A91E5-A8E2-453D-A24D-E8E18F4EF166}" type="slidenum">
              <a:rPr lang="en-GB" smtClean="0"/>
              <a:t>‹#›</a:t>
            </a:fld>
            <a:endParaRPr lang="en-GB" dirty="0"/>
          </a:p>
        </p:txBody>
      </p:sp>
    </p:spTree>
    <p:extLst>
      <p:ext uri="{BB962C8B-B14F-4D97-AF65-F5344CB8AC3E}">
        <p14:creationId xmlns:p14="http://schemas.microsoft.com/office/powerpoint/2010/main" val="871443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A1CA338-A88F-44BF-A08A-D3F695D84F1D}" type="datetimeFigureOut">
              <a:rPr lang="en-GB" smtClean="0"/>
              <a:t>23/01/2018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690A91E5-A8E2-453D-A24D-E8E18F4EF166}" type="slidenum">
              <a:rPr lang="en-GB" smtClean="0"/>
              <a:t>‹#›</a:t>
            </a:fld>
            <a:endParaRPr lang="en-GB" dirty="0"/>
          </a:p>
        </p:txBody>
      </p:sp>
    </p:spTree>
    <p:extLst>
      <p:ext uri="{BB962C8B-B14F-4D97-AF65-F5344CB8AC3E}">
        <p14:creationId xmlns:p14="http://schemas.microsoft.com/office/powerpoint/2010/main" val="3260538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A1CA338-A88F-44BF-A08A-D3F695D84F1D}" type="datetimeFigureOut">
              <a:rPr lang="en-GB" smtClean="0"/>
              <a:t>23/01/2018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690A91E5-A8E2-453D-A24D-E8E18F4EF166}" type="slidenum">
              <a:rPr lang="en-GB" smtClean="0"/>
              <a:t>‹#›</a:t>
            </a:fld>
            <a:endParaRPr lang="en-GB" dirty="0"/>
          </a:p>
        </p:txBody>
      </p:sp>
    </p:spTree>
    <p:extLst>
      <p:ext uri="{BB962C8B-B14F-4D97-AF65-F5344CB8AC3E}">
        <p14:creationId xmlns:p14="http://schemas.microsoft.com/office/powerpoint/2010/main" val="1429494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1CA338-A88F-44BF-A08A-D3F695D84F1D}" type="datetimeFigureOut">
              <a:rPr lang="en-GB" smtClean="0"/>
              <a:t>23/01/2018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690A91E5-A8E2-453D-A24D-E8E18F4EF166}" type="slidenum">
              <a:rPr lang="en-GB" smtClean="0"/>
              <a:t>‹#›</a:t>
            </a:fld>
            <a:endParaRPr lang="en-GB" dirty="0"/>
          </a:p>
        </p:txBody>
      </p:sp>
    </p:spTree>
    <p:extLst>
      <p:ext uri="{BB962C8B-B14F-4D97-AF65-F5344CB8AC3E}">
        <p14:creationId xmlns:p14="http://schemas.microsoft.com/office/powerpoint/2010/main" val="67431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A1CA338-A88F-44BF-A08A-D3F695D84F1D}" type="datetimeFigureOut">
              <a:rPr lang="en-GB" smtClean="0"/>
              <a:t>23/01/2018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690A91E5-A8E2-453D-A24D-E8E18F4EF166}" type="slidenum">
              <a:rPr lang="en-GB" smtClean="0"/>
              <a:t>‹#›</a:t>
            </a:fld>
            <a:endParaRPr lang="en-GB" dirty="0"/>
          </a:p>
        </p:txBody>
      </p:sp>
    </p:spTree>
    <p:extLst>
      <p:ext uri="{BB962C8B-B14F-4D97-AF65-F5344CB8AC3E}">
        <p14:creationId xmlns:p14="http://schemas.microsoft.com/office/powerpoint/2010/main" val="1253330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A1CA338-A88F-44BF-A08A-D3F695D84F1D}" type="datetimeFigureOut">
              <a:rPr lang="en-GB" smtClean="0"/>
              <a:t>23/01/2018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690A91E5-A8E2-453D-A24D-E8E18F4EF166}" type="slidenum">
              <a:rPr lang="en-GB" smtClean="0"/>
              <a:t>‹#›</a:t>
            </a:fld>
            <a:endParaRPr lang="en-GB" dirty="0"/>
          </a:p>
        </p:txBody>
      </p:sp>
    </p:spTree>
    <p:extLst>
      <p:ext uri="{BB962C8B-B14F-4D97-AF65-F5344CB8AC3E}">
        <p14:creationId xmlns:p14="http://schemas.microsoft.com/office/powerpoint/2010/main" val="508598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A1CA338-A88F-44BF-A08A-D3F695D84F1D}" type="datetimeFigureOut">
              <a:rPr lang="en-GB" smtClean="0"/>
              <a:t>23/01/2018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690A91E5-A8E2-453D-A24D-E8E18F4EF166}" type="slidenum">
              <a:rPr lang="en-GB" smtClean="0"/>
              <a:t>‹#›</a:t>
            </a:fld>
            <a:endParaRPr lang="en-GB" dirty="0"/>
          </a:p>
        </p:txBody>
      </p:sp>
    </p:spTree>
    <p:extLst>
      <p:ext uri="{BB962C8B-B14F-4D97-AF65-F5344CB8AC3E}">
        <p14:creationId xmlns:p14="http://schemas.microsoft.com/office/powerpoint/2010/main" val="1944495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1CA338-A88F-44BF-A08A-D3F695D84F1D}" type="datetimeFigureOut">
              <a:rPr lang="en-GB" smtClean="0"/>
              <a:t>23/01/2018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690A91E5-A8E2-453D-A24D-E8E18F4EF166}" type="slidenum">
              <a:rPr lang="en-GB" smtClean="0"/>
              <a:t>‹#›</a:t>
            </a:fld>
            <a:endParaRPr lang="en-GB" dirty="0"/>
          </a:p>
        </p:txBody>
      </p:sp>
    </p:spTree>
    <p:extLst>
      <p:ext uri="{BB962C8B-B14F-4D97-AF65-F5344CB8AC3E}">
        <p14:creationId xmlns:p14="http://schemas.microsoft.com/office/powerpoint/2010/main" val="2910038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1CA338-A88F-44BF-A08A-D3F695D84F1D}" type="datetimeFigureOut">
              <a:rPr lang="en-GB" smtClean="0"/>
              <a:t>23/01/2018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690A91E5-A8E2-453D-A24D-E8E18F4EF166}" type="slidenum">
              <a:rPr lang="en-GB" smtClean="0"/>
              <a:t>‹#›</a:t>
            </a:fld>
            <a:endParaRPr lang="en-GB" dirty="0"/>
          </a:p>
        </p:txBody>
      </p:sp>
    </p:spTree>
    <p:extLst>
      <p:ext uri="{BB962C8B-B14F-4D97-AF65-F5344CB8AC3E}">
        <p14:creationId xmlns:p14="http://schemas.microsoft.com/office/powerpoint/2010/main" val="135115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1CA338-A88F-44BF-A08A-D3F695D84F1D}" type="datetimeFigureOut">
              <a:rPr lang="en-GB" smtClean="0"/>
              <a:t>23/01/2018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690A91E5-A8E2-453D-A24D-E8E18F4EF166}" type="slidenum">
              <a:rPr lang="en-GB" smtClean="0"/>
              <a:t>‹#›</a:t>
            </a:fld>
            <a:endParaRPr lang="en-GB" dirty="0"/>
          </a:p>
        </p:txBody>
      </p:sp>
    </p:spTree>
    <p:extLst>
      <p:ext uri="{BB962C8B-B14F-4D97-AF65-F5344CB8AC3E}">
        <p14:creationId xmlns:p14="http://schemas.microsoft.com/office/powerpoint/2010/main" val="704184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1CA338-A88F-44BF-A08A-D3F695D84F1D}" type="datetimeFigureOut">
              <a:rPr lang="en-GB" smtClean="0"/>
              <a:t>23/01/2018</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0A91E5-A8E2-453D-A24D-E8E18F4EF166}" type="slidenum">
              <a:rPr lang="en-GB" smtClean="0"/>
              <a:t>‹#›</a:t>
            </a:fld>
            <a:endParaRPr lang="en-GB" dirty="0"/>
          </a:p>
        </p:txBody>
      </p:sp>
    </p:spTree>
    <p:extLst>
      <p:ext uri="{BB962C8B-B14F-4D97-AF65-F5344CB8AC3E}">
        <p14:creationId xmlns:p14="http://schemas.microsoft.com/office/powerpoint/2010/main" val="28674261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wirralsafeguarding.co.uk/private-fostering-2/"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564904"/>
            <a:ext cx="7772400" cy="1470025"/>
          </a:xfrm>
        </p:spPr>
        <p:txBody>
          <a:bodyPr>
            <a:noAutofit/>
          </a:bodyPr>
          <a:lstStyle/>
          <a:p>
            <a:r>
              <a:rPr lang="en-GB" sz="6600" dirty="0" smtClean="0"/>
              <a:t>Private Fostering Briefing</a:t>
            </a:r>
            <a:endParaRPr lang="en-GB" sz="6600" dirty="0"/>
          </a:p>
        </p:txBody>
      </p:sp>
      <p:pic>
        <p:nvPicPr>
          <p:cNvPr id="4" name="Picture 3"/>
          <p:cNvPicPr>
            <a:picLocks noChangeAspect="1" noChangeArrowheads="1"/>
          </p:cNvPicPr>
          <p:nvPr/>
        </p:nvPicPr>
        <p:blipFill>
          <a:blip r:embed="rId3"/>
          <a:srcRect/>
          <a:stretch>
            <a:fillRect/>
          </a:stretch>
        </p:blipFill>
        <p:spPr bwMode="auto">
          <a:xfrm>
            <a:off x="4368265" y="44624"/>
            <a:ext cx="4716463" cy="1365250"/>
          </a:xfrm>
          <a:prstGeom prst="rect">
            <a:avLst/>
          </a:prstGeom>
          <a:noFill/>
          <a:ln w="9525">
            <a:noFill/>
            <a:miter lim="800000"/>
            <a:headEnd/>
            <a:tailEnd/>
          </a:ln>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4403372"/>
            <a:ext cx="1819275"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3638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GB" sz="4400" dirty="0" smtClean="0"/>
              <a:t>Session objectives</a:t>
            </a:r>
            <a:r>
              <a:rPr lang="en-GB" dirty="0" smtClean="0"/>
              <a:t>:</a:t>
            </a:r>
          </a:p>
          <a:p>
            <a:pPr>
              <a:buFont typeface="Wingdings" panose="05000000000000000000" pitchFamily="2" charset="2"/>
              <a:buChar char="Ø"/>
            </a:pPr>
            <a:r>
              <a:rPr lang="en-GB" dirty="0" smtClean="0"/>
              <a:t>To understand what is meant by the term ‘private fostering’</a:t>
            </a:r>
          </a:p>
          <a:p>
            <a:pPr>
              <a:buFont typeface="Wingdings" panose="05000000000000000000" pitchFamily="2" charset="2"/>
              <a:buChar char="Ø"/>
            </a:pPr>
            <a:r>
              <a:rPr lang="en-GB" dirty="0" smtClean="0"/>
              <a:t>To have more confidence in recognising a private fostering arrangement</a:t>
            </a:r>
          </a:p>
          <a:p>
            <a:pPr>
              <a:buFont typeface="Wingdings" panose="05000000000000000000" pitchFamily="2" charset="2"/>
              <a:buChar char="Ø"/>
            </a:pPr>
            <a:r>
              <a:rPr lang="en-GB" dirty="0" smtClean="0"/>
              <a:t>To be clear on the responsibilities of those involved and understand the referral process.</a:t>
            </a:r>
          </a:p>
        </p:txBody>
      </p:sp>
      <p:pic>
        <p:nvPicPr>
          <p:cNvPr id="4" name="Picture 3"/>
          <p:cNvPicPr>
            <a:picLocks noChangeAspect="1" noChangeArrowheads="1"/>
          </p:cNvPicPr>
          <p:nvPr/>
        </p:nvPicPr>
        <p:blipFill>
          <a:blip r:embed="rId3"/>
          <a:srcRect/>
          <a:stretch>
            <a:fillRect/>
          </a:stretch>
        </p:blipFill>
        <p:spPr bwMode="auto">
          <a:xfrm>
            <a:off x="4368265" y="44624"/>
            <a:ext cx="4716463" cy="1365250"/>
          </a:xfrm>
          <a:prstGeom prst="rect">
            <a:avLst/>
          </a:prstGeom>
          <a:noFill/>
          <a:ln w="9525">
            <a:noFill/>
            <a:miter lim="800000"/>
            <a:headEnd/>
            <a:tailEnd/>
          </a:ln>
        </p:spPr>
      </p:pic>
    </p:spTree>
    <p:extLst>
      <p:ext uri="{BB962C8B-B14F-4D97-AF65-F5344CB8AC3E}">
        <p14:creationId xmlns:p14="http://schemas.microsoft.com/office/powerpoint/2010/main" val="376122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GB" sz="4400" dirty="0" smtClean="0"/>
              <a:t>What is ‘private fostering’?</a:t>
            </a:r>
          </a:p>
          <a:p>
            <a:pPr>
              <a:buFont typeface="Wingdings" panose="05000000000000000000" pitchFamily="2" charset="2"/>
              <a:buChar char="Ø"/>
            </a:pPr>
            <a:r>
              <a:rPr lang="en-GB" dirty="0" smtClean="0"/>
              <a:t>A private care arrangement</a:t>
            </a:r>
          </a:p>
          <a:p>
            <a:pPr>
              <a:buFont typeface="Wingdings" panose="05000000000000000000" pitchFamily="2" charset="2"/>
              <a:buChar char="Ø"/>
            </a:pPr>
            <a:r>
              <a:rPr lang="en-GB" dirty="0" smtClean="0"/>
              <a:t>Involving a child under 16 (or 18 if disabled)</a:t>
            </a:r>
          </a:p>
          <a:p>
            <a:pPr>
              <a:buFont typeface="Wingdings" panose="05000000000000000000" pitchFamily="2" charset="2"/>
              <a:buChar char="Ø"/>
            </a:pPr>
            <a:r>
              <a:rPr lang="en-GB" dirty="0" smtClean="0"/>
              <a:t>By someone who is not a parent, close relative, or who holds parental responsibility</a:t>
            </a:r>
          </a:p>
          <a:p>
            <a:pPr>
              <a:buFont typeface="Wingdings" panose="05000000000000000000" pitchFamily="2" charset="2"/>
              <a:buChar char="Ø"/>
            </a:pPr>
            <a:r>
              <a:rPr lang="en-GB" dirty="0" smtClean="0"/>
              <a:t>For a period of 28 days or more.</a:t>
            </a:r>
          </a:p>
          <a:p>
            <a:pPr marL="0" indent="0">
              <a:buNone/>
            </a:pPr>
            <a:endParaRPr lang="en-GB" dirty="0"/>
          </a:p>
        </p:txBody>
      </p:sp>
      <p:pic>
        <p:nvPicPr>
          <p:cNvPr id="4" name="Picture 3"/>
          <p:cNvPicPr>
            <a:picLocks noChangeAspect="1" noChangeArrowheads="1"/>
          </p:cNvPicPr>
          <p:nvPr/>
        </p:nvPicPr>
        <p:blipFill>
          <a:blip r:embed="rId3"/>
          <a:srcRect/>
          <a:stretch>
            <a:fillRect/>
          </a:stretch>
        </p:blipFill>
        <p:spPr bwMode="auto">
          <a:xfrm>
            <a:off x="4368265" y="44624"/>
            <a:ext cx="4716463" cy="1365250"/>
          </a:xfrm>
          <a:prstGeom prst="rect">
            <a:avLst/>
          </a:prstGeom>
          <a:noFill/>
          <a:ln w="9525">
            <a:noFill/>
            <a:miter lim="800000"/>
            <a:headEnd/>
            <a:tailEnd/>
          </a:ln>
        </p:spPr>
      </p:pic>
    </p:spTree>
    <p:extLst>
      <p:ext uri="{BB962C8B-B14F-4D97-AF65-F5344CB8AC3E}">
        <p14:creationId xmlns:p14="http://schemas.microsoft.com/office/powerpoint/2010/main" val="3699416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GB" sz="4400" dirty="0"/>
              <a:t>Child C – aged </a:t>
            </a:r>
            <a:r>
              <a:rPr lang="en-GB" sz="4400" dirty="0" smtClean="0"/>
              <a:t>14</a:t>
            </a:r>
          </a:p>
          <a:p>
            <a:endParaRPr lang="en-GB" sz="4400" dirty="0"/>
          </a:p>
          <a:p>
            <a:r>
              <a:rPr lang="en-GB" sz="4400" dirty="0" smtClean="0"/>
              <a:t>Child M – aged 16.</a:t>
            </a:r>
            <a:endParaRPr lang="en-GB" sz="4400" dirty="0"/>
          </a:p>
        </p:txBody>
      </p:sp>
      <p:pic>
        <p:nvPicPr>
          <p:cNvPr id="4" name="Picture 3"/>
          <p:cNvPicPr>
            <a:picLocks noChangeAspect="1" noChangeArrowheads="1"/>
          </p:cNvPicPr>
          <p:nvPr/>
        </p:nvPicPr>
        <p:blipFill>
          <a:blip r:embed="rId3"/>
          <a:srcRect/>
          <a:stretch>
            <a:fillRect/>
          </a:stretch>
        </p:blipFill>
        <p:spPr bwMode="auto">
          <a:xfrm>
            <a:off x="4788024" y="44624"/>
            <a:ext cx="4296704" cy="1365250"/>
          </a:xfrm>
          <a:prstGeom prst="rect">
            <a:avLst/>
          </a:prstGeom>
          <a:noFill/>
          <a:ln w="9525">
            <a:noFill/>
            <a:miter lim="800000"/>
            <a:headEnd/>
            <a:tailEnd/>
          </a:ln>
        </p:spPr>
      </p:pic>
    </p:spTree>
    <p:extLst>
      <p:ext uri="{BB962C8B-B14F-4D97-AF65-F5344CB8AC3E}">
        <p14:creationId xmlns:p14="http://schemas.microsoft.com/office/powerpoint/2010/main" val="31869588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0" indent="0">
              <a:buNone/>
            </a:pPr>
            <a:r>
              <a:rPr lang="en-GB" sz="4400" dirty="0" smtClean="0"/>
              <a:t>Responsibility of the private foster carers:</a:t>
            </a:r>
          </a:p>
          <a:p>
            <a:pPr>
              <a:buFont typeface="Wingdings" panose="05000000000000000000" pitchFamily="2" charset="2"/>
              <a:buChar char="Ø"/>
            </a:pPr>
            <a:r>
              <a:rPr lang="en-GB" dirty="0" smtClean="0"/>
              <a:t>To notify the Local Authority of any arrangements being entered into</a:t>
            </a:r>
          </a:p>
          <a:p>
            <a:pPr>
              <a:buFont typeface="Wingdings" panose="05000000000000000000" pitchFamily="2" charset="2"/>
              <a:buChar char="Ø"/>
            </a:pPr>
            <a:r>
              <a:rPr lang="en-GB" dirty="0" smtClean="0"/>
              <a:t>To agree with the parents the terms of the care including the duration of the care and any financial arrangements</a:t>
            </a:r>
          </a:p>
          <a:p>
            <a:pPr>
              <a:buFont typeface="Wingdings" panose="05000000000000000000" pitchFamily="2" charset="2"/>
              <a:buChar char="Ø"/>
            </a:pPr>
            <a:r>
              <a:rPr lang="en-GB" dirty="0" smtClean="0"/>
              <a:t>To engage in the safeguarding checks as required.</a:t>
            </a:r>
            <a:endParaRPr lang="en-GB" dirty="0"/>
          </a:p>
        </p:txBody>
      </p:sp>
      <p:pic>
        <p:nvPicPr>
          <p:cNvPr id="4" name="Picture 3"/>
          <p:cNvPicPr>
            <a:picLocks noChangeAspect="1" noChangeArrowheads="1"/>
          </p:cNvPicPr>
          <p:nvPr/>
        </p:nvPicPr>
        <p:blipFill>
          <a:blip r:embed="rId3"/>
          <a:srcRect/>
          <a:stretch>
            <a:fillRect/>
          </a:stretch>
        </p:blipFill>
        <p:spPr bwMode="auto">
          <a:xfrm>
            <a:off x="4368265" y="44624"/>
            <a:ext cx="4716463" cy="1365250"/>
          </a:xfrm>
          <a:prstGeom prst="rect">
            <a:avLst/>
          </a:prstGeom>
          <a:noFill/>
          <a:ln w="9525">
            <a:noFill/>
            <a:miter lim="800000"/>
            <a:headEnd/>
            <a:tailEnd/>
          </a:ln>
        </p:spPr>
      </p:pic>
    </p:spTree>
    <p:extLst>
      <p:ext uri="{BB962C8B-B14F-4D97-AF65-F5344CB8AC3E}">
        <p14:creationId xmlns:p14="http://schemas.microsoft.com/office/powerpoint/2010/main" val="1976932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GB" sz="4400" dirty="0" smtClean="0"/>
              <a:t>Responsibility of the Local Authority:</a:t>
            </a:r>
          </a:p>
          <a:p>
            <a:pPr>
              <a:buFont typeface="Wingdings" panose="05000000000000000000" pitchFamily="2" charset="2"/>
              <a:buChar char="Ø"/>
            </a:pPr>
            <a:r>
              <a:rPr lang="en-GB" dirty="0" smtClean="0"/>
              <a:t>To assess suitability of arrangement</a:t>
            </a:r>
          </a:p>
          <a:p>
            <a:pPr>
              <a:buFont typeface="Wingdings" panose="05000000000000000000" pitchFamily="2" charset="2"/>
              <a:buChar char="Ø"/>
            </a:pPr>
            <a:r>
              <a:rPr lang="en-GB" dirty="0" smtClean="0"/>
              <a:t>To monitor and review the arrangement at regular intervals</a:t>
            </a:r>
          </a:p>
          <a:p>
            <a:pPr>
              <a:buFont typeface="Wingdings" panose="05000000000000000000" pitchFamily="2" charset="2"/>
              <a:buChar char="Ø"/>
            </a:pPr>
            <a:r>
              <a:rPr lang="en-GB" dirty="0" smtClean="0"/>
              <a:t>To promote awareness</a:t>
            </a:r>
          </a:p>
          <a:p>
            <a:pPr>
              <a:buFont typeface="Wingdings" panose="05000000000000000000" pitchFamily="2" charset="2"/>
              <a:buChar char="Ø"/>
            </a:pPr>
            <a:r>
              <a:rPr lang="en-GB" dirty="0" smtClean="0"/>
              <a:t>To provide support for families. </a:t>
            </a:r>
            <a:endParaRPr lang="en-GB" dirty="0"/>
          </a:p>
        </p:txBody>
      </p:sp>
      <p:pic>
        <p:nvPicPr>
          <p:cNvPr id="4" name="Picture 3"/>
          <p:cNvPicPr>
            <a:picLocks noChangeAspect="1" noChangeArrowheads="1"/>
          </p:cNvPicPr>
          <p:nvPr/>
        </p:nvPicPr>
        <p:blipFill>
          <a:blip r:embed="rId3"/>
          <a:srcRect/>
          <a:stretch>
            <a:fillRect/>
          </a:stretch>
        </p:blipFill>
        <p:spPr bwMode="auto">
          <a:xfrm>
            <a:off x="4368265" y="44624"/>
            <a:ext cx="4716463" cy="1365250"/>
          </a:xfrm>
          <a:prstGeom prst="rect">
            <a:avLst/>
          </a:prstGeom>
          <a:noFill/>
          <a:ln w="9525">
            <a:noFill/>
            <a:miter lim="800000"/>
            <a:headEnd/>
            <a:tailEnd/>
          </a:ln>
        </p:spPr>
      </p:pic>
    </p:spTree>
    <p:extLst>
      <p:ext uri="{BB962C8B-B14F-4D97-AF65-F5344CB8AC3E}">
        <p14:creationId xmlns:p14="http://schemas.microsoft.com/office/powerpoint/2010/main" val="3909412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409874"/>
            <a:ext cx="8229600" cy="4857403"/>
          </a:xfrm>
        </p:spPr>
        <p:txBody>
          <a:bodyPr>
            <a:normAutofit fontScale="92500"/>
          </a:bodyPr>
          <a:lstStyle/>
          <a:p>
            <a:pPr marL="0" indent="0">
              <a:buNone/>
            </a:pPr>
            <a:r>
              <a:rPr lang="en-GB" sz="4400" dirty="0" smtClean="0"/>
              <a:t>Assessment of suitability and review:</a:t>
            </a:r>
          </a:p>
          <a:p>
            <a:pPr>
              <a:buFont typeface="Wingdings" panose="05000000000000000000" pitchFamily="2" charset="2"/>
              <a:buChar char="Ø"/>
            </a:pPr>
            <a:r>
              <a:rPr lang="en-GB" dirty="0" smtClean="0"/>
              <a:t>Childs needs must be the focus</a:t>
            </a:r>
          </a:p>
          <a:p>
            <a:pPr>
              <a:buFont typeface="Wingdings" panose="05000000000000000000" pitchFamily="2" charset="2"/>
              <a:buChar char="Ø"/>
            </a:pPr>
            <a:r>
              <a:rPr lang="en-GB" dirty="0" smtClean="0"/>
              <a:t>Initial assessment</a:t>
            </a:r>
          </a:p>
          <a:p>
            <a:pPr>
              <a:buFont typeface="Wingdings" panose="05000000000000000000" pitchFamily="2" charset="2"/>
              <a:buChar char="Ø"/>
            </a:pPr>
            <a:r>
              <a:rPr lang="en-GB" dirty="0" smtClean="0"/>
              <a:t>Checks</a:t>
            </a:r>
          </a:p>
          <a:p>
            <a:pPr>
              <a:buFont typeface="Wingdings" panose="05000000000000000000" pitchFamily="2" charset="2"/>
              <a:buChar char="Ø"/>
            </a:pPr>
            <a:r>
              <a:rPr lang="en-GB" dirty="0" smtClean="0"/>
              <a:t>Follow up visits</a:t>
            </a:r>
          </a:p>
          <a:p>
            <a:pPr>
              <a:buFont typeface="Wingdings" panose="05000000000000000000" pitchFamily="2" charset="2"/>
              <a:buChar char="Ø"/>
            </a:pPr>
            <a:r>
              <a:rPr lang="en-GB" dirty="0" smtClean="0"/>
              <a:t>Reviews</a:t>
            </a:r>
          </a:p>
          <a:p>
            <a:pPr>
              <a:buFont typeface="Wingdings" panose="05000000000000000000" pitchFamily="2" charset="2"/>
              <a:buChar char="Ø"/>
            </a:pPr>
            <a:r>
              <a:rPr lang="en-GB" dirty="0" smtClean="0"/>
              <a:t>Parental advice and support</a:t>
            </a:r>
          </a:p>
          <a:p>
            <a:pPr>
              <a:buFont typeface="Wingdings" panose="05000000000000000000" pitchFamily="2" charset="2"/>
              <a:buChar char="Ø"/>
            </a:pPr>
            <a:r>
              <a:rPr lang="en-GB" dirty="0" smtClean="0"/>
              <a:t>Prohibition.</a:t>
            </a:r>
          </a:p>
          <a:p>
            <a:pPr marL="0" indent="0">
              <a:buNone/>
            </a:pPr>
            <a:endParaRPr lang="en-GB" dirty="0" smtClean="0"/>
          </a:p>
        </p:txBody>
      </p:sp>
      <p:pic>
        <p:nvPicPr>
          <p:cNvPr id="4" name="Picture 3"/>
          <p:cNvPicPr>
            <a:picLocks noChangeAspect="1" noChangeArrowheads="1"/>
          </p:cNvPicPr>
          <p:nvPr/>
        </p:nvPicPr>
        <p:blipFill>
          <a:blip r:embed="rId3"/>
          <a:srcRect/>
          <a:stretch>
            <a:fillRect/>
          </a:stretch>
        </p:blipFill>
        <p:spPr bwMode="auto">
          <a:xfrm>
            <a:off x="4368265" y="44624"/>
            <a:ext cx="4716463" cy="1365250"/>
          </a:xfrm>
          <a:prstGeom prst="rect">
            <a:avLst/>
          </a:prstGeom>
          <a:noFill/>
          <a:ln w="9525">
            <a:noFill/>
            <a:miter lim="800000"/>
            <a:headEnd/>
            <a:tailEnd/>
          </a:ln>
        </p:spPr>
      </p:pic>
    </p:spTree>
    <p:extLst>
      <p:ext uri="{BB962C8B-B14F-4D97-AF65-F5344CB8AC3E}">
        <p14:creationId xmlns:p14="http://schemas.microsoft.com/office/powerpoint/2010/main" val="500493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GB" sz="4400" dirty="0" smtClean="0"/>
              <a:t>Others responsibilities:</a:t>
            </a:r>
          </a:p>
          <a:p>
            <a:pPr marL="0" indent="0">
              <a:buNone/>
            </a:pPr>
            <a:endParaRPr lang="en-GB" sz="4400" dirty="0" smtClean="0"/>
          </a:p>
          <a:p>
            <a:pPr>
              <a:buFont typeface="Wingdings" panose="05000000000000000000" pitchFamily="2" charset="2"/>
              <a:buChar char="Ø"/>
            </a:pPr>
            <a:r>
              <a:rPr lang="en-GB" dirty="0" smtClean="0"/>
              <a:t>Ask questions about family arrangements</a:t>
            </a:r>
          </a:p>
          <a:p>
            <a:pPr>
              <a:buFont typeface="Wingdings" panose="05000000000000000000" pitchFamily="2" charset="2"/>
              <a:buChar char="Ø"/>
            </a:pPr>
            <a:r>
              <a:rPr lang="en-GB" dirty="0" smtClean="0"/>
              <a:t>Gather information</a:t>
            </a:r>
          </a:p>
          <a:p>
            <a:pPr>
              <a:buFont typeface="Wingdings" panose="05000000000000000000" pitchFamily="2" charset="2"/>
              <a:buChar char="Ø"/>
            </a:pPr>
            <a:r>
              <a:rPr lang="en-GB" dirty="0" smtClean="0"/>
              <a:t>Make a referral to </a:t>
            </a:r>
            <a:r>
              <a:rPr lang="en-GB" dirty="0" smtClean="0"/>
              <a:t>the Integrated Front Door (0151 6062008)</a:t>
            </a:r>
            <a:endParaRPr lang="en-GB" dirty="0" smtClean="0"/>
          </a:p>
        </p:txBody>
      </p:sp>
      <p:pic>
        <p:nvPicPr>
          <p:cNvPr id="4" name="Picture 3"/>
          <p:cNvPicPr>
            <a:picLocks noChangeAspect="1" noChangeArrowheads="1"/>
          </p:cNvPicPr>
          <p:nvPr/>
        </p:nvPicPr>
        <p:blipFill>
          <a:blip r:embed="rId3"/>
          <a:srcRect/>
          <a:stretch>
            <a:fillRect/>
          </a:stretch>
        </p:blipFill>
        <p:spPr bwMode="auto">
          <a:xfrm>
            <a:off x="4368265" y="44624"/>
            <a:ext cx="4716463" cy="1365250"/>
          </a:xfrm>
          <a:prstGeom prst="rect">
            <a:avLst/>
          </a:prstGeom>
          <a:noFill/>
          <a:ln w="9525">
            <a:noFill/>
            <a:miter lim="800000"/>
            <a:headEnd/>
            <a:tailEnd/>
          </a:ln>
        </p:spPr>
      </p:pic>
    </p:spTree>
    <p:extLst>
      <p:ext uri="{BB962C8B-B14F-4D97-AF65-F5344CB8AC3E}">
        <p14:creationId xmlns:p14="http://schemas.microsoft.com/office/powerpoint/2010/main" val="4118186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GB" dirty="0" smtClean="0"/>
              <a:t>Useful information/contacts:</a:t>
            </a:r>
          </a:p>
          <a:p>
            <a:pPr marL="0" indent="0">
              <a:buNone/>
            </a:pPr>
            <a:endParaRPr lang="en-GB" dirty="0" smtClean="0"/>
          </a:p>
          <a:p>
            <a:pPr>
              <a:buFont typeface="Wingdings" panose="05000000000000000000" pitchFamily="2" charset="2"/>
              <a:buChar char="Ø"/>
            </a:pPr>
            <a:r>
              <a:rPr lang="en-GB" dirty="0" smtClean="0"/>
              <a:t>Integrated Front Door </a:t>
            </a:r>
            <a:r>
              <a:rPr lang="en-GB" dirty="0" smtClean="0"/>
              <a:t>– 0151 606 2008</a:t>
            </a:r>
            <a:endParaRPr lang="en-GB" dirty="0"/>
          </a:p>
          <a:p>
            <a:pPr>
              <a:buFont typeface="Wingdings" panose="05000000000000000000" pitchFamily="2" charset="2"/>
              <a:buChar char="Ø"/>
            </a:pPr>
            <a:r>
              <a:rPr lang="en-GB" dirty="0" smtClean="0">
                <a:hlinkClick r:id="rId3"/>
              </a:rPr>
              <a:t>https://www.wirralsafeguarding.co.uk/private-fostering-2/</a:t>
            </a:r>
            <a:endParaRPr lang="en-GB" dirty="0" smtClean="0"/>
          </a:p>
        </p:txBody>
      </p:sp>
      <p:pic>
        <p:nvPicPr>
          <p:cNvPr id="4" name="Picture 3"/>
          <p:cNvPicPr>
            <a:picLocks noChangeAspect="1" noChangeArrowheads="1"/>
          </p:cNvPicPr>
          <p:nvPr/>
        </p:nvPicPr>
        <p:blipFill>
          <a:blip r:embed="rId4"/>
          <a:srcRect/>
          <a:stretch>
            <a:fillRect/>
          </a:stretch>
        </p:blipFill>
        <p:spPr bwMode="auto">
          <a:xfrm>
            <a:off x="4368265" y="44624"/>
            <a:ext cx="4716463" cy="1365250"/>
          </a:xfrm>
          <a:prstGeom prst="rect">
            <a:avLst/>
          </a:prstGeom>
          <a:noFill/>
          <a:ln w="9525">
            <a:noFill/>
            <a:miter lim="800000"/>
            <a:headEnd/>
            <a:tailEnd/>
          </a:ln>
        </p:spPr>
      </p:pic>
    </p:spTree>
    <p:extLst>
      <p:ext uri="{BB962C8B-B14F-4D97-AF65-F5344CB8AC3E}">
        <p14:creationId xmlns:p14="http://schemas.microsoft.com/office/powerpoint/2010/main" val="28148790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TotalTime>
  <Words>1686</Words>
  <Application>Microsoft Office PowerPoint</Application>
  <PresentationFormat>On-screen Show (4:3)</PresentationFormat>
  <Paragraphs>100</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Private Fostering Briefing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Wirral Council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Private Fostering Briefing</dc:title>
  <dc:creator>Teese, Briony</dc:creator>
  <cp:lastModifiedBy>Robbins, David C.</cp:lastModifiedBy>
  <cp:revision>21</cp:revision>
  <dcterms:created xsi:type="dcterms:W3CDTF">2016-07-26T09:48:36Z</dcterms:created>
  <dcterms:modified xsi:type="dcterms:W3CDTF">2018-01-23T08:24:48Z</dcterms:modified>
</cp:coreProperties>
</file>